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04" r:id="rId2"/>
  </p:sldMasterIdLst>
  <p:notesMasterIdLst>
    <p:notesMasterId r:id="rId34"/>
  </p:notesMasterIdLst>
  <p:sldIdLst>
    <p:sldId id="4453" r:id="rId3"/>
    <p:sldId id="4501" r:id="rId4"/>
    <p:sldId id="297" r:id="rId5"/>
    <p:sldId id="4465" r:id="rId6"/>
    <p:sldId id="4491" r:id="rId7"/>
    <p:sldId id="4457" r:id="rId8"/>
    <p:sldId id="4482" r:id="rId9"/>
    <p:sldId id="4459" r:id="rId10"/>
    <p:sldId id="4460" r:id="rId11"/>
    <p:sldId id="4447" r:id="rId12"/>
    <p:sldId id="4461" r:id="rId13"/>
    <p:sldId id="4486" r:id="rId14"/>
    <p:sldId id="4492" r:id="rId15"/>
    <p:sldId id="308" r:id="rId16"/>
    <p:sldId id="4472" r:id="rId17"/>
    <p:sldId id="4485" r:id="rId18"/>
    <p:sldId id="4399" r:id="rId19"/>
    <p:sldId id="4464" r:id="rId20"/>
    <p:sldId id="4500" r:id="rId21"/>
    <p:sldId id="4466" r:id="rId22"/>
    <p:sldId id="4494" r:id="rId23"/>
    <p:sldId id="4493" r:id="rId24"/>
    <p:sldId id="4467" r:id="rId25"/>
    <p:sldId id="4497" r:id="rId26"/>
    <p:sldId id="4487" r:id="rId27"/>
    <p:sldId id="4473" r:id="rId28"/>
    <p:sldId id="4450" r:id="rId29"/>
    <p:sldId id="307" r:id="rId30"/>
    <p:sldId id="4498" r:id="rId31"/>
    <p:sldId id="4475" r:id="rId32"/>
    <p:sldId id="447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7C"/>
    <a:srgbClr val="DBF353"/>
    <a:srgbClr val="4EC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86"/>
    <p:restoredTop sz="95073"/>
  </p:normalViewPr>
  <p:slideViewPr>
    <p:cSldViewPr snapToGrid="0" snapToObjects="1">
      <p:cViewPr varScale="1">
        <p:scale>
          <a:sx n="156" d="100"/>
          <a:sy n="156" d="100"/>
        </p:scale>
        <p:origin x="117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63500">
              <a:solidFill>
                <a:schemeClr val="accent2"/>
              </a:solidFill>
            </a:ln>
          </c:spPr>
          <c:marker>
            <c:symbol val="circle"/>
            <c:size val="12"/>
            <c:spPr>
              <a:solidFill>
                <a:schemeClr val="accent2"/>
              </a:solidFill>
              <a:ln>
                <a:solidFill>
                  <a:schemeClr val="accent2"/>
                </a:solidFill>
              </a:ln>
            </c:spPr>
          </c:marker>
          <c:cat>
            <c:strRef>
              <c:f>Sheet1!$A$2:$A$8</c:f>
              <c:strCache>
                <c:ptCount val="7"/>
                <c:pt idx="0">
                  <c:v>Sun</c:v>
                </c:pt>
                <c:pt idx="1">
                  <c:v>Mon</c:v>
                </c:pt>
                <c:pt idx="2">
                  <c:v>Thu</c:v>
                </c:pt>
                <c:pt idx="3">
                  <c:v>Wed</c:v>
                </c:pt>
                <c:pt idx="4">
                  <c:v>Thu</c:v>
                </c:pt>
                <c:pt idx="5">
                  <c:v>Fri</c:v>
                </c:pt>
                <c:pt idx="6">
                  <c:v>Sat</c:v>
                </c:pt>
              </c:strCache>
            </c:strRef>
          </c:cat>
          <c:val>
            <c:numRef>
              <c:f>Sheet1!$B$2:$B$8</c:f>
              <c:numCache>
                <c:formatCode>General</c:formatCode>
                <c:ptCount val="7"/>
                <c:pt idx="0">
                  <c:v>4300</c:v>
                </c:pt>
                <c:pt idx="1">
                  <c:v>3700</c:v>
                </c:pt>
                <c:pt idx="2">
                  <c:v>5050</c:v>
                </c:pt>
                <c:pt idx="3">
                  <c:v>3500</c:v>
                </c:pt>
                <c:pt idx="4">
                  <c:v>4500</c:v>
                </c:pt>
                <c:pt idx="5">
                  <c:v>6700</c:v>
                </c:pt>
                <c:pt idx="6">
                  <c:v>3600</c:v>
                </c:pt>
              </c:numCache>
            </c:numRef>
          </c:val>
          <c:smooth val="0"/>
          <c:extLst>
            <c:ext xmlns:c16="http://schemas.microsoft.com/office/drawing/2014/chart" uri="{C3380CC4-5D6E-409C-BE32-E72D297353CC}">
              <c16:uniqueId val="{00000000-7D9D-A74D-BE62-3AA8874D072E}"/>
            </c:ext>
          </c:extLst>
        </c:ser>
        <c:ser>
          <c:idx val="1"/>
          <c:order val="1"/>
          <c:tx>
            <c:strRef>
              <c:f>Sheet1!$C$1</c:f>
              <c:strCache>
                <c:ptCount val="1"/>
                <c:pt idx="0">
                  <c:v>Series 2</c:v>
                </c:pt>
              </c:strCache>
            </c:strRef>
          </c:tx>
          <c:spPr>
            <a:ln w="63500">
              <a:solidFill>
                <a:schemeClr val="accent3"/>
              </a:solidFill>
            </a:ln>
          </c:spPr>
          <c:marker>
            <c:symbol val="circle"/>
            <c:size val="12"/>
            <c:spPr>
              <a:solidFill>
                <a:schemeClr val="accent3"/>
              </a:solidFill>
              <a:ln>
                <a:solidFill>
                  <a:schemeClr val="accent3"/>
                </a:solidFill>
              </a:ln>
            </c:spPr>
          </c:marker>
          <c:cat>
            <c:strRef>
              <c:f>Sheet1!$A$2:$A$8</c:f>
              <c:strCache>
                <c:ptCount val="7"/>
                <c:pt idx="0">
                  <c:v>Sun</c:v>
                </c:pt>
                <c:pt idx="1">
                  <c:v>Mon</c:v>
                </c:pt>
                <c:pt idx="2">
                  <c:v>Thu</c:v>
                </c:pt>
                <c:pt idx="3">
                  <c:v>Wed</c:v>
                </c:pt>
                <c:pt idx="4">
                  <c:v>Thu</c:v>
                </c:pt>
                <c:pt idx="5">
                  <c:v>Fri</c:v>
                </c:pt>
                <c:pt idx="6">
                  <c:v>Sat</c:v>
                </c:pt>
              </c:strCache>
            </c:strRef>
          </c:cat>
          <c:val>
            <c:numRef>
              <c:f>Sheet1!$C$2:$C$8</c:f>
              <c:numCache>
                <c:formatCode>General</c:formatCode>
                <c:ptCount val="7"/>
                <c:pt idx="0">
                  <c:v>2400</c:v>
                </c:pt>
                <c:pt idx="1">
                  <c:v>4400</c:v>
                </c:pt>
                <c:pt idx="2">
                  <c:v>1800</c:v>
                </c:pt>
                <c:pt idx="3">
                  <c:v>2800</c:v>
                </c:pt>
                <c:pt idx="4">
                  <c:v>6700</c:v>
                </c:pt>
                <c:pt idx="5">
                  <c:v>5900</c:v>
                </c:pt>
                <c:pt idx="6">
                  <c:v>7700</c:v>
                </c:pt>
              </c:numCache>
            </c:numRef>
          </c:val>
          <c:smooth val="0"/>
          <c:extLst>
            <c:ext xmlns:c16="http://schemas.microsoft.com/office/drawing/2014/chart" uri="{C3380CC4-5D6E-409C-BE32-E72D297353CC}">
              <c16:uniqueId val="{00000001-7D9D-A74D-BE62-3AA8874D072E}"/>
            </c:ext>
          </c:extLst>
        </c:ser>
        <c:ser>
          <c:idx val="2"/>
          <c:order val="2"/>
          <c:tx>
            <c:strRef>
              <c:f>Sheet1!$D$1</c:f>
              <c:strCache>
                <c:ptCount val="1"/>
                <c:pt idx="0">
                  <c:v>Series 3</c:v>
                </c:pt>
              </c:strCache>
            </c:strRef>
          </c:tx>
          <c:spPr>
            <a:ln w="63500">
              <a:solidFill>
                <a:schemeClr val="accent1"/>
              </a:solidFill>
            </a:ln>
          </c:spPr>
          <c:marker>
            <c:symbol val="circle"/>
            <c:size val="12"/>
            <c:spPr>
              <a:solidFill>
                <a:schemeClr val="accent1"/>
              </a:solidFill>
              <a:ln>
                <a:solidFill>
                  <a:schemeClr val="accent1"/>
                </a:solidFill>
              </a:ln>
            </c:spPr>
          </c:marker>
          <c:cat>
            <c:strRef>
              <c:f>Sheet1!$A$2:$A$8</c:f>
              <c:strCache>
                <c:ptCount val="7"/>
                <c:pt idx="0">
                  <c:v>Sun</c:v>
                </c:pt>
                <c:pt idx="1">
                  <c:v>Mon</c:v>
                </c:pt>
                <c:pt idx="2">
                  <c:v>Thu</c:v>
                </c:pt>
                <c:pt idx="3">
                  <c:v>Wed</c:v>
                </c:pt>
                <c:pt idx="4">
                  <c:v>Thu</c:v>
                </c:pt>
                <c:pt idx="5">
                  <c:v>Fri</c:v>
                </c:pt>
                <c:pt idx="6">
                  <c:v>Sat</c:v>
                </c:pt>
              </c:strCache>
            </c:strRef>
          </c:cat>
          <c:val>
            <c:numRef>
              <c:f>Sheet1!$D$2:$D$8</c:f>
              <c:numCache>
                <c:formatCode>General</c:formatCode>
                <c:ptCount val="7"/>
                <c:pt idx="0">
                  <c:v>2300</c:v>
                </c:pt>
                <c:pt idx="1">
                  <c:v>3500</c:v>
                </c:pt>
                <c:pt idx="2">
                  <c:v>3007</c:v>
                </c:pt>
                <c:pt idx="3">
                  <c:v>5200</c:v>
                </c:pt>
                <c:pt idx="4">
                  <c:v>3400</c:v>
                </c:pt>
                <c:pt idx="5">
                  <c:v>3500</c:v>
                </c:pt>
                <c:pt idx="6">
                  <c:v>6400</c:v>
                </c:pt>
              </c:numCache>
            </c:numRef>
          </c:val>
          <c:smooth val="0"/>
          <c:extLst>
            <c:ext xmlns:c16="http://schemas.microsoft.com/office/drawing/2014/chart" uri="{C3380CC4-5D6E-409C-BE32-E72D297353CC}">
              <c16:uniqueId val="{00000002-7D9D-A74D-BE62-3AA8874D072E}"/>
            </c:ext>
          </c:extLst>
        </c:ser>
        <c:dLbls>
          <c:showLegendKey val="0"/>
          <c:showVal val="0"/>
          <c:showCatName val="0"/>
          <c:showSerName val="0"/>
          <c:showPercent val="0"/>
          <c:showBubbleSize val="0"/>
        </c:dLbls>
        <c:marker val="1"/>
        <c:smooth val="0"/>
        <c:axId val="316420864"/>
        <c:axId val="316422400"/>
      </c:lineChart>
      <c:catAx>
        <c:axId val="316420864"/>
        <c:scaling>
          <c:orientation val="minMax"/>
        </c:scaling>
        <c:delete val="0"/>
        <c:axPos val="b"/>
        <c:numFmt formatCode="General" sourceLinked="0"/>
        <c:majorTickMark val="out"/>
        <c:minorTickMark val="none"/>
        <c:tickLblPos val="nextTo"/>
        <c:txPr>
          <a:bodyPr/>
          <a:lstStyle/>
          <a:p>
            <a:pPr>
              <a:defRPr sz="1600" b="0" i="0">
                <a:solidFill>
                  <a:schemeClr val="tx2"/>
                </a:solidFill>
                <a:latin typeface="Lato" panose="020F0502020204030203" pitchFamily="34" charset="0"/>
                <a:ea typeface="Lato" panose="020F0502020204030203" pitchFamily="34" charset="0"/>
                <a:cs typeface="Lato" panose="020F0502020204030203" pitchFamily="34" charset="0"/>
              </a:defRPr>
            </a:pPr>
            <a:endParaRPr lang="en-CH"/>
          </a:p>
        </c:txPr>
        <c:crossAx val="316422400"/>
        <c:crosses val="autoZero"/>
        <c:auto val="1"/>
        <c:lblAlgn val="ctr"/>
        <c:lblOffset val="100"/>
        <c:noMultiLvlLbl val="0"/>
      </c:catAx>
      <c:valAx>
        <c:axId val="316422400"/>
        <c:scaling>
          <c:orientation val="minMax"/>
        </c:scaling>
        <c:delete val="0"/>
        <c:axPos val="l"/>
        <c:majorGridlines>
          <c:spPr>
            <a:ln w="12700">
              <a:solidFill>
                <a:schemeClr val="bg1">
                  <a:lumMod val="50000"/>
                  <a:alpha val="10000"/>
                </a:schemeClr>
              </a:solidFill>
              <a:prstDash val="dash"/>
            </a:ln>
          </c:spPr>
        </c:majorGridlines>
        <c:numFmt formatCode="General" sourceLinked="1"/>
        <c:majorTickMark val="out"/>
        <c:minorTickMark val="none"/>
        <c:tickLblPos val="nextTo"/>
        <c:crossAx val="316420864"/>
        <c:crosses val="autoZero"/>
        <c:crossBetween val="between"/>
      </c:valAx>
    </c:plotArea>
    <c:plotVisOnly val="1"/>
    <c:dispBlanksAs val="gap"/>
    <c:showDLblsOverMax val="0"/>
  </c:chart>
  <c:txPr>
    <a:bodyPr/>
    <a:lstStyle/>
    <a:p>
      <a:pPr>
        <a:defRPr sz="1400" b="0" i="0">
          <a:latin typeface="Lato Light" panose="020F0502020204030203" pitchFamily="34" charset="0"/>
          <a:ea typeface="Lato Light" panose="020F0502020204030203" pitchFamily="34" charset="0"/>
          <a:cs typeface="Lato Light" panose="020F0502020204030203" pitchFamily="34" charset="0"/>
        </a:defRPr>
      </a:pPr>
      <a:endParaRPr lang="en-CH"/>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AC838-8BFA-0B47-9B84-D67CD47EA5DA}" type="datetimeFigureOut">
              <a:rPr lang="en-US" smtClean="0"/>
              <a:t>5/9/22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1D193-4C54-C441-B7DC-5AE9E5FB5C38}" type="slidenum">
              <a:rPr lang="en-US" smtClean="0"/>
              <a:t>‹#›</a:t>
            </a:fld>
            <a:endParaRPr lang="en-US"/>
          </a:p>
        </p:txBody>
      </p:sp>
    </p:spTree>
    <p:extLst>
      <p:ext uri="{BB962C8B-B14F-4D97-AF65-F5344CB8AC3E}">
        <p14:creationId xmlns:p14="http://schemas.microsoft.com/office/powerpoint/2010/main" val="369466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3</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31759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51948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46846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13</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19611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pPr marL="0" marR="0" lvl="0" indent="0" algn="r" defTabSz="4572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fld id="{B10E75A7-B0F9-5642-96AB-06237E68FE07}" type="slidenum">
              <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rPr>
              <a:pPr marL="0" marR="0" lvl="0" indent="0" algn="r" defTabSz="457200" rtl="0" eaLnBrk="1" fontAlgn="auto" latinLnBrk="0" hangingPunct="1">
                <a:lnSpc>
                  <a:spcPct val="93000"/>
                </a:lnSpc>
                <a:spcBef>
                  <a:spcPts val="0"/>
                </a:spcBef>
                <a:spcAft>
                  <a:spcPts val="0"/>
                </a:spcAft>
                <a:buClr>
                  <a:srgbClr val="000000"/>
                </a:buClr>
                <a:buSzPct val="100000"/>
                <a:buFont typeface="Times New Roman" charset="0"/>
                <a:buNone/>
                <a:tabLst>
                  <a:tab pos="723900" algn="l"/>
                  <a:tab pos="1447800" algn="l"/>
                  <a:tab pos="2171700" algn="l"/>
                  <a:tab pos="2895600" algn="l"/>
                </a:tabLst>
                <a:defRPr/>
              </a:pPr>
              <a:t>14</a:t>
            </a:fld>
            <a:endParaRPr kumimoji="0" lang="en-US" altLang="en-US" sz="1200" b="0" i="0" u="none" strike="noStrike" kern="1200" cap="none" spc="0" normalizeH="0" baseline="0" noProof="0">
              <a:ln>
                <a:noFill/>
              </a:ln>
              <a:solidFill>
                <a:srgbClr val="000000"/>
              </a:solidFill>
              <a:effectLst/>
              <a:uLnTx/>
              <a:uFillTx/>
              <a:latin typeface="Times New Roman" charset="0"/>
              <a:ea typeface="Arial Unicode MS" charset="0"/>
              <a:cs typeface="+mn-cs"/>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70538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27589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28</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10231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EBA2EE-2D4B-2A49-91E9-7375E1B2A205}" type="datetimeFigureOut">
              <a:rPr lang="en-US" smtClean="0"/>
              <a:t>5/9/22</a:t>
            </a:fld>
            <a:endParaRPr lang="en-US"/>
          </a:p>
        </p:txBody>
      </p:sp>
      <p:sp>
        <p:nvSpPr>
          <p:cNvPr id="5" name="Footer Placeholder 4"/>
          <p:cNvSpPr>
            <a:spLocks noGrp="1"/>
          </p:cNvSpPr>
          <p:nvPr>
            <p:ph type="ftr" sz="quarter" idx="11"/>
          </p:nvPr>
        </p:nvSpPr>
        <p:spPr>
          <a:xfrm>
            <a:off x="4842741" y="6350689"/>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83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EBA2EE-2D4B-2A49-91E9-7375E1B2A205}" type="datetimeFigureOut">
              <a:rPr lang="en-US" smtClean="0"/>
              <a:t>5/9/22</a:t>
            </a:fld>
            <a:endParaRPr lang="en-US"/>
          </a:p>
        </p:txBody>
      </p:sp>
      <p:sp>
        <p:nvSpPr>
          <p:cNvPr id="5" name="Footer Placeholder 4"/>
          <p:cNvSpPr>
            <a:spLocks noGrp="1"/>
          </p:cNvSpPr>
          <p:nvPr>
            <p:ph type="ftr" sz="quarter" idx="11"/>
          </p:nvPr>
        </p:nvSpPr>
        <p:spPr>
          <a:xfrm>
            <a:off x="4842741" y="6350689"/>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spTree>
    <p:extLst>
      <p:ext uri="{BB962C8B-B14F-4D97-AF65-F5344CB8AC3E}">
        <p14:creationId xmlns:p14="http://schemas.microsoft.com/office/powerpoint/2010/main" val="16951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EBA2EE-2D4B-2A49-91E9-7375E1B2A205}" type="datetimeFigureOut">
              <a:rPr lang="en-US" smtClean="0"/>
              <a:t>5/9/22</a:t>
            </a:fld>
            <a:endParaRPr lang="en-US"/>
          </a:p>
        </p:txBody>
      </p:sp>
      <p:sp>
        <p:nvSpPr>
          <p:cNvPr id="5" name="Footer Placeholder 4"/>
          <p:cNvSpPr>
            <a:spLocks noGrp="1"/>
          </p:cNvSpPr>
          <p:nvPr>
            <p:ph type="ftr" sz="quarter" idx="11"/>
          </p:nvPr>
        </p:nvSpPr>
        <p:spPr>
          <a:xfrm>
            <a:off x="4842741" y="6350689"/>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98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AA8BB9E-13B5-0D43-B1F7-61394E593E29}"/>
              </a:ext>
            </a:extLst>
          </p:cNvPr>
          <p:cNvSpPr>
            <a:spLocks noGrp="1"/>
          </p:cNvSpPr>
          <p:nvPr>
            <p:ph type="pic" sz="quarter" idx="14"/>
          </p:nvPr>
        </p:nvSpPr>
        <p:spPr>
          <a:xfrm>
            <a:off x="773243" y="749493"/>
            <a:ext cx="4446518" cy="2578432"/>
          </a:xfrm>
          <a:prstGeom prst="rect">
            <a:avLst/>
          </a:prstGeom>
          <a:solidFill>
            <a:schemeClr val="bg1">
              <a:lumMod val="95000"/>
            </a:schemeClr>
          </a:solidFill>
        </p:spPr>
        <p:txBody>
          <a:bodyPr>
            <a:normAutofit/>
          </a:bodyPr>
          <a:lstStyle>
            <a:lvl1pPr>
              <a:defRPr sz="1051"/>
            </a:lvl1pPr>
          </a:lstStyle>
          <a:p>
            <a:endParaRPr lang="en-US" dirty="0"/>
          </a:p>
        </p:txBody>
      </p:sp>
      <p:sp>
        <p:nvSpPr>
          <p:cNvPr id="5" name="Picture Placeholder 6">
            <a:extLst>
              <a:ext uri="{FF2B5EF4-FFF2-40B4-BE49-F238E27FC236}">
                <a16:creationId xmlns:a16="http://schemas.microsoft.com/office/drawing/2014/main" id="{13F79D65-FCE6-3C4D-9002-AC529E13C476}"/>
              </a:ext>
            </a:extLst>
          </p:cNvPr>
          <p:cNvSpPr>
            <a:spLocks noGrp="1"/>
          </p:cNvSpPr>
          <p:nvPr>
            <p:ph type="pic" sz="quarter" idx="15"/>
          </p:nvPr>
        </p:nvSpPr>
        <p:spPr>
          <a:xfrm>
            <a:off x="8527140" y="4936022"/>
            <a:ext cx="829916" cy="830772"/>
          </a:xfrm>
          <a:prstGeom prst="ellipse">
            <a:avLst/>
          </a:prstGeom>
          <a:solidFill>
            <a:schemeClr val="bg1">
              <a:lumMod val="95000"/>
            </a:schemeClr>
          </a:solidFill>
        </p:spPr>
        <p:txBody>
          <a:bodyPr>
            <a:normAutofit/>
          </a:bodyPr>
          <a:lstStyle>
            <a:lvl1pPr>
              <a:defRPr sz="750"/>
            </a:lvl1pPr>
          </a:lstStyle>
          <a:p>
            <a:endParaRPr lang="en-US" dirty="0"/>
          </a:p>
        </p:txBody>
      </p:sp>
      <p:sp>
        <p:nvSpPr>
          <p:cNvPr id="6" name="Picture Placeholder 6">
            <a:extLst>
              <a:ext uri="{FF2B5EF4-FFF2-40B4-BE49-F238E27FC236}">
                <a16:creationId xmlns:a16="http://schemas.microsoft.com/office/drawing/2014/main" id="{6F9F9988-193B-1C48-85EA-63C0317FA446}"/>
              </a:ext>
            </a:extLst>
          </p:cNvPr>
          <p:cNvSpPr>
            <a:spLocks noGrp="1"/>
          </p:cNvSpPr>
          <p:nvPr>
            <p:ph type="pic" sz="quarter" idx="16"/>
          </p:nvPr>
        </p:nvSpPr>
        <p:spPr>
          <a:xfrm>
            <a:off x="9477947" y="4936022"/>
            <a:ext cx="829916" cy="830772"/>
          </a:xfrm>
          <a:prstGeom prst="ellipse">
            <a:avLst/>
          </a:prstGeom>
          <a:solidFill>
            <a:schemeClr val="bg1">
              <a:lumMod val="95000"/>
            </a:schemeClr>
          </a:solidFill>
        </p:spPr>
        <p:txBody>
          <a:bodyPr>
            <a:normAutofit/>
          </a:bodyPr>
          <a:lstStyle>
            <a:lvl1pPr>
              <a:defRPr sz="750"/>
            </a:lvl1pPr>
          </a:lstStyle>
          <a:p>
            <a:endParaRPr lang="en-US" dirty="0"/>
          </a:p>
        </p:txBody>
      </p:sp>
      <p:sp>
        <p:nvSpPr>
          <p:cNvPr id="7" name="Picture Placeholder 6">
            <a:extLst>
              <a:ext uri="{FF2B5EF4-FFF2-40B4-BE49-F238E27FC236}">
                <a16:creationId xmlns:a16="http://schemas.microsoft.com/office/drawing/2014/main" id="{07B100BB-62D4-E349-8AF7-AEFEE2399FE9}"/>
              </a:ext>
            </a:extLst>
          </p:cNvPr>
          <p:cNvSpPr>
            <a:spLocks noGrp="1"/>
          </p:cNvSpPr>
          <p:nvPr>
            <p:ph type="pic" sz="quarter" idx="17"/>
          </p:nvPr>
        </p:nvSpPr>
        <p:spPr>
          <a:xfrm>
            <a:off x="10428755" y="4936022"/>
            <a:ext cx="829916" cy="830772"/>
          </a:xfrm>
          <a:prstGeom prst="ellipse">
            <a:avLst/>
          </a:prstGeom>
          <a:solidFill>
            <a:schemeClr val="bg1">
              <a:lumMod val="95000"/>
            </a:schemeClr>
          </a:solidFill>
        </p:spPr>
        <p:txBody>
          <a:bodyPr>
            <a:normAutofit/>
          </a:bodyPr>
          <a:lstStyle>
            <a:lvl1pPr>
              <a:defRPr sz="750"/>
            </a:lvl1pPr>
          </a:lstStyle>
          <a:p>
            <a:endParaRPr lang="en-US" dirty="0"/>
          </a:p>
        </p:txBody>
      </p:sp>
    </p:spTree>
    <p:extLst>
      <p:ext uri="{BB962C8B-B14F-4D97-AF65-F5344CB8AC3E}">
        <p14:creationId xmlns:p14="http://schemas.microsoft.com/office/powerpoint/2010/main" val="3198366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955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1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EBA2EE-2D4B-2A49-91E9-7375E1B2A205}" type="datetimeFigureOut">
              <a:rPr lang="en-US" smtClean="0"/>
              <a:t>5/9/22</a:t>
            </a:fld>
            <a:endParaRPr lang="en-US"/>
          </a:p>
        </p:txBody>
      </p:sp>
      <p:sp>
        <p:nvSpPr>
          <p:cNvPr id="5" name="Footer Placeholder 4"/>
          <p:cNvSpPr>
            <a:spLocks noGrp="1"/>
          </p:cNvSpPr>
          <p:nvPr>
            <p:ph type="ftr" sz="quarter" idx="11"/>
          </p:nvPr>
        </p:nvSpPr>
        <p:spPr>
          <a:xfrm>
            <a:off x="4842741" y="6350689"/>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spTree>
    <p:extLst>
      <p:ext uri="{BB962C8B-B14F-4D97-AF65-F5344CB8AC3E}">
        <p14:creationId xmlns:p14="http://schemas.microsoft.com/office/powerpoint/2010/main" val="146101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EBA2EE-2D4B-2A49-91E9-7375E1B2A205}" type="datetimeFigureOut">
              <a:rPr lang="en-US" smtClean="0"/>
              <a:t>5/9/22</a:t>
            </a:fld>
            <a:endParaRPr lang="en-US"/>
          </a:p>
        </p:txBody>
      </p:sp>
      <p:sp>
        <p:nvSpPr>
          <p:cNvPr id="5" name="Footer Placeholder 4"/>
          <p:cNvSpPr>
            <a:spLocks noGrp="1"/>
          </p:cNvSpPr>
          <p:nvPr>
            <p:ph type="ftr" sz="quarter" idx="11"/>
          </p:nvPr>
        </p:nvSpPr>
        <p:spPr>
          <a:xfrm>
            <a:off x="4842741" y="6350689"/>
            <a:ext cx="590145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66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659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2845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53052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BA2EE-2D4B-2A49-91E9-7375E1B2A205}" type="datetimeFigureOut">
              <a:rPr lang="en-US" smtClean="0"/>
              <a:t>5/9/22</a:t>
            </a:fld>
            <a:endParaRPr lang="en-US"/>
          </a:p>
        </p:txBody>
      </p:sp>
      <p:sp>
        <p:nvSpPr>
          <p:cNvPr id="3" name="Footer Placeholder 2"/>
          <p:cNvSpPr>
            <a:spLocks noGrp="1"/>
          </p:cNvSpPr>
          <p:nvPr>
            <p:ph type="ftr" sz="quarter" idx="11"/>
          </p:nvPr>
        </p:nvSpPr>
        <p:spPr>
          <a:xfrm>
            <a:off x="4842741" y="6350689"/>
            <a:ext cx="5901459"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spTree>
    <p:extLst>
      <p:ext uri="{BB962C8B-B14F-4D97-AF65-F5344CB8AC3E}">
        <p14:creationId xmlns:p14="http://schemas.microsoft.com/office/powerpoint/2010/main" val="248031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EBA2EE-2D4B-2A49-91E9-7375E1B2A205}" type="datetimeFigureOut">
              <a:rPr lang="en-US" smtClean="0"/>
              <a:t>5/9/22</a:t>
            </a:fld>
            <a:endParaRPr lang="en-US"/>
          </a:p>
        </p:txBody>
      </p:sp>
      <p:sp>
        <p:nvSpPr>
          <p:cNvPr id="6" name="Footer Placeholder 5"/>
          <p:cNvSpPr>
            <a:spLocks noGrp="1"/>
          </p:cNvSpPr>
          <p:nvPr>
            <p:ph type="ftr" sz="quarter" idx="11"/>
          </p:nvPr>
        </p:nvSpPr>
        <p:spPr>
          <a:xfrm>
            <a:off x="4842741" y="6350689"/>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spTree>
    <p:extLst>
      <p:ext uri="{BB962C8B-B14F-4D97-AF65-F5344CB8AC3E}">
        <p14:creationId xmlns:p14="http://schemas.microsoft.com/office/powerpoint/2010/main" val="41159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EBA2EE-2D4B-2A49-91E9-7375E1B2A205}" type="datetimeFigureOut">
              <a:rPr lang="en-US" smtClean="0"/>
              <a:t>5/9/22</a:t>
            </a:fld>
            <a:endParaRPr lang="en-US"/>
          </a:p>
        </p:txBody>
      </p:sp>
      <p:sp>
        <p:nvSpPr>
          <p:cNvPr id="6" name="Footer Placeholder 5"/>
          <p:cNvSpPr>
            <a:spLocks noGrp="1"/>
          </p:cNvSpPr>
          <p:nvPr>
            <p:ph type="ftr" sz="quarter" idx="11"/>
          </p:nvPr>
        </p:nvSpPr>
        <p:spPr>
          <a:xfrm>
            <a:off x="4842741" y="6350689"/>
            <a:ext cx="5901459"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0A2794A4-5B64-884F-82EB-648B3D60F8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62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EBA2EE-2D4B-2A49-91E9-7375E1B2A205}" type="datetimeFigureOut">
              <a:rPr lang="en-US" smtClean="0"/>
              <a:t>5/9/22</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BB35D48-18EE-334E-B185-47AB1EC20671}"/>
              </a:ext>
            </a:extLst>
          </p:cNvPr>
          <p:cNvPicPr>
            <a:picLocks noChangeAspect="1"/>
          </p:cNvPicPr>
          <p:nvPr userDrawn="1"/>
        </p:nvPicPr>
        <p:blipFill>
          <a:blip r:embed="rId15"/>
          <a:stretch>
            <a:fillRect/>
          </a:stretch>
        </p:blipFill>
        <p:spPr>
          <a:xfrm>
            <a:off x="9541327" y="5343035"/>
            <a:ext cx="2918733" cy="2334986"/>
          </a:xfrm>
          <a:prstGeom prst="rect">
            <a:avLst/>
          </a:prstGeom>
        </p:spPr>
      </p:pic>
    </p:spTree>
    <p:extLst>
      <p:ext uri="{BB962C8B-B14F-4D97-AF65-F5344CB8AC3E}">
        <p14:creationId xmlns:p14="http://schemas.microsoft.com/office/powerpoint/2010/main" val="24438288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706" r:id="rId1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5/9/22</a:t>
            </a:fld>
            <a:endParaRPr lang="en-US" dirty="0"/>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20709818"/>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xml"/><Relationship Id="rId16" Type="http://schemas.openxmlformats.org/officeDocument/2006/relationships/image" Target="../media/image21.svg"/><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7.svg"/><Relationship Id="rId9" Type="http://schemas.openxmlformats.org/officeDocument/2006/relationships/image" Target="../media/image14.png"/><Relationship Id="rId1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contact@AquaBlueMarketing.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58ED8-02E7-354A-9038-CB6447C59518}"/>
              </a:ext>
            </a:extLst>
          </p:cNvPr>
          <p:cNvSpPr/>
          <p:nvPr/>
        </p:nvSpPr>
        <p:spPr>
          <a:xfrm>
            <a:off x="0" y="0"/>
            <a:ext cx="7821386"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F73CC7-4026-AC40-A0EA-01A85411AA0B}"/>
              </a:ext>
            </a:extLst>
          </p:cNvPr>
          <p:cNvSpPr txBox="1"/>
          <p:nvPr/>
        </p:nvSpPr>
        <p:spPr>
          <a:xfrm>
            <a:off x="2997543" y="1534885"/>
            <a:ext cx="8394357" cy="3631763"/>
          </a:xfrm>
          <a:prstGeom prst="rect">
            <a:avLst/>
          </a:prstGeom>
          <a:noFill/>
        </p:spPr>
        <p:txBody>
          <a:bodyPr wrap="square" rtlCol="0">
            <a:spAutoFit/>
          </a:bodyPr>
          <a:lstStyle/>
          <a:p>
            <a:r>
              <a:rPr lang="en-US" sz="11500" b="1" dirty="0">
                <a:latin typeface="Aharoni" panose="02010803020104030203" pitchFamily="2" charset="-79"/>
                <a:cs typeface="Aharoni" panose="02010803020104030203" pitchFamily="2" charset="-79"/>
              </a:rPr>
              <a:t>Marketing Strategy</a:t>
            </a:r>
          </a:p>
        </p:txBody>
      </p:sp>
      <p:pic>
        <p:nvPicPr>
          <p:cNvPr id="12" name="Picture 11">
            <a:extLst>
              <a:ext uri="{FF2B5EF4-FFF2-40B4-BE49-F238E27FC236}">
                <a16:creationId xmlns:a16="http://schemas.microsoft.com/office/drawing/2014/main" id="{3AD8D60B-72C7-6946-AA0E-74520CBB87D0}"/>
              </a:ext>
            </a:extLst>
          </p:cNvPr>
          <p:cNvPicPr>
            <a:picLocks noChangeAspect="1"/>
          </p:cNvPicPr>
          <p:nvPr/>
        </p:nvPicPr>
        <p:blipFill>
          <a:blip r:embed="rId2"/>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251580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5A6ECE3F-F196-5F44-93C4-6BFD400F32A4}"/>
              </a:ext>
            </a:extLst>
          </p:cNvPr>
          <p:cNvSpPr/>
          <p:nvPr/>
        </p:nvSpPr>
        <p:spPr>
          <a:xfrm>
            <a:off x="121484" y="2398758"/>
            <a:ext cx="11964653" cy="3239966"/>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a:extLst>
              <a:ext uri="{FF2B5EF4-FFF2-40B4-BE49-F238E27FC236}">
                <a16:creationId xmlns:a16="http://schemas.microsoft.com/office/drawing/2014/main" id="{125F0821-592B-7440-BBCB-750A7B0849EF}"/>
              </a:ext>
            </a:extLst>
          </p:cNvPr>
          <p:cNvSpPr/>
          <p:nvPr/>
        </p:nvSpPr>
        <p:spPr>
          <a:xfrm>
            <a:off x="218738" y="3067001"/>
            <a:ext cx="625986" cy="1150632"/>
          </a:xfrm>
          <a:custGeom>
            <a:avLst/>
            <a:gdLst>
              <a:gd name="connsiteX0" fmla="*/ 0 w 452084"/>
              <a:gd name="connsiteY0" fmla="*/ 0 h 1012018"/>
              <a:gd name="connsiteX1" fmla="*/ 452084 w 452084"/>
              <a:gd name="connsiteY1" fmla="*/ 0 h 1012018"/>
              <a:gd name="connsiteX2" fmla="*/ 452084 w 452084"/>
              <a:gd name="connsiteY2" fmla="*/ 1012018 h 1012018"/>
              <a:gd name="connsiteX3" fmla="*/ 0 w 452084"/>
              <a:gd name="connsiteY3" fmla="*/ 1012018 h 1012018"/>
            </a:gdLst>
            <a:ahLst/>
            <a:cxnLst>
              <a:cxn ang="0">
                <a:pos x="connsiteX0" y="connsiteY0"/>
              </a:cxn>
              <a:cxn ang="0">
                <a:pos x="connsiteX1" y="connsiteY1"/>
              </a:cxn>
              <a:cxn ang="0">
                <a:pos x="connsiteX2" y="connsiteY2"/>
              </a:cxn>
              <a:cxn ang="0">
                <a:pos x="connsiteX3" y="connsiteY3"/>
              </a:cxn>
            </a:cxnLst>
            <a:rect l="l" t="t" r="r" b="b"/>
            <a:pathLst>
              <a:path w="452084" h="1012018">
                <a:moveTo>
                  <a:pt x="0" y="0"/>
                </a:moveTo>
                <a:lnTo>
                  <a:pt x="452084" y="0"/>
                </a:lnTo>
                <a:lnTo>
                  <a:pt x="452084" y="1012018"/>
                </a:lnTo>
                <a:lnTo>
                  <a:pt x="0" y="1012018"/>
                </a:lnTo>
                <a:close/>
              </a:path>
            </a:pathLst>
          </a:custGeom>
          <a:solidFill>
            <a:schemeClr val="tx2"/>
          </a:solidFill>
          <a:ln w="22261" cap="flat">
            <a:noFill/>
            <a:prstDash val="solid"/>
            <a:miter/>
          </a:ln>
        </p:spPr>
        <p:txBody>
          <a:bodyPr rtlCol="0" anchor="ctr"/>
          <a:lstStyle/>
          <a:p>
            <a:endParaRPr lang="en-US" sz="900"/>
          </a:p>
        </p:txBody>
      </p:sp>
      <p:sp>
        <p:nvSpPr>
          <p:cNvPr id="56" name="Freeform 55">
            <a:extLst>
              <a:ext uri="{FF2B5EF4-FFF2-40B4-BE49-F238E27FC236}">
                <a16:creationId xmlns:a16="http://schemas.microsoft.com/office/drawing/2014/main" id="{39DA6F46-EEE7-EC4B-90A3-50FB945A3598}"/>
              </a:ext>
            </a:extLst>
          </p:cNvPr>
          <p:cNvSpPr/>
          <p:nvPr/>
        </p:nvSpPr>
        <p:spPr>
          <a:xfrm>
            <a:off x="4665549" y="2486885"/>
            <a:ext cx="2091839" cy="477535"/>
          </a:xfrm>
          <a:custGeom>
            <a:avLst/>
            <a:gdLst>
              <a:gd name="connsiteX0" fmla="*/ 1055828 w 1238665"/>
              <a:gd name="connsiteY0" fmla="*/ 549826 h 549826"/>
              <a:gd name="connsiteX1" fmla="*/ 0 w 1238665"/>
              <a:gd name="connsiteY1" fmla="*/ 549826 h 549826"/>
              <a:gd name="connsiteX2" fmla="*/ 183061 w 1238665"/>
              <a:gd name="connsiteY2" fmla="*/ 274913 h 549826"/>
              <a:gd name="connsiteX3" fmla="*/ 0 w 1238665"/>
              <a:gd name="connsiteY3" fmla="*/ 0 h 549826"/>
              <a:gd name="connsiteX4" fmla="*/ 1055828 w 1238665"/>
              <a:gd name="connsiteY4" fmla="*/ 0 h 549826"/>
              <a:gd name="connsiteX5" fmla="*/ 1238666 w 1238665"/>
              <a:gd name="connsiteY5" fmla="*/ 274913 h 549826"/>
              <a:gd name="connsiteX6" fmla="*/ 1055828 w 1238665"/>
              <a:gd name="connsiteY6"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665" h="549826">
                <a:moveTo>
                  <a:pt x="1055828" y="549826"/>
                </a:moveTo>
                <a:lnTo>
                  <a:pt x="0" y="549826"/>
                </a:lnTo>
                <a:lnTo>
                  <a:pt x="183061" y="274913"/>
                </a:lnTo>
                <a:lnTo>
                  <a:pt x="0" y="0"/>
                </a:lnTo>
                <a:lnTo>
                  <a:pt x="1055828" y="0"/>
                </a:lnTo>
                <a:lnTo>
                  <a:pt x="1238666" y="274913"/>
                </a:lnTo>
                <a:lnTo>
                  <a:pt x="1055828" y="549826"/>
                </a:lnTo>
                <a:close/>
              </a:path>
            </a:pathLst>
          </a:custGeom>
          <a:solidFill>
            <a:schemeClr val="accent2"/>
          </a:solidFill>
          <a:ln w="22261" cap="flat">
            <a:noFill/>
            <a:prstDash val="solid"/>
            <a:miter/>
          </a:ln>
        </p:spPr>
        <p:txBody>
          <a:bodyPr rtlCol="0" anchor="ctr"/>
          <a:lstStyle/>
          <a:p>
            <a:endParaRPr lang="en-US" sz="900"/>
          </a:p>
        </p:txBody>
      </p:sp>
      <p:sp>
        <p:nvSpPr>
          <p:cNvPr id="57" name="Freeform 56">
            <a:extLst>
              <a:ext uri="{FF2B5EF4-FFF2-40B4-BE49-F238E27FC236}">
                <a16:creationId xmlns:a16="http://schemas.microsoft.com/office/drawing/2014/main" id="{C7926E4E-06C3-E241-BACF-1F4B8285FF88}"/>
              </a:ext>
            </a:extLst>
          </p:cNvPr>
          <p:cNvSpPr/>
          <p:nvPr/>
        </p:nvSpPr>
        <p:spPr>
          <a:xfrm>
            <a:off x="6513333" y="2486885"/>
            <a:ext cx="2091840" cy="477535"/>
          </a:xfrm>
          <a:custGeom>
            <a:avLst/>
            <a:gdLst>
              <a:gd name="connsiteX0" fmla="*/ 1055606 w 1238666"/>
              <a:gd name="connsiteY0" fmla="*/ 549826 h 549826"/>
              <a:gd name="connsiteX1" fmla="*/ 0 w 1238666"/>
              <a:gd name="connsiteY1" fmla="*/ 549826 h 549826"/>
              <a:gd name="connsiteX2" fmla="*/ 182838 w 1238666"/>
              <a:gd name="connsiteY2" fmla="*/ 274913 h 549826"/>
              <a:gd name="connsiteX3" fmla="*/ 0 w 1238666"/>
              <a:gd name="connsiteY3" fmla="*/ 0 h 549826"/>
              <a:gd name="connsiteX4" fmla="*/ 1055606 w 1238666"/>
              <a:gd name="connsiteY4" fmla="*/ 0 h 549826"/>
              <a:gd name="connsiteX5" fmla="*/ 1238667 w 1238666"/>
              <a:gd name="connsiteY5" fmla="*/ 274913 h 549826"/>
              <a:gd name="connsiteX6" fmla="*/ 1055606 w 1238666"/>
              <a:gd name="connsiteY6"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666" h="549826">
                <a:moveTo>
                  <a:pt x="1055606" y="549826"/>
                </a:moveTo>
                <a:lnTo>
                  <a:pt x="0" y="549826"/>
                </a:lnTo>
                <a:lnTo>
                  <a:pt x="182838" y="274913"/>
                </a:lnTo>
                <a:lnTo>
                  <a:pt x="0" y="0"/>
                </a:lnTo>
                <a:lnTo>
                  <a:pt x="1055606" y="0"/>
                </a:lnTo>
                <a:lnTo>
                  <a:pt x="1238667" y="274913"/>
                </a:lnTo>
                <a:lnTo>
                  <a:pt x="1055606" y="549826"/>
                </a:lnTo>
                <a:close/>
              </a:path>
            </a:pathLst>
          </a:custGeom>
          <a:solidFill>
            <a:schemeClr val="accent3"/>
          </a:solidFill>
          <a:ln w="22261" cap="flat">
            <a:noFill/>
            <a:prstDash val="solid"/>
            <a:miter/>
          </a:ln>
        </p:spPr>
        <p:txBody>
          <a:bodyPr rtlCol="0" anchor="ctr"/>
          <a:lstStyle/>
          <a:p>
            <a:endParaRPr lang="en-US" sz="900"/>
          </a:p>
        </p:txBody>
      </p:sp>
      <p:sp>
        <p:nvSpPr>
          <p:cNvPr id="58" name="Freeform 57">
            <a:extLst>
              <a:ext uri="{FF2B5EF4-FFF2-40B4-BE49-F238E27FC236}">
                <a16:creationId xmlns:a16="http://schemas.microsoft.com/office/drawing/2014/main" id="{069773CB-199D-B043-9229-B6DF02BA38EF}"/>
              </a:ext>
            </a:extLst>
          </p:cNvPr>
          <p:cNvSpPr/>
          <p:nvPr/>
        </p:nvSpPr>
        <p:spPr>
          <a:xfrm>
            <a:off x="8379709" y="2486885"/>
            <a:ext cx="2092215" cy="477535"/>
          </a:xfrm>
          <a:custGeom>
            <a:avLst/>
            <a:gdLst>
              <a:gd name="connsiteX0" fmla="*/ 1055827 w 1238888"/>
              <a:gd name="connsiteY0" fmla="*/ 549826 h 549826"/>
              <a:gd name="connsiteX1" fmla="*/ 0 w 1238888"/>
              <a:gd name="connsiteY1" fmla="*/ 549826 h 549826"/>
              <a:gd name="connsiteX2" fmla="*/ 183060 w 1238888"/>
              <a:gd name="connsiteY2" fmla="*/ 274913 h 549826"/>
              <a:gd name="connsiteX3" fmla="*/ 0 w 1238888"/>
              <a:gd name="connsiteY3" fmla="*/ 0 h 549826"/>
              <a:gd name="connsiteX4" fmla="*/ 1055827 w 1238888"/>
              <a:gd name="connsiteY4" fmla="*/ 0 h 549826"/>
              <a:gd name="connsiteX5" fmla="*/ 1238889 w 1238888"/>
              <a:gd name="connsiteY5" fmla="*/ 274913 h 549826"/>
              <a:gd name="connsiteX6" fmla="*/ 1055827 w 1238888"/>
              <a:gd name="connsiteY6"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88" h="549826">
                <a:moveTo>
                  <a:pt x="1055827" y="549826"/>
                </a:moveTo>
                <a:lnTo>
                  <a:pt x="0" y="549826"/>
                </a:lnTo>
                <a:lnTo>
                  <a:pt x="183060" y="274913"/>
                </a:lnTo>
                <a:lnTo>
                  <a:pt x="0" y="0"/>
                </a:lnTo>
                <a:lnTo>
                  <a:pt x="1055827" y="0"/>
                </a:lnTo>
                <a:lnTo>
                  <a:pt x="1238889" y="274913"/>
                </a:lnTo>
                <a:lnTo>
                  <a:pt x="1055827" y="549826"/>
                </a:lnTo>
                <a:close/>
              </a:path>
            </a:pathLst>
          </a:custGeom>
          <a:solidFill>
            <a:schemeClr val="accent4"/>
          </a:solidFill>
          <a:ln w="22261" cap="flat">
            <a:noFill/>
            <a:prstDash val="solid"/>
            <a:miter/>
          </a:ln>
        </p:spPr>
        <p:txBody>
          <a:bodyPr rtlCol="0" anchor="ctr"/>
          <a:lstStyle/>
          <a:p>
            <a:endParaRPr lang="en-US" sz="900"/>
          </a:p>
        </p:txBody>
      </p:sp>
      <p:sp>
        <p:nvSpPr>
          <p:cNvPr id="59" name="Freeform 58">
            <a:extLst>
              <a:ext uri="{FF2B5EF4-FFF2-40B4-BE49-F238E27FC236}">
                <a16:creationId xmlns:a16="http://schemas.microsoft.com/office/drawing/2014/main" id="{1D9943EA-DCD5-AC41-ABA5-3F4073628694}"/>
              </a:ext>
            </a:extLst>
          </p:cNvPr>
          <p:cNvSpPr/>
          <p:nvPr/>
        </p:nvSpPr>
        <p:spPr>
          <a:xfrm>
            <a:off x="10274854" y="2486885"/>
            <a:ext cx="1811283" cy="477535"/>
          </a:xfrm>
          <a:custGeom>
            <a:avLst/>
            <a:gdLst>
              <a:gd name="connsiteX0" fmla="*/ 1055829 w 1238667"/>
              <a:gd name="connsiteY0" fmla="*/ 549826 h 549826"/>
              <a:gd name="connsiteX1" fmla="*/ 0 w 1238667"/>
              <a:gd name="connsiteY1" fmla="*/ 549826 h 549826"/>
              <a:gd name="connsiteX2" fmla="*/ 183061 w 1238667"/>
              <a:gd name="connsiteY2" fmla="*/ 274913 h 549826"/>
              <a:gd name="connsiteX3" fmla="*/ 0 w 1238667"/>
              <a:gd name="connsiteY3" fmla="*/ 0 h 549826"/>
              <a:gd name="connsiteX4" fmla="*/ 1055829 w 1238667"/>
              <a:gd name="connsiteY4" fmla="*/ 0 h 549826"/>
              <a:gd name="connsiteX5" fmla="*/ 1238667 w 1238667"/>
              <a:gd name="connsiteY5" fmla="*/ 274913 h 549826"/>
              <a:gd name="connsiteX6" fmla="*/ 1055829 w 1238667"/>
              <a:gd name="connsiteY6"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667" h="549826">
                <a:moveTo>
                  <a:pt x="1055829" y="549826"/>
                </a:moveTo>
                <a:lnTo>
                  <a:pt x="0" y="549826"/>
                </a:lnTo>
                <a:lnTo>
                  <a:pt x="183061" y="274913"/>
                </a:lnTo>
                <a:lnTo>
                  <a:pt x="0" y="0"/>
                </a:lnTo>
                <a:lnTo>
                  <a:pt x="1055829" y="0"/>
                </a:lnTo>
                <a:lnTo>
                  <a:pt x="1238667" y="274913"/>
                </a:lnTo>
                <a:lnTo>
                  <a:pt x="1055829" y="549826"/>
                </a:lnTo>
                <a:close/>
              </a:path>
            </a:pathLst>
          </a:custGeom>
          <a:solidFill>
            <a:schemeClr val="accent5"/>
          </a:solidFill>
          <a:ln w="22261" cap="flat">
            <a:noFill/>
            <a:prstDash val="solid"/>
            <a:miter/>
          </a:ln>
        </p:spPr>
        <p:txBody>
          <a:bodyPr rtlCol="0" anchor="ctr"/>
          <a:lstStyle/>
          <a:p>
            <a:endParaRPr lang="en-US" sz="900"/>
          </a:p>
        </p:txBody>
      </p:sp>
      <p:sp>
        <p:nvSpPr>
          <p:cNvPr id="60" name="Freeform 59">
            <a:extLst>
              <a:ext uri="{FF2B5EF4-FFF2-40B4-BE49-F238E27FC236}">
                <a16:creationId xmlns:a16="http://schemas.microsoft.com/office/drawing/2014/main" id="{6C1C3A77-D984-E64D-AD78-C8996A9709EE}"/>
              </a:ext>
            </a:extLst>
          </p:cNvPr>
          <p:cNvSpPr/>
          <p:nvPr/>
        </p:nvSpPr>
        <p:spPr>
          <a:xfrm>
            <a:off x="975885" y="2517355"/>
            <a:ext cx="2091839" cy="477535"/>
          </a:xfrm>
          <a:custGeom>
            <a:avLst/>
            <a:gdLst>
              <a:gd name="connsiteX0" fmla="*/ 1055606 w 1238665"/>
              <a:gd name="connsiteY0" fmla="*/ 549826 h 549826"/>
              <a:gd name="connsiteX1" fmla="*/ 0 w 1238665"/>
              <a:gd name="connsiteY1" fmla="*/ 549826 h 549826"/>
              <a:gd name="connsiteX2" fmla="*/ 0 w 1238665"/>
              <a:gd name="connsiteY2" fmla="*/ 0 h 549826"/>
              <a:gd name="connsiteX3" fmla="*/ 1055606 w 1238665"/>
              <a:gd name="connsiteY3" fmla="*/ 0 h 549826"/>
              <a:gd name="connsiteX4" fmla="*/ 1238666 w 1238665"/>
              <a:gd name="connsiteY4" fmla="*/ 274913 h 549826"/>
              <a:gd name="connsiteX5" fmla="*/ 1055606 w 1238665"/>
              <a:gd name="connsiteY5"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665" h="549826">
                <a:moveTo>
                  <a:pt x="1055606" y="549826"/>
                </a:moveTo>
                <a:lnTo>
                  <a:pt x="0" y="549826"/>
                </a:lnTo>
                <a:lnTo>
                  <a:pt x="0" y="0"/>
                </a:lnTo>
                <a:lnTo>
                  <a:pt x="1055606" y="0"/>
                </a:lnTo>
                <a:lnTo>
                  <a:pt x="1238666" y="274913"/>
                </a:lnTo>
                <a:lnTo>
                  <a:pt x="1055606" y="549826"/>
                </a:lnTo>
                <a:close/>
              </a:path>
            </a:pathLst>
          </a:custGeom>
          <a:solidFill>
            <a:schemeClr val="accent1"/>
          </a:solidFill>
          <a:ln w="22261" cap="flat">
            <a:noFill/>
            <a:prstDash val="solid"/>
            <a:miter/>
          </a:ln>
        </p:spPr>
        <p:txBody>
          <a:bodyPr rtlCol="0" anchor="ctr"/>
          <a:lstStyle/>
          <a:p>
            <a:endParaRPr lang="en-US" sz="900"/>
          </a:p>
        </p:txBody>
      </p:sp>
      <p:sp>
        <p:nvSpPr>
          <p:cNvPr id="83" name="CuadroTexto 395">
            <a:extLst>
              <a:ext uri="{FF2B5EF4-FFF2-40B4-BE49-F238E27FC236}">
                <a16:creationId xmlns:a16="http://schemas.microsoft.com/office/drawing/2014/main" id="{D3C234DC-CF13-7D43-AD36-6D491C01DE34}"/>
              </a:ext>
            </a:extLst>
          </p:cNvPr>
          <p:cNvSpPr txBox="1"/>
          <p:nvPr/>
        </p:nvSpPr>
        <p:spPr>
          <a:xfrm>
            <a:off x="578477" y="2631106"/>
            <a:ext cx="2237693" cy="207888"/>
          </a:xfrm>
          <a:prstGeom prst="rect">
            <a:avLst/>
          </a:prstGeom>
          <a:noFill/>
        </p:spPr>
        <p:txBody>
          <a:bodyPr wrap="square" rtlCol="0">
            <a:spAutoFit/>
          </a:bodyPr>
          <a:lstStyle/>
          <a:p>
            <a:pPr algn="ctr"/>
            <a:r>
              <a:rPr lang="en-US" sz="1600" b="1" dirty="0">
                <a:solidFill>
                  <a:schemeClr val="bg1"/>
                </a:solidFill>
                <a:latin typeface="Avenir Book" panose="02000503020000020003" pitchFamily="2" charset="0"/>
                <a:ea typeface="Lato Semibold" panose="020F0502020204030203" pitchFamily="34" charset="0"/>
                <a:cs typeface="Poppins Medium" pitchFamily="2" charset="77"/>
              </a:rPr>
              <a:t>Awareness</a:t>
            </a:r>
          </a:p>
        </p:txBody>
      </p:sp>
      <p:sp>
        <p:nvSpPr>
          <p:cNvPr id="84" name="CuadroTexto 395">
            <a:extLst>
              <a:ext uri="{FF2B5EF4-FFF2-40B4-BE49-F238E27FC236}">
                <a16:creationId xmlns:a16="http://schemas.microsoft.com/office/drawing/2014/main" id="{BD5552A6-8232-8943-BC8E-03539B30C45C}"/>
              </a:ext>
            </a:extLst>
          </p:cNvPr>
          <p:cNvSpPr txBox="1"/>
          <p:nvPr/>
        </p:nvSpPr>
        <p:spPr>
          <a:xfrm>
            <a:off x="4570510" y="2590478"/>
            <a:ext cx="2237693" cy="307777"/>
          </a:xfrm>
          <a:prstGeom prst="rect">
            <a:avLst/>
          </a:prstGeom>
          <a:noFill/>
        </p:spPr>
        <p:txBody>
          <a:bodyPr wrap="square" rtlCol="0">
            <a:spAutoFit/>
          </a:bodyPr>
          <a:lstStyle/>
          <a:p>
            <a:pPr algn="ctr"/>
            <a:r>
              <a:rPr lang="en-US" sz="1400" b="1" dirty="0">
                <a:latin typeface="Avenir Book" panose="02000503020000020003" pitchFamily="2" charset="0"/>
                <a:ea typeface="Lato Semibold" panose="020F0502020204030203" pitchFamily="34" charset="0"/>
                <a:cs typeface="Poppins Medium" pitchFamily="2" charset="77"/>
              </a:rPr>
              <a:t>Consideration</a:t>
            </a:r>
          </a:p>
        </p:txBody>
      </p:sp>
      <p:sp>
        <p:nvSpPr>
          <p:cNvPr id="85" name="CuadroTexto 395">
            <a:extLst>
              <a:ext uri="{FF2B5EF4-FFF2-40B4-BE49-F238E27FC236}">
                <a16:creationId xmlns:a16="http://schemas.microsoft.com/office/drawing/2014/main" id="{3E5366D5-A9F0-6D44-9ED7-18C067FC1922}"/>
              </a:ext>
            </a:extLst>
          </p:cNvPr>
          <p:cNvSpPr txBox="1"/>
          <p:nvPr/>
        </p:nvSpPr>
        <p:spPr>
          <a:xfrm>
            <a:off x="6490155" y="2606627"/>
            <a:ext cx="2237693" cy="338554"/>
          </a:xfrm>
          <a:prstGeom prst="rect">
            <a:avLst/>
          </a:prstGeom>
          <a:noFill/>
        </p:spPr>
        <p:txBody>
          <a:bodyPr wrap="square" rtlCol="0">
            <a:spAutoFit/>
          </a:bodyPr>
          <a:lstStyle/>
          <a:p>
            <a:pPr algn="ctr"/>
            <a:r>
              <a:rPr lang="en-US" sz="1600" b="1" dirty="0">
                <a:latin typeface="Avenir Book" panose="02000503020000020003" pitchFamily="2" charset="0"/>
                <a:ea typeface="Lato Semibold" panose="020F0502020204030203" pitchFamily="34" charset="0"/>
                <a:cs typeface="Poppins Medium" pitchFamily="2" charset="77"/>
              </a:rPr>
              <a:t>First Visit</a:t>
            </a:r>
          </a:p>
        </p:txBody>
      </p:sp>
      <p:sp>
        <p:nvSpPr>
          <p:cNvPr id="86" name="CuadroTexto 395">
            <a:extLst>
              <a:ext uri="{FF2B5EF4-FFF2-40B4-BE49-F238E27FC236}">
                <a16:creationId xmlns:a16="http://schemas.microsoft.com/office/drawing/2014/main" id="{0D410493-A37F-9742-8852-99145745E0CE}"/>
              </a:ext>
            </a:extLst>
          </p:cNvPr>
          <p:cNvSpPr txBox="1"/>
          <p:nvPr/>
        </p:nvSpPr>
        <p:spPr>
          <a:xfrm>
            <a:off x="8318911" y="2606627"/>
            <a:ext cx="2237693" cy="338554"/>
          </a:xfrm>
          <a:prstGeom prst="rect">
            <a:avLst/>
          </a:prstGeom>
          <a:noFill/>
        </p:spPr>
        <p:txBody>
          <a:bodyPr wrap="square" rtlCol="0">
            <a:spAutoFit/>
          </a:bodyPr>
          <a:lstStyle/>
          <a:p>
            <a:pPr algn="ctr"/>
            <a:r>
              <a:rPr lang="en-US" sz="1600" b="1" dirty="0">
                <a:latin typeface="Avenir Book" panose="02000503020000020003" pitchFamily="2" charset="0"/>
                <a:ea typeface="Lato Semibold" panose="020F0502020204030203" pitchFamily="34" charset="0"/>
                <a:cs typeface="Poppins Medium" pitchFamily="2" charset="77"/>
              </a:rPr>
              <a:t>Repeat Visit</a:t>
            </a:r>
          </a:p>
        </p:txBody>
      </p:sp>
      <p:sp>
        <p:nvSpPr>
          <p:cNvPr id="87" name="CuadroTexto 395">
            <a:extLst>
              <a:ext uri="{FF2B5EF4-FFF2-40B4-BE49-F238E27FC236}">
                <a16:creationId xmlns:a16="http://schemas.microsoft.com/office/drawing/2014/main" id="{06CF1D0E-BEDA-014A-9B40-30F78B1A1946}"/>
              </a:ext>
            </a:extLst>
          </p:cNvPr>
          <p:cNvSpPr txBox="1"/>
          <p:nvPr/>
        </p:nvSpPr>
        <p:spPr>
          <a:xfrm>
            <a:off x="10136429" y="2584248"/>
            <a:ext cx="2237693" cy="338554"/>
          </a:xfrm>
          <a:prstGeom prst="rect">
            <a:avLst/>
          </a:prstGeom>
          <a:noFill/>
        </p:spPr>
        <p:txBody>
          <a:bodyPr wrap="square" rtlCol="0">
            <a:spAutoFit/>
          </a:bodyPr>
          <a:lstStyle/>
          <a:p>
            <a:pPr algn="ctr"/>
            <a:r>
              <a:rPr lang="en-US" sz="1600" b="1" dirty="0">
                <a:latin typeface="Avenir Book" panose="02000503020000020003" pitchFamily="2" charset="0"/>
                <a:ea typeface="Lato Semibold" panose="020F0502020204030203" pitchFamily="34" charset="0"/>
                <a:cs typeface="Poppins Medium" pitchFamily="2" charset="77"/>
              </a:rPr>
              <a:t>Advocacy</a:t>
            </a:r>
          </a:p>
        </p:txBody>
      </p:sp>
      <p:sp>
        <p:nvSpPr>
          <p:cNvPr id="89" name="CuadroTexto 395">
            <a:extLst>
              <a:ext uri="{FF2B5EF4-FFF2-40B4-BE49-F238E27FC236}">
                <a16:creationId xmlns:a16="http://schemas.microsoft.com/office/drawing/2014/main" id="{0FD12BFD-E4E9-BA49-98F5-7F0D081EC651}"/>
              </a:ext>
            </a:extLst>
          </p:cNvPr>
          <p:cNvSpPr txBox="1"/>
          <p:nvPr/>
        </p:nvSpPr>
        <p:spPr>
          <a:xfrm rot="16200000">
            <a:off x="-198643" y="3394515"/>
            <a:ext cx="1437402" cy="584775"/>
          </a:xfrm>
          <a:prstGeom prst="rect">
            <a:avLst/>
          </a:prstGeom>
          <a:noFill/>
        </p:spPr>
        <p:txBody>
          <a:bodyPr wrap="square" rtlCol="0">
            <a:spAutoFit/>
          </a:bodyPr>
          <a:lstStyle/>
          <a:p>
            <a:pPr algn="ctr"/>
            <a:r>
              <a:rPr lang="en-US" sz="1600" b="1" dirty="0">
                <a:latin typeface="Avenir Book" panose="02000503020000020003" pitchFamily="2" charset="0"/>
                <a:ea typeface="Lato Semibold" panose="020F0502020204030203" pitchFamily="34" charset="0"/>
                <a:cs typeface="Poppins Medium" pitchFamily="2" charset="77"/>
              </a:rPr>
              <a:t>Patient Behavior </a:t>
            </a:r>
          </a:p>
        </p:txBody>
      </p:sp>
      <p:sp>
        <p:nvSpPr>
          <p:cNvPr id="3" name="Rectangle 2">
            <a:extLst>
              <a:ext uri="{FF2B5EF4-FFF2-40B4-BE49-F238E27FC236}">
                <a16:creationId xmlns:a16="http://schemas.microsoft.com/office/drawing/2014/main" id="{0716722E-87D5-7E40-9749-8396DCDC45E7}"/>
              </a:ext>
            </a:extLst>
          </p:cNvPr>
          <p:cNvSpPr/>
          <p:nvPr/>
        </p:nvSpPr>
        <p:spPr>
          <a:xfrm>
            <a:off x="2789435" y="3057140"/>
            <a:ext cx="1750985" cy="11506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look online and see if they can self diagnose and find a solution to their problem</a:t>
            </a:r>
          </a:p>
        </p:txBody>
      </p:sp>
      <p:sp>
        <p:nvSpPr>
          <p:cNvPr id="134" name="Rectangle 133">
            <a:extLst>
              <a:ext uri="{FF2B5EF4-FFF2-40B4-BE49-F238E27FC236}">
                <a16:creationId xmlns:a16="http://schemas.microsoft.com/office/drawing/2014/main" id="{8AD93A48-251C-B249-B375-8B787F059859}"/>
              </a:ext>
            </a:extLst>
          </p:cNvPr>
          <p:cNvSpPr/>
          <p:nvPr/>
        </p:nvSpPr>
        <p:spPr>
          <a:xfrm>
            <a:off x="4665549" y="3057140"/>
            <a:ext cx="1750985" cy="11506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realize it’s not getting better and seek help</a:t>
            </a:r>
          </a:p>
        </p:txBody>
      </p:sp>
      <p:sp>
        <p:nvSpPr>
          <p:cNvPr id="136" name="Rectangle 135">
            <a:extLst>
              <a:ext uri="{FF2B5EF4-FFF2-40B4-BE49-F238E27FC236}">
                <a16:creationId xmlns:a16="http://schemas.microsoft.com/office/drawing/2014/main" id="{236CAAF8-65C4-D84C-901F-134D17B5189D}"/>
              </a:ext>
            </a:extLst>
          </p:cNvPr>
          <p:cNvSpPr/>
          <p:nvPr/>
        </p:nvSpPr>
        <p:spPr>
          <a:xfrm>
            <a:off x="10274854" y="3057140"/>
            <a:ext cx="1750985" cy="11506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They recommend your practice to friends</a:t>
            </a:r>
          </a:p>
        </p:txBody>
      </p:sp>
      <p:sp>
        <p:nvSpPr>
          <p:cNvPr id="137" name="Rectangle 136">
            <a:extLst>
              <a:ext uri="{FF2B5EF4-FFF2-40B4-BE49-F238E27FC236}">
                <a16:creationId xmlns:a16="http://schemas.microsoft.com/office/drawing/2014/main" id="{5DAE8E6B-A0C1-A542-B4F8-14E314A6B7E8}"/>
              </a:ext>
            </a:extLst>
          </p:cNvPr>
          <p:cNvSpPr/>
          <p:nvPr/>
        </p:nvSpPr>
        <p:spPr>
          <a:xfrm>
            <a:off x="8379709" y="3057140"/>
            <a:ext cx="1750985" cy="11506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Come back for further support and help</a:t>
            </a:r>
          </a:p>
        </p:txBody>
      </p:sp>
      <p:sp>
        <p:nvSpPr>
          <p:cNvPr id="139" name="Rectangle 138">
            <a:extLst>
              <a:ext uri="{FF2B5EF4-FFF2-40B4-BE49-F238E27FC236}">
                <a16:creationId xmlns:a16="http://schemas.microsoft.com/office/drawing/2014/main" id="{D1E870C9-2189-0D4E-A945-D1915C6C9F10}"/>
              </a:ext>
            </a:extLst>
          </p:cNvPr>
          <p:cNvSpPr/>
          <p:nvPr/>
        </p:nvSpPr>
        <p:spPr>
          <a:xfrm>
            <a:off x="6513333" y="3057140"/>
            <a:ext cx="1750985" cy="1150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Explain problem and seek diagnosis</a:t>
            </a:r>
          </a:p>
        </p:txBody>
      </p:sp>
      <p:sp>
        <p:nvSpPr>
          <p:cNvPr id="140" name="Rectangle 139">
            <a:extLst>
              <a:ext uri="{FF2B5EF4-FFF2-40B4-BE49-F238E27FC236}">
                <a16:creationId xmlns:a16="http://schemas.microsoft.com/office/drawing/2014/main" id="{469F08D2-44F1-5147-9A5D-E98ADF98640F}"/>
              </a:ext>
            </a:extLst>
          </p:cNvPr>
          <p:cNvSpPr/>
          <p:nvPr/>
        </p:nvSpPr>
        <p:spPr>
          <a:xfrm>
            <a:off x="1213267" y="1219276"/>
            <a:ext cx="9806492" cy="107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Book" panose="02000503020000020003" pitchFamily="2" charset="0"/>
              </a:rPr>
              <a:t>OBJECTIVE</a:t>
            </a:r>
          </a:p>
          <a:p>
            <a:pPr>
              <a:lnSpc>
                <a:spcPct val="150000"/>
              </a:lnSpc>
            </a:pPr>
            <a:r>
              <a:rPr lang="en-US" sz="1600" dirty="0">
                <a:solidFill>
                  <a:schemeClr val="tx1"/>
                </a:solidFill>
                <a:latin typeface="Avenir Book" panose="02000503020000020003" pitchFamily="2" charset="0"/>
              </a:rPr>
              <a:t>Below is an illustrative example and should be adapted so it’s unique to your business.</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Capture both the behavior and data available to identify pain points (areas that require improvement</a:t>
            </a:r>
          </a:p>
        </p:txBody>
      </p:sp>
      <p:sp>
        <p:nvSpPr>
          <p:cNvPr id="142" name="Freeform 141">
            <a:extLst>
              <a:ext uri="{FF2B5EF4-FFF2-40B4-BE49-F238E27FC236}">
                <a16:creationId xmlns:a16="http://schemas.microsoft.com/office/drawing/2014/main" id="{CD5C1369-2246-7947-965D-37C3F185C6AF}"/>
              </a:ext>
            </a:extLst>
          </p:cNvPr>
          <p:cNvSpPr/>
          <p:nvPr/>
        </p:nvSpPr>
        <p:spPr>
          <a:xfrm>
            <a:off x="209955" y="4387827"/>
            <a:ext cx="634769" cy="1150632"/>
          </a:xfrm>
          <a:custGeom>
            <a:avLst/>
            <a:gdLst>
              <a:gd name="connsiteX0" fmla="*/ 0 w 452084"/>
              <a:gd name="connsiteY0" fmla="*/ 0 h 1012018"/>
              <a:gd name="connsiteX1" fmla="*/ 452084 w 452084"/>
              <a:gd name="connsiteY1" fmla="*/ 0 h 1012018"/>
              <a:gd name="connsiteX2" fmla="*/ 452084 w 452084"/>
              <a:gd name="connsiteY2" fmla="*/ 1012018 h 1012018"/>
              <a:gd name="connsiteX3" fmla="*/ 0 w 452084"/>
              <a:gd name="connsiteY3" fmla="*/ 1012018 h 1012018"/>
            </a:gdLst>
            <a:ahLst/>
            <a:cxnLst>
              <a:cxn ang="0">
                <a:pos x="connsiteX0" y="connsiteY0"/>
              </a:cxn>
              <a:cxn ang="0">
                <a:pos x="connsiteX1" y="connsiteY1"/>
              </a:cxn>
              <a:cxn ang="0">
                <a:pos x="connsiteX2" y="connsiteY2"/>
              </a:cxn>
              <a:cxn ang="0">
                <a:pos x="connsiteX3" y="connsiteY3"/>
              </a:cxn>
            </a:cxnLst>
            <a:rect l="l" t="t" r="r" b="b"/>
            <a:pathLst>
              <a:path w="452084" h="1012018">
                <a:moveTo>
                  <a:pt x="0" y="0"/>
                </a:moveTo>
                <a:lnTo>
                  <a:pt x="452084" y="0"/>
                </a:lnTo>
                <a:lnTo>
                  <a:pt x="452084" y="1012018"/>
                </a:lnTo>
                <a:lnTo>
                  <a:pt x="0" y="1012018"/>
                </a:lnTo>
                <a:close/>
              </a:path>
            </a:pathLst>
          </a:custGeom>
          <a:solidFill>
            <a:schemeClr val="tx2"/>
          </a:solidFill>
          <a:ln w="22261" cap="flat">
            <a:noFill/>
            <a:prstDash val="solid"/>
            <a:miter/>
          </a:ln>
        </p:spPr>
        <p:txBody>
          <a:bodyPr rtlCol="0" anchor="ctr"/>
          <a:lstStyle/>
          <a:p>
            <a:endParaRPr lang="en-US" sz="900"/>
          </a:p>
        </p:txBody>
      </p:sp>
      <p:sp>
        <p:nvSpPr>
          <p:cNvPr id="143" name="CuadroTexto 395">
            <a:extLst>
              <a:ext uri="{FF2B5EF4-FFF2-40B4-BE49-F238E27FC236}">
                <a16:creationId xmlns:a16="http://schemas.microsoft.com/office/drawing/2014/main" id="{092407B9-0A80-8247-8F8F-3EE83B266C50}"/>
              </a:ext>
            </a:extLst>
          </p:cNvPr>
          <p:cNvSpPr txBox="1"/>
          <p:nvPr/>
        </p:nvSpPr>
        <p:spPr>
          <a:xfrm rot="16200000">
            <a:off x="-361141" y="4700007"/>
            <a:ext cx="1697844" cy="584775"/>
          </a:xfrm>
          <a:prstGeom prst="rect">
            <a:avLst/>
          </a:prstGeom>
          <a:noFill/>
        </p:spPr>
        <p:txBody>
          <a:bodyPr wrap="square" rtlCol="0">
            <a:spAutoFit/>
          </a:bodyPr>
          <a:lstStyle/>
          <a:p>
            <a:pPr algn="ctr"/>
            <a:r>
              <a:rPr lang="en-US" sz="1600" dirty="0">
                <a:latin typeface="Avenir Book" panose="02000503020000020003" pitchFamily="2" charset="0"/>
                <a:ea typeface="Lato Semibold" panose="020F0502020204030203" pitchFamily="34" charset="0"/>
                <a:cs typeface="Poppins Medium" pitchFamily="2" charset="77"/>
              </a:rPr>
              <a:t>Insights and Pain Points</a:t>
            </a:r>
          </a:p>
        </p:txBody>
      </p:sp>
      <p:sp>
        <p:nvSpPr>
          <p:cNvPr id="144" name="Rectangle 143">
            <a:extLst>
              <a:ext uri="{FF2B5EF4-FFF2-40B4-BE49-F238E27FC236}">
                <a16:creationId xmlns:a16="http://schemas.microsoft.com/office/drawing/2014/main" id="{4D25EA32-131F-174B-9AF6-3F0309EA8792}"/>
              </a:ext>
            </a:extLst>
          </p:cNvPr>
          <p:cNvSpPr/>
          <p:nvPr/>
        </p:nvSpPr>
        <p:spPr>
          <a:xfrm>
            <a:off x="121484" y="5657053"/>
            <a:ext cx="11993305" cy="886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venir Book" panose="02000503020000020003" pitchFamily="2" charset="0"/>
              </a:rPr>
              <a:t>		Above is an abbreviated example, add as much details as you need</a:t>
            </a:r>
          </a:p>
          <a:p>
            <a:r>
              <a:rPr lang="en-US" sz="2000" b="1" dirty="0">
                <a:solidFill>
                  <a:schemeClr val="tx1"/>
                </a:solidFill>
                <a:latin typeface="Avenir Book" panose="02000503020000020003" pitchFamily="2" charset="0"/>
              </a:rPr>
              <a:t>		Highlight where patients feel frustration, and this can be explored in Step 2</a:t>
            </a:r>
            <a:endParaRPr lang="en-US" sz="1600" dirty="0">
              <a:solidFill>
                <a:schemeClr val="tx1"/>
              </a:solidFill>
            </a:endParaRPr>
          </a:p>
        </p:txBody>
      </p:sp>
      <p:sp>
        <p:nvSpPr>
          <p:cNvPr id="146" name="TextBox 145">
            <a:extLst>
              <a:ext uri="{FF2B5EF4-FFF2-40B4-BE49-F238E27FC236}">
                <a16:creationId xmlns:a16="http://schemas.microsoft.com/office/drawing/2014/main" id="{78B39A28-8AB1-C142-A277-C223AE305B36}"/>
              </a:ext>
            </a:extLst>
          </p:cNvPr>
          <p:cNvSpPr txBox="1"/>
          <p:nvPr/>
        </p:nvSpPr>
        <p:spPr>
          <a:xfrm>
            <a:off x="9705924" y="405837"/>
            <a:ext cx="2668198" cy="1371016"/>
          </a:xfrm>
          <a:prstGeom prst="rect">
            <a:avLst/>
          </a:prstGeom>
          <a:noFill/>
        </p:spPr>
        <p:txBody>
          <a:bodyPr wrap="square" rtlCol="0">
            <a:spAutoFit/>
          </a:bodyPr>
          <a:lstStyle/>
          <a:p>
            <a:pPr>
              <a:lnSpc>
                <a:spcPts val="2040"/>
              </a:lnSpc>
            </a:pPr>
            <a:r>
              <a:rPr lang="en-US" sz="1600" b="1" dirty="0">
                <a:latin typeface="Avenir Book" panose="02000503020000020003" pitchFamily="2" charset="0"/>
                <a:ea typeface="Lato Light" panose="020F0502020204030203" pitchFamily="34" charset="0"/>
                <a:cs typeface="Lato Light" panose="020F0502020204030203" pitchFamily="34"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Social Media Analytics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Google Analytics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E-commerce sites</a:t>
            </a:r>
          </a:p>
          <a:p>
            <a:pPr marL="285750" indent="-285750">
              <a:lnSpc>
                <a:spcPts val="2040"/>
              </a:lnSpc>
              <a:buFont typeface="Arial" panose="020B0604020202020204" pitchFamily="34" charset="0"/>
              <a:buChar char="•"/>
            </a:pPr>
            <a:endParaRPr lang="en-US" sz="1600" dirty="0">
              <a:latin typeface="Avenir Book" panose="02000503020000020003" pitchFamily="2" charset="0"/>
              <a:ea typeface="Lato Light" panose="020F0502020204030203" pitchFamily="34" charset="0"/>
              <a:cs typeface="Lato Light" panose="020F0502020204030203" pitchFamily="34" charset="0"/>
            </a:endParaRPr>
          </a:p>
        </p:txBody>
      </p:sp>
      <p:grpSp>
        <p:nvGrpSpPr>
          <p:cNvPr id="149" name="Group 148">
            <a:extLst>
              <a:ext uri="{FF2B5EF4-FFF2-40B4-BE49-F238E27FC236}">
                <a16:creationId xmlns:a16="http://schemas.microsoft.com/office/drawing/2014/main" id="{7115CBE0-2446-094E-9473-464DF9ABA087}"/>
              </a:ext>
            </a:extLst>
          </p:cNvPr>
          <p:cNvGrpSpPr/>
          <p:nvPr/>
        </p:nvGrpSpPr>
        <p:grpSpPr>
          <a:xfrm>
            <a:off x="274266" y="1399155"/>
            <a:ext cx="853293" cy="811330"/>
            <a:chOff x="323415" y="1987728"/>
            <a:chExt cx="853293" cy="811330"/>
          </a:xfrm>
        </p:grpSpPr>
        <p:sp>
          <p:nvSpPr>
            <p:cNvPr id="150" name="Oval 149">
              <a:extLst>
                <a:ext uri="{FF2B5EF4-FFF2-40B4-BE49-F238E27FC236}">
                  <a16:creationId xmlns:a16="http://schemas.microsoft.com/office/drawing/2014/main" id="{F84B5EE3-94B4-104F-A023-9B45ACCA0B48}"/>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4" name="Freeform 153">
              <a:extLst>
                <a:ext uri="{FF2B5EF4-FFF2-40B4-BE49-F238E27FC236}">
                  <a16:creationId xmlns:a16="http://schemas.microsoft.com/office/drawing/2014/main" id="{B73B0FD6-6E4F-9041-8907-1A67DAC6081F}"/>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155" name="Title 1">
            <a:extLst>
              <a:ext uri="{FF2B5EF4-FFF2-40B4-BE49-F238E27FC236}">
                <a16:creationId xmlns:a16="http://schemas.microsoft.com/office/drawing/2014/main" id="{7CCF2CD7-84B0-E544-9E2C-1AC80309B2D1}"/>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Customer Journey </a:t>
            </a:r>
          </a:p>
        </p:txBody>
      </p:sp>
      <p:sp>
        <p:nvSpPr>
          <p:cNvPr id="156" name="Gráfico 221">
            <a:extLst>
              <a:ext uri="{FF2B5EF4-FFF2-40B4-BE49-F238E27FC236}">
                <a16:creationId xmlns:a16="http://schemas.microsoft.com/office/drawing/2014/main" id="{7DD99FE3-5D1C-3E47-827D-DB0297350E3F}"/>
              </a:ext>
            </a:extLst>
          </p:cNvPr>
          <p:cNvSpPr/>
          <p:nvPr/>
        </p:nvSpPr>
        <p:spPr>
          <a:xfrm>
            <a:off x="9077476" y="521367"/>
            <a:ext cx="628448" cy="57949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
        <p:nvSpPr>
          <p:cNvPr id="54" name="Freeform 53">
            <a:extLst>
              <a:ext uri="{FF2B5EF4-FFF2-40B4-BE49-F238E27FC236}">
                <a16:creationId xmlns:a16="http://schemas.microsoft.com/office/drawing/2014/main" id="{88E334FE-2E20-B18F-7874-556B9BBE2978}"/>
              </a:ext>
            </a:extLst>
          </p:cNvPr>
          <p:cNvSpPr/>
          <p:nvPr/>
        </p:nvSpPr>
        <p:spPr>
          <a:xfrm>
            <a:off x="2823669" y="2505232"/>
            <a:ext cx="2091839" cy="477535"/>
          </a:xfrm>
          <a:custGeom>
            <a:avLst/>
            <a:gdLst>
              <a:gd name="connsiteX0" fmla="*/ 1055828 w 1238665"/>
              <a:gd name="connsiteY0" fmla="*/ 549826 h 549826"/>
              <a:gd name="connsiteX1" fmla="*/ 0 w 1238665"/>
              <a:gd name="connsiteY1" fmla="*/ 549826 h 549826"/>
              <a:gd name="connsiteX2" fmla="*/ 183061 w 1238665"/>
              <a:gd name="connsiteY2" fmla="*/ 274913 h 549826"/>
              <a:gd name="connsiteX3" fmla="*/ 0 w 1238665"/>
              <a:gd name="connsiteY3" fmla="*/ 0 h 549826"/>
              <a:gd name="connsiteX4" fmla="*/ 1055828 w 1238665"/>
              <a:gd name="connsiteY4" fmla="*/ 0 h 549826"/>
              <a:gd name="connsiteX5" fmla="*/ 1238666 w 1238665"/>
              <a:gd name="connsiteY5" fmla="*/ 274913 h 549826"/>
              <a:gd name="connsiteX6" fmla="*/ 1055828 w 1238665"/>
              <a:gd name="connsiteY6" fmla="*/ 549826 h 54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665" h="549826">
                <a:moveTo>
                  <a:pt x="1055828" y="549826"/>
                </a:moveTo>
                <a:lnTo>
                  <a:pt x="0" y="549826"/>
                </a:lnTo>
                <a:lnTo>
                  <a:pt x="183061" y="274913"/>
                </a:lnTo>
                <a:lnTo>
                  <a:pt x="0" y="0"/>
                </a:lnTo>
                <a:lnTo>
                  <a:pt x="1055828" y="0"/>
                </a:lnTo>
                <a:lnTo>
                  <a:pt x="1238666" y="274913"/>
                </a:lnTo>
                <a:lnTo>
                  <a:pt x="1055828" y="549826"/>
                </a:lnTo>
                <a:close/>
              </a:path>
            </a:pathLst>
          </a:custGeom>
          <a:solidFill>
            <a:schemeClr val="bg1">
              <a:lumMod val="85000"/>
            </a:schemeClr>
          </a:solidFill>
          <a:ln w="22261" cap="flat">
            <a:noFill/>
            <a:prstDash val="solid"/>
            <a:miter/>
          </a:ln>
        </p:spPr>
        <p:txBody>
          <a:bodyPr rtlCol="0" anchor="ctr"/>
          <a:lstStyle/>
          <a:p>
            <a:endParaRPr lang="en-US" sz="900"/>
          </a:p>
        </p:txBody>
      </p:sp>
      <p:sp>
        <p:nvSpPr>
          <p:cNvPr id="55" name="CuadroTexto 395">
            <a:extLst>
              <a:ext uri="{FF2B5EF4-FFF2-40B4-BE49-F238E27FC236}">
                <a16:creationId xmlns:a16="http://schemas.microsoft.com/office/drawing/2014/main" id="{3AF0C38A-74F3-C906-60E3-9B5B7754481C}"/>
              </a:ext>
            </a:extLst>
          </p:cNvPr>
          <p:cNvSpPr txBox="1"/>
          <p:nvPr/>
        </p:nvSpPr>
        <p:spPr>
          <a:xfrm>
            <a:off x="2681208" y="2621513"/>
            <a:ext cx="2237693" cy="307777"/>
          </a:xfrm>
          <a:prstGeom prst="rect">
            <a:avLst/>
          </a:prstGeom>
          <a:noFill/>
        </p:spPr>
        <p:txBody>
          <a:bodyPr wrap="square" rtlCol="0">
            <a:spAutoFit/>
          </a:bodyPr>
          <a:lstStyle/>
          <a:p>
            <a:pPr algn="ctr"/>
            <a:r>
              <a:rPr lang="en-US" sz="1400" b="1" dirty="0">
                <a:latin typeface="Avenir Book" panose="02000503020000020003" pitchFamily="2" charset="0"/>
                <a:ea typeface="Lato Semibold" panose="020F0502020204030203" pitchFamily="34" charset="0"/>
                <a:cs typeface="Poppins Medium" pitchFamily="2" charset="77"/>
              </a:rPr>
              <a:t>Wait and See</a:t>
            </a:r>
          </a:p>
        </p:txBody>
      </p:sp>
      <p:sp>
        <p:nvSpPr>
          <p:cNvPr id="62" name="Rectangle 61">
            <a:extLst>
              <a:ext uri="{FF2B5EF4-FFF2-40B4-BE49-F238E27FC236}">
                <a16:creationId xmlns:a16="http://schemas.microsoft.com/office/drawing/2014/main" id="{259167AC-2A1E-7BA3-35FD-086A202A55BB}"/>
              </a:ext>
            </a:extLst>
          </p:cNvPr>
          <p:cNvSpPr/>
          <p:nvPr/>
        </p:nvSpPr>
        <p:spPr>
          <a:xfrm>
            <a:off x="975885" y="3060907"/>
            <a:ext cx="1750985" cy="1150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 pain they’re feeling keeps returning and just won’t go away</a:t>
            </a:r>
          </a:p>
        </p:txBody>
      </p:sp>
      <p:sp>
        <p:nvSpPr>
          <p:cNvPr id="63" name="Rectangle 62">
            <a:extLst>
              <a:ext uri="{FF2B5EF4-FFF2-40B4-BE49-F238E27FC236}">
                <a16:creationId xmlns:a16="http://schemas.microsoft.com/office/drawing/2014/main" id="{A4C31C99-0A62-D6EC-714C-4B9E19EC2A86}"/>
              </a:ext>
            </a:extLst>
          </p:cNvPr>
          <p:cNvSpPr/>
          <p:nvPr/>
        </p:nvSpPr>
        <p:spPr>
          <a:xfrm>
            <a:off x="988980" y="4318342"/>
            <a:ext cx="3551440" cy="115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3350" indent="-133350">
              <a:buFont typeface="Arial" panose="020B0604020202020204" pitchFamily="34" charset="0"/>
              <a:buChar char="•"/>
            </a:pPr>
            <a:r>
              <a:rPr lang="en-US" sz="1600" dirty="0">
                <a:solidFill>
                  <a:schemeClr val="tx1"/>
                </a:solidFill>
              </a:rPr>
              <a:t>Ignoring the problem and hoping it will resolve on its own</a:t>
            </a:r>
          </a:p>
          <a:p>
            <a:pPr marL="133350" indent="-133350">
              <a:buFont typeface="Arial" panose="020B0604020202020204" pitchFamily="34" charset="0"/>
              <a:buChar char="•"/>
            </a:pPr>
            <a:r>
              <a:rPr lang="en-US" sz="1600" dirty="0">
                <a:solidFill>
                  <a:schemeClr val="tx1"/>
                </a:solidFill>
              </a:rPr>
              <a:t>Google providing incorrect solutions</a:t>
            </a:r>
          </a:p>
        </p:txBody>
      </p:sp>
      <p:sp>
        <p:nvSpPr>
          <p:cNvPr id="65" name="Rectangle 64">
            <a:extLst>
              <a:ext uri="{FF2B5EF4-FFF2-40B4-BE49-F238E27FC236}">
                <a16:creationId xmlns:a16="http://schemas.microsoft.com/office/drawing/2014/main" id="{F93AD885-1254-F9B1-0396-574B6CB61C1D}"/>
              </a:ext>
            </a:extLst>
          </p:cNvPr>
          <p:cNvSpPr/>
          <p:nvPr/>
        </p:nvSpPr>
        <p:spPr>
          <a:xfrm>
            <a:off x="4665549" y="4318342"/>
            <a:ext cx="1750985" cy="115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3350" indent="-133350">
              <a:buFont typeface="Arial" panose="020B0604020202020204" pitchFamily="34" charset="0"/>
              <a:buChar char="•"/>
            </a:pPr>
            <a:r>
              <a:rPr lang="en-US" sz="1600" dirty="0">
                <a:solidFill>
                  <a:schemeClr val="tx1"/>
                </a:solidFill>
              </a:rPr>
              <a:t>Explore many practitioners online using reviews to decide</a:t>
            </a:r>
          </a:p>
        </p:txBody>
      </p:sp>
      <p:sp>
        <p:nvSpPr>
          <p:cNvPr id="66" name="Rectangle 65">
            <a:extLst>
              <a:ext uri="{FF2B5EF4-FFF2-40B4-BE49-F238E27FC236}">
                <a16:creationId xmlns:a16="http://schemas.microsoft.com/office/drawing/2014/main" id="{479FA221-0FC9-2167-29F0-AE4FECF286B0}"/>
              </a:ext>
            </a:extLst>
          </p:cNvPr>
          <p:cNvSpPr/>
          <p:nvPr/>
        </p:nvSpPr>
        <p:spPr>
          <a:xfrm>
            <a:off x="6478407" y="4318342"/>
            <a:ext cx="1750985" cy="115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3350" indent="-133350">
              <a:buFont typeface="Arial" panose="020B0604020202020204" pitchFamily="34" charset="0"/>
              <a:buChar char="•"/>
            </a:pPr>
            <a:r>
              <a:rPr lang="en-US" sz="1600" dirty="0">
                <a:solidFill>
                  <a:schemeClr val="tx1"/>
                </a:solidFill>
              </a:rPr>
              <a:t>Their explanation of the pain is poor</a:t>
            </a:r>
          </a:p>
          <a:p>
            <a:pPr marL="133350" indent="-133350">
              <a:buFont typeface="Arial" panose="020B0604020202020204" pitchFamily="34" charset="0"/>
              <a:buChar char="•"/>
            </a:pPr>
            <a:r>
              <a:rPr lang="en-US" sz="1600" dirty="0">
                <a:solidFill>
                  <a:schemeClr val="tx1"/>
                </a:solidFill>
              </a:rPr>
              <a:t>They want quick solution</a:t>
            </a:r>
          </a:p>
        </p:txBody>
      </p:sp>
      <p:sp>
        <p:nvSpPr>
          <p:cNvPr id="67" name="Rectangle 66">
            <a:extLst>
              <a:ext uri="{FF2B5EF4-FFF2-40B4-BE49-F238E27FC236}">
                <a16:creationId xmlns:a16="http://schemas.microsoft.com/office/drawing/2014/main" id="{F406DA85-191F-0A00-1559-E46A52A9B213}"/>
              </a:ext>
            </a:extLst>
          </p:cNvPr>
          <p:cNvSpPr/>
          <p:nvPr/>
        </p:nvSpPr>
        <p:spPr>
          <a:xfrm>
            <a:off x="8379708" y="4318342"/>
            <a:ext cx="1895146" cy="115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3350" indent="-133350">
              <a:buFont typeface="Arial" panose="020B0604020202020204" pitchFamily="34" charset="0"/>
              <a:buChar char="•"/>
            </a:pPr>
            <a:r>
              <a:rPr lang="en-US" sz="1600" dirty="0">
                <a:solidFill>
                  <a:schemeClr val="tx1"/>
                </a:solidFill>
              </a:rPr>
              <a:t>It seems like they didn’t do home exercises correctly</a:t>
            </a:r>
          </a:p>
          <a:p>
            <a:pPr marL="133350" indent="-133350">
              <a:buFont typeface="Arial" panose="020B0604020202020204" pitchFamily="34" charset="0"/>
              <a:buChar char="•"/>
            </a:pPr>
            <a:r>
              <a:rPr lang="en-US" sz="1600" dirty="0">
                <a:solidFill>
                  <a:schemeClr val="tx1"/>
                </a:solidFill>
              </a:rPr>
              <a:t>Still frustrated </a:t>
            </a:r>
          </a:p>
        </p:txBody>
      </p:sp>
      <p:sp>
        <p:nvSpPr>
          <p:cNvPr id="68" name="Rectangle 67">
            <a:extLst>
              <a:ext uri="{FF2B5EF4-FFF2-40B4-BE49-F238E27FC236}">
                <a16:creationId xmlns:a16="http://schemas.microsoft.com/office/drawing/2014/main" id="{1A3FE339-A925-718B-232C-1BA8A26CFB3F}"/>
              </a:ext>
            </a:extLst>
          </p:cNvPr>
          <p:cNvSpPr/>
          <p:nvPr/>
        </p:nvSpPr>
        <p:spPr>
          <a:xfrm>
            <a:off x="10307702" y="4318342"/>
            <a:ext cx="1895146" cy="1150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3350" indent="-133350">
              <a:buFont typeface="Arial" panose="020B0604020202020204" pitchFamily="34" charset="0"/>
              <a:buChar char="•"/>
            </a:pPr>
            <a:r>
              <a:rPr lang="en-US" sz="1600" dirty="0">
                <a:solidFill>
                  <a:schemeClr val="tx1"/>
                </a:solidFill>
              </a:rPr>
              <a:t>After multiple visits the problem has been resolved</a:t>
            </a:r>
          </a:p>
        </p:txBody>
      </p:sp>
      <p:pic>
        <p:nvPicPr>
          <p:cNvPr id="4" name="Graphic 3" descr="Question Mark with solid fill">
            <a:extLst>
              <a:ext uri="{FF2B5EF4-FFF2-40B4-BE49-F238E27FC236}">
                <a16:creationId xmlns:a16="http://schemas.microsoft.com/office/drawing/2014/main" id="{6CE6B6F7-D71D-C8DD-F090-1E9CF53A3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7140" y="2770223"/>
            <a:ext cx="730373" cy="730373"/>
          </a:xfrm>
          <a:prstGeom prst="rect">
            <a:avLst/>
          </a:prstGeom>
        </p:spPr>
      </p:pic>
      <p:pic>
        <p:nvPicPr>
          <p:cNvPr id="69" name="Graphic 68" descr="Question Mark with solid fill">
            <a:extLst>
              <a:ext uri="{FF2B5EF4-FFF2-40B4-BE49-F238E27FC236}">
                <a16:creationId xmlns:a16="http://schemas.microsoft.com/office/drawing/2014/main" id="{9B47065D-7101-6790-1D1D-DD945ED501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568" y="5687037"/>
            <a:ext cx="730373" cy="730373"/>
          </a:xfrm>
          <a:prstGeom prst="rect">
            <a:avLst/>
          </a:prstGeom>
        </p:spPr>
      </p:pic>
      <p:pic>
        <p:nvPicPr>
          <p:cNvPr id="70" name="Graphic 69" descr="Question Mark with solid fill">
            <a:extLst>
              <a:ext uri="{FF2B5EF4-FFF2-40B4-BE49-F238E27FC236}">
                <a16:creationId xmlns:a16="http://schemas.microsoft.com/office/drawing/2014/main" id="{327314A6-8793-AB43-6385-83FAA232D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9976" y="2794714"/>
            <a:ext cx="730373" cy="730373"/>
          </a:xfrm>
          <a:prstGeom prst="rect">
            <a:avLst/>
          </a:prstGeom>
        </p:spPr>
      </p:pic>
    </p:spTree>
    <p:extLst>
      <p:ext uri="{BB962C8B-B14F-4D97-AF65-F5344CB8AC3E}">
        <p14:creationId xmlns:p14="http://schemas.microsoft.com/office/powerpoint/2010/main" val="350153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C9A086-0022-C541-AC56-7FD7CDB5EC3B}"/>
              </a:ext>
            </a:extLst>
          </p:cNvPr>
          <p:cNvSpPr/>
          <p:nvPr/>
        </p:nvSpPr>
        <p:spPr>
          <a:xfrm>
            <a:off x="373349" y="2290393"/>
            <a:ext cx="3863748" cy="333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5840" lvl="2"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solidFill>
                <a:latin typeface="Avenir Book" panose="02000503020000020003" pitchFamily="2" charset="0"/>
              </a:rPr>
              <a:t>OBJECTIVE</a:t>
            </a:r>
          </a:p>
          <a:p>
            <a:pPr fontAlgn="base">
              <a:lnSpc>
                <a:spcPct val="150000"/>
              </a:lnSpc>
            </a:pPr>
            <a:r>
              <a:rPr lang="en-US" sz="1600" dirty="0">
                <a:solidFill>
                  <a:schemeClr val="tx1"/>
                </a:solidFill>
                <a:latin typeface="Avenir Book" panose="02000503020000020003" pitchFamily="2" charset="0"/>
              </a:rPr>
              <a:t>Deeply understanding your competitors so you can determine how to strategically compete. Include the following in your review</a:t>
            </a:r>
          </a:p>
          <a:p>
            <a:pPr marL="182563" indent="-168275" fontAlgn="base">
              <a:lnSpc>
                <a:spcPct val="150000"/>
              </a:lnSpc>
              <a:spcBef>
                <a:spcPts val="0"/>
              </a:spcBef>
              <a:buFont typeface="Arial" panose="020B0604020202020204" pitchFamily="34" charset="0"/>
              <a:buChar char="•"/>
            </a:pPr>
            <a:r>
              <a:rPr lang="en-US" sz="1600" dirty="0">
                <a:solidFill>
                  <a:schemeClr val="tx1"/>
                </a:solidFill>
                <a:latin typeface="Avenir Book" panose="02000503020000020003" pitchFamily="2" charset="0"/>
              </a:rPr>
              <a:t>Customer Perception – what do customers think of your competitors e.g. Great advice and support</a:t>
            </a:r>
          </a:p>
          <a:p>
            <a:pPr marL="182563" indent="-168275" fontAlgn="base">
              <a:lnSpc>
                <a:spcPct val="150000"/>
              </a:lnSpc>
              <a:spcBef>
                <a:spcPts val="0"/>
              </a:spcBef>
              <a:buFont typeface="Arial" panose="020B0604020202020204" pitchFamily="34" charset="0"/>
              <a:buChar char="•"/>
            </a:pPr>
            <a:r>
              <a:rPr lang="en-US" sz="1600" dirty="0">
                <a:solidFill>
                  <a:schemeClr val="tx1"/>
                </a:solidFill>
                <a:latin typeface="Avenir Book" panose="02000503020000020003" pitchFamily="2" charset="0"/>
              </a:rPr>
              <a:t>Market share or any analytical data you can view and compare</a:t>
            </a:r>
          </a:p>
          <a:p>
            <a:pPr marL="182563" indent="-168275" fontAlgn="base">
              <a:lnSpc>
                <a:spcPct val="150000"/>
              </a:lnSpc>
              <a:spcBef>
                <a:spcPts val="0"/>
              </a:spcBef>
              <a:buFont typeface="Arial" panose="020B0604020202020204" pitchFamily="34" charset="0"/>
              <a:buChar char="•"/>
            </a:pPr>
            <a:r>
              <a:rPr lang="en-US" sz="1600" dirty="0">
                <a:solidFill>
                  <a:schemeClr val="tx1"/>
                </a:solidFill>
                <a:latin typeface="Avenir Book" panose="02000503020000020003" pitchFamily="2" charset="0"/>
              </a:rPr>
              <a:t>Key promotional messages</a:t>
            </a:r>
          </a:p>
          <a:p>
            <a:pPr marL="182563" indent="-168275" fontAlgn="base">
              <a:lnSpc>
                <a:spcPct val="150000"/>
              </a:lnSpc>
              <a:spcBef>
                <a:spcPts val="0"/>
              </a:spcBef>
              <a:buFont typeface="Arial" panose="020B0604020202020204" pitchFamily="34" charset="0"/>
              <a:buChar char="•"/>
            </a:pPr>
            <a:r>
              <a:rPr lang="en-US" sz="1600" dirty="0">
                <a:solidFill>
                  <a:schemeClr val="tx1"/>
                </a:solidFill>
                <a:latin typeface="Avenir Book" panose="02000503020000020003" pitchFamily="2" charset="0"/>
              </a:rPr>
              <a:t>Pricing</a:t>
            </a:r>
          </a:p>
          <a:p>
            <a:pPr marL="182563" indent="-168275" fontAlgn="base">
              <a:lnSpc>
                <a:spcPct val="150000"/>
              </a:lnSpc>
              <a:spcBef>
                <a:spcPts val="0"/>
              </a:spcBef>
              <a:buFont typeface="Arial" panose="020B0604020202020204" pitchFamily="34" charset="0"/>
              <a:buChar char="•"/>
            </a:pPr>
            <a:r>
              <a:rPr lang="en-US" sz="1600" dirty="0">
                <a:solidFill>
                  <a:schemeClr val="tx1"/>
                </a:solidFill>
                <a:latin typeface="Avenir Book" panose="02000503020000020003" pitchFamily="2" charset="0"/>
              </a:rPr>
              <a:t>Strengths and Weaknesses</a:t>
            </a:r>
          </a:p>
        </p:txBody>
      </p:sp>
      <p:grpSp>
        <p:nvGrpSpPr>
          <p:cNvPr id="3" name="Group 2">
            <a:extLst>
              <a:ext uri="{FF2B5EF4-FFF2-40B4-BE49-F238E27FC236}">
                <a16:creationId xmlns:a16="http://schemas.microsoft.com/office/drawing/2014/main" id="{E3781CE8-7ED5-824D-9ADD-A385F838896E}"/>
              </a:ext>
            </a:extLst>
          </p:cNvPr>
          <p:cNvGrpSpPr/>
          <p:nvPr/>
        </p:nvGrpSpPr>
        <p:grpSpPr>
          <a:xfrm>
            <a:off x="373349" y="1261784"/>
            <a:ext cx="853293" cy="811330"/>
            <a:chOff x="323415" y="1987728"/>
            <a:chExt cx="853293" cy="811330"/>
          </a:xfrm>
        </p:grpSpPr>
        <p:sp>
          <p:nvSpPr>
            <p:cNvPr id="4" name="Oval 3">
              <a:extLst>
                <a:ext uri="{FF2B5EF4-FFF2-40B4-BE49-F238E27FC236}">
                  <a16:creationId xmlns:a16="http://schemas.microsoft.com/office/drawing/2014/main" id="{50751978-6AA2-2640-B27C-759FE1E08E37}"/>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D8292C55-CBC5-AA4F-96FA-8F4958412845}"/>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6" name="TextBox 5">
            <a:extLst>
              <a:ext uri="{FF2B5EF4-FFF2-40B4-BE49-F238E27FC236}">
                <a16:creationId xmlns:a16="http://schemas.microsoft.com/office/drawing/2014/main" id="{0834FCEA-D451-774D-96F9-5A95D74AAFAA}"/>
              </a:ext>
            </a:extLst>
          </p:cNvPr>
          <p:cNvSpPr txBox="1"/>
          <p:nvPr/>
        </p:nvSpPr>
        <p:spPr>
          <a:xfrm>
            <a:off x="9381107" y="2073114"/>
            <a:ext cx="2668198" cy="1858329"/>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Social Media </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Google Analytics and reviews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Competitor Websites</a:t>
            </a:r>
          </a:p>
          <a:p>
            <a:pPr marL="285750" indent="-285750">
              <a:lnSpc>
                <a:spcPts val="2040"/>
              </a:lnSpc>
              <a:buFont typeface="Arial" panose="020B0604020202020204" pitchFamily="34" charset="0"/>
              <a:buChar char="•"/>
            </a:pPr>
            <a:endParaRPr lang="en-US" sz="1600" dirty="0">
              <a:latin typeface="Avenir Book" panose="02000503020000020003" pitchFamily="2"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D199FE0D-48A9-0A43-9C48-8F14262A2EB9}"/>
              </a:ext>
            </a:extLst>
          </p:cNvPr>
          <p:cNvSpPr/>
          <p:nvPr/>
        </p:nvSpPr>
        <p:spPr>
          <a:xfrm>
            <a:off x="9562015" y="4793708"/>
            <a:ext cx="2415759" cy="1601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rPr>
              <a:t>Where do gaps currently exist in your market and where are the customers satisfied</a:t>
            </a:r>
            <a:endParaRPr lang="en-US" sz="1600" dirty="0">
              <a:solidFill>
                <a:schemeClr val="tx1"/>
              </a:solidFill>
              <a:latin typeface="Avenir Book" panose="02000503020000020003" pitchFamily="2" charset="0"/>
            </a:endParaRPr>
          </a:p>
        </p:txBody>
      </p:sp>
      <p:pic>
        <p:nvPicPr>
          <p:cNvPr id="8" name="Picture 7">
            <a:extLst>
              <a:ext uri="{FF2B5EF4-FFF2-40B4-BE49-F238E27FC236}">
                <a16:creationId xmlns:a16="http://schemas.microsoft.com/office/drawing/2014/main" id="{9A16567A-587D-8E41-9293-BD82716C622E}"/>
              </a:ext>
            </a:extLst>
          </p:cNvPr>
          <p:cNvPicPr>
            <a:picLocks noChangeAspect="1"/>
          </p:cNvPicPr>
          <p:nvPr/>
        </p:nvPicPr>
        <p:blipFill>
          <a:blip r:embed="rId2"/>
          <a:stretch>
            <a:fillRect/>
          </a:stretch>
        </p:blipFill>
        <p:spPr>
          <a:xfrm>
            <a:off x="9310393" y="3802206"/>
            <a:ext cx="995005" cy="991502"/>
          </a:xfrm>
          <a:prstGeom prst="rect">
            <a:avLst/>
          </a:prstGeom>
        </p:spPr>
      </p:pic>
      <p:sp>
        <p:nvSpPr>
          <p:cNvPr id="9" name="TextBox 8">
            <a:extLst>
              <a:ext uri="{FF2B5EF4-FFF2-40B4-BE49-F238E27FC236}">
                <a16:creationId xmlns:a16="http://schemas.microsoft.com/office/drawing/2014/main" id="{FAF6D0A2-02D4-D74F-AE20-AAD8A98FBB5C}"/>
              </a:ext>
            </a:extLst>
          </p:cNvPr>
          <p:cNvSpPr txBox="1"/>
          <p:nvPr/>
        </p:nvSpPr>
        <p:spPr>
          <a:xfrm>
            <a:off x="10305398" y="4016903"/>
            <a:ext cx="1602302" cy="707886"/>
          </a:xfrm>
          <a:prstGeom prst="rect">
            <a:avLst/>
          </a:prstGeom>
          <a:noFill/>
        </p:spPr>
        <p:txBody>
          <a:bodyPr wrap="square" rtlCol="0">
            <a:spAutoFit/>
          </a:bodyPr>
          <a:lstStyle/>
          <a:p>
            <a:r>
              <a:rPr lang="en-US" sz="2000" b="1" dirty="0">
                <a:latin typeface="Avenir Book" panose="02000503020000020003" pitchFamily="2" charset="0"/>
              </a:rPr>
              <a:t>KEY TAKEAWAY</a:t>
            </a:r>
          </a:p>
        </p:txBody>
      </p:sp>
      <p:sp>
        <p:nvSpPr>
          <p:cNvPr id="10" name="Gráfico 221">
            <a:extLst>
              <a:ext uri="{FF2B5EF4-FFF2-40B4-BE49-F238E27FC236}">
                <a16:creationId xmlns:a16="http://schemas.microsoft.com/office/drawing/2014/main" id="{7552B09A-D820-0C48-818F-96A59A1A9681}"/>
              </a:ext>
            </a:extLst>
          </p:cNvPr>
          <p:cNvSpPr/>
          <p:nvPr/>
        </p:nvSpPr>
        <p:spPr>
          <a:xfrm>
            <a:off x="9515461" y="2033325"/>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
        <p:nvSpPr>
          <p:cNvPr id="11" name="Rectangle 10">
            <a:extLst>
              <a:ext uri="{FF2B5EF4-FFF2-40B4-BE49-F238E27FC236}">
                <a16:creationId xmlns:a16="http://schemas.microsoft.com/office/drawing/2014/main" id="{53CF28F9-4BDB-6B44-803B-71E66FE62A95}"/>
              </a:ext>
            </a:extLst>
          </p:cNvPr>
          <p:cNvSpPr/>
          <p:nvPr/>
        </p:nvSpPr>
        <p:spPr>
          <a:xfrm>
            <a:off x="4237097" y="0"/>
            <a:ext cx="5064082"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176FB7D-B732-1C4B-A532-A7F57DA715FA}"/>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Competitor review</a:t>
            </a:r>
          </a:p>
        </p:txBody>
      </p:sp>
      <p:graphicFrame>
        <p:nvGraphicFramePr>
          <p:cNvPr id="13" name="Table 12">
            <a:extLst>
              <a:ext uri="{FF2B5EF4-FFF2-40B4-BE49-F238E27FC236}">
                <a16:creationId xmlns:a16="http://schemas.microsoft.com/office/drawing/2014/main" id="{59AA20F2-4043-5F46-9C2B-AA3EB509B7FC}"/>
              </a:ext>
            </a:extLst>
          </p:cNvPr>
          <p:cNvGraphicFramePr>
            <a:graphicFrameLocks noGrp="1"/>
          </p:cNvGraphicFramePr>
          <p:nvPr>
            <p:extLst>
              <p:ext uri="{D42A27DB-BD31-4B8C-83A1-F6EECF244321}">
                <p14:modId xmlns:p14="http://schemas.microsoft.com/office/powerpoint/2010/main" val="4022115183"/>
              </p:ext>
            </p:extLst>
          </p:nvPr>
        </p:nvGraphicFramePr>
        <p:xfrm>
          <a:off x="4423745" y="2059061"/>
          <a:ext cx="4640768" cy="4383934"/>
        </p:xfrm>
        <a:graphic>
          <a:graphicData uri="http://schemas.openxmlformats.org/drawingml/2006/table">
            <a:tbl>
              <a:tblPr firstRow="1" bandRow="1">
                <a:tableStyleId>{6E25E649-3F16-4E02-A733-19D2CDBF48F0}</a:tableStyleId>
              </a:tblPr>
              <a:tblGrid>
                <a:gridCol w="1160192">
                  <a:extLst>
                    <a:ext uri="{9D8B030D-6E8A-4147-A177-3AD203B41FA5}">
                      <a16:colId xmlns:a16="http://schemas.microsoft.com/office/drawing/2014/main" val="674090301"/>
                    </a:ext>
                  </a:extLst>
                </a:gridCol>
                <a:gridCol w="1160192">
                  <a:extLst>
                    <a:ext uri="{9D8B030D-6E8A-4147-A177-3AD203B41FA5}">
                      <a16:colId xmlns:a16="http://schemas.microsoft.com/office/drawing/2014/main" val="1058231371"/>
                    </a:ext>
                  </a:extLst>
                </a:gridCol>
                <a:gridCol w="1160192">
                  <a:extLst>
                    <a:ext uri="{9D8B030D-6E8A-4147-A177-3AD203B41FA5}">
                      <a16:colId xmlns:a16="http://schemas.microsoft.com/office/drawing/2014/main" val="1501086948"/>
                    </a:ext>
                  </a:extLst>
                </a:gridCol>
                <a:gridCol w="1160192">
                  <a:extLst>
                    <a:ext uri="{9D8B030D-6E8A-4147-A177-3AD203B41FA5}">
                      <a16:colId xmlns:a16="http://schemas.microsoft.com/office/drawing/2014/main" val="3844407888"/>
                    </a:ext>
                  </a:extLst>
                </a:gridCol>
              </a:tblGrid>
              <a:tr h="620666">
                <a:tc>
                  <a:txBody>
                    <a:bodyPr/>
                    <a:lstStyle/>
                    <a:p>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A</a:t>
                      </a:r>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B</a:t>
                      </a:r>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C</a:t>
                      </a:r>
                      <a:endParaRPr lang="en-US" sz="1400" dirty="0">
                        <a:latin typeface="Avenir Book" panose="02000503020000020003" pitchFamily="2" charset="0"/>
                      </a:endParaRPr>
                    </a:p>
                  </a:txBody>
                  <a:tcPr/>
                </a:tc>
                <a:extLst>
                  <a:ext uri="{0D108BD9-81ED-4DB2-BD59-A6C34878D82A}">
                    <a16:rowId xmlns:a16="http://schemas.microsoft.com/office/drawing/2014/main" val="1307935920"/>
                  </a:ext>
                </a:extLst>
              </a:tr>
              <a:tr h="814383">
                <a:tc>
                  <a:txBody>
                    <a:bodyPr/>
                    <a:lstStyle/>
                    <a:p>
                      <a:r>
                        <a:rPr lang="en-US" dirty="0"/>
                        <a:t>Market Share</a:t>
                      </a:r>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83152601"/>
                  </a:ext>
                </a:extLst>
              </a:tr>
              <a:tr h="766705">
                <a:tc>
                  <a:txBody>
                    <a:bodyPr/>
                    <a:lstStyle/>
                    <a:p>
                      <a:r>
                        <a:rPr lang="en-US" dirty="0"/>
                        <a:t>Customer Perception</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7843419"/>
                  </a:ext>
                </a:extLst>
              </a:tr>
              <a:tr h="471825">
                <a:tc>
                  <a:txBody>
                    <a:bodyPr/>
                    <a:lstStyle/>
                    <a:p>
                      <a:r>
                        <a:rPr lang="en-US" dirty="0"/>
                        <a:t>Message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77190154"/>
                  </a:ext>
                </a:extLst>
              </a:tr>
              <a:tr h="471825">
                <a:tc>
                  <a:txBody>
                    <a:bodyPr/>
                    <a:lstStyle/>
                    <a:p>
                      <a:r>
                        <a:rPr lang="en-US" dirty="0"/>
                        <a:t>Price</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854333733"/>
                  </a:ext>
                </a:extLst>
              </a:tr>
              <a:tr h="471825">
                <a:tc>
                  <a:txBody>
                    <a:bodyPr/>
                    <a:lstStyle/>
                    <a:p>
                      <a:r>
                        <a:rPr lang="en-US" dirty="0"/>
                        <a:t>Strength</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44024212"/>
                  </a:ext>
                </a:extLst>
              </a:tr>
              <a:tr h="766705">
                <a:tc>
                  <a:txBody>
                    <a:bodyPr/>
                    <a:lstStyle/>
                    <a:p>
                      <a:r>
                        <a:rPr lang="en-US" dirty="0"/>
                        <a:t>Weakness</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08462164"/>
                  </a:ext>
                </a:extLst>
              </a:tr>
            </a:tbl>
          </a:graphicData>
        </a:graphic>
      </p:graphicFrame>
    </p:spTree>
    <p:extLst>
      <p:ext uri="{BB962C8B-B14F-4D97-AF65-F5344CB8AC3E}">
        <p14:creationId xmlns:p14="http://schemas.microsoft.com/office/powerpoint/2010/main" val="178884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65F80B-27AC-6947-B127-8849719CED96}"/>
              </a:ext>
            </a:extLst>
          </p:cNvPr>
          <p:cNvGraphicFramePr>
            <a:graphicFrameLocks noGrp="1"/>
          </p:cNvGraphicFramePr>
          <p:nvPr>
            <p:extLst>
              <p:ext uri="{D42A27DB-BD31-4B8C-83A1-F6EECF244321}">
                <p14:modId xmlns:p14="http://schemas.microsoft.com/office/powerpoint/2010/main" val="1481853198"/>
              </p:ext>
            </p:extLst>
          </p:nvPr>
        </p:nvGraphicFramePr>
        <p:xfrm>
          <a:off x="3764478" y="1381644"/>
          <a:ext cx="8153256" cy="3614988"/>
        </p:xfrm>
        <a:graphic>
          <a:graphicData uri="http://schemas.openxmlformats.org/drawingml/2006/table">
            <a:tbl>
              <a:tblPr firstRow="1" bandRow="1">
                <a:tableStyleId>{6E25E649-3F16-4E02-A733-19D2CDBF48F0}</a:tableStyleId>
              </a:tblPr>
              <a:tblGrid>
                <a:gridCol w="1566817">
                  <a:extLst>
                    <a:ext uri="{9D8B030D-6E8A-4147-A177-3AD203B41FA5}">
                      <a16:colId xmlns:a16="http://schemas.microsoft.com/office/drawing/2014/main" val="674090301"/>
                    </a:ext>
                  </a:extLst>
                </a:gridCol>
                <a:gridCol w="2280937">
                  <a:extLst>
                    <a:ext uri="{9D8B030D-6E8A-4147-A177-3AD203B41FA5}">
                      <a16:colId xmlns:a16="http://schemas.microsoft.com/office/drawing/2014/main" val="1058231371"/>
                    </a:ext>
                  </a:extLst>
                </a:gridCol>
                <a:gridCol w="2267188">
                  <a:extLst>
                    <a:ext uri="{9D8B030D-6E8A-4147-A177-3AD203B41FA5}">
                      <a16:colId xmlns:a16="http://schemas.microsoft.com/office/drawing/2014/main" val="1501086948"/>
                    </a:ext>
                  </a:extLst>
                </a:gridCol>
                <a:gridCol w="2038314">
                  <a:extLst>
                    <a:ext uri="{9D8B030D-6E8A-4147-A177-3AD203B41FA5}">
                      <a16:colId xmlns:a16="http://schemas.microsoft.com/office/drawing/2014/main" val="3844407888"/>
                    </a:ext>
                  </a:extLst>
                </a:gridCol>
              </a:tblGrid>
              <a:tr h="387779">
                <a:tc>
                  <a:txBody>
                    <a:bodyPr/>
                    <a:lstStyle/>
                    <a:p>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A</a:t>
                      </a:r>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B</a:t>
                      </a:r>
                      <a:endParaRPr lang="en-US" sz="1400" dirty="0">
                        <a:latin typeface="Avenir Book" panose="02000503020000020003"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Competitor C</a:t>
                      </a:r>
                      <a:endParaRPr lang="en-US" sz="1400" dirty="0">
                        <a:latin typeface="Avenir Book" panose="02000503020000020003" pitchFamily="2" charset="0"/>
                      </a:endParaRPr>
                    </a:p>
                  </a:txBody>
                  <a:tcPr/>
                </a:tc>
                <a:extLst>
                  <a:ext uri="{0D108BD9-81ED-4DB2-BD59-A6C34878D82A}">
                    <a16:rowId xmlns:a16="http://schemas.microsoft.com/office/drawing/2014/main" val="1307935920"/>
                  </a:ext>
                </a:extLst>
              </a:tr>
              <a:tr h="498902">
                <a:tc>
                  <a:txBody>
                    <a:bodyPr/>
                    <a:lstStyle/>
                    <a:p>
                      <a:r>
                        <a:rPr lang="en-US" sz="1600" dirty="0">
                          <a:latin typeface="Avenir Book" panose="02000503020000020003" pitchFamily="2" charset="0"/>
                        </a:rPr>
                        <a:t>Market Share</a:t>
                      </a:r>
                    </a:p>
                  </a:txBody>
                  <a:tcPr/>
                </a:tc>
                <a:tc>
                  <a:txBody>
                    <a:bodyPr/>
                    <a:lstStyle/>
                    <a:p>
                      <a:pPr algn="ctr"/>
                      <a:r>
                        <a:rPr lang="en-US" sz="1600" dirty="0">
                          <a:latin typeface="Avenir Book" panose="02000503020000020003" pitchFamily="2" charset="0"/>
                        </a:rPr>
                        <a:t>60%</a:t>
                      </a:r>
                    </a:p>
                  </a:txBody>
                  <a:tcPr/>
                </a:tc>
                <a:tc>
                  <a:txBody>
                    <a:bodyPr/>
                    <a:lstStyle/>
                    <a:p>
                      <a:pPr algn="ctr"/>
                      <a:r>
                        <a:rPr lang="en-US" sz="1600" dirty="0">
                          <a:latin typeface="Avenir Book" panose="02000503020000020003" pitchFamily="2" charset="0"/>
                        </a:rPr>
                        <a:t>25%</a:t>
                      </a:r>
                    </a:p>
                  </a:txBody>
                  <a:tcPr/>
                </a:tc>
                <a:tc>
                  <a:txBody>
                    <a:bodyPr/>
                    <a:lstStyle/>
                    <a:p>
                      <a:pPr algn="ctr"/>
                      <a:r>
                        <a:rPr lang="en-US" sz="1600" dirty="0">
                          <a:latin typeface="Avenir Book" panose="02000503020000020003" pitchFamily="2" charset="0"/>
                        </a:rPr>
                        <a:t>15%</a:t>
                      </a:r>
                    </a:p>
                  </a:txBody>
                  <a:tcPr/>
                </a:tc>
                <a:extLst>
                  <a:ext uri="{0D108BD9-81ED-4DB2-BD59-A6C34878D82A}">
                    <a16:rowId xmlns:a16="http://schemas.microsoft.com/office/drawing/2014/main" val="383152601"/>
                  </a:ext>
                </a:extLst>
              </a:tr>
              <a:tr h="546127">
                <a:tc>
                  <a:txBody>
                    <a:bodyPr/>
                    <a:lstStyle/>
                    <a:p>
                      <a:r>
                        <a:rPr lang="en-US" sz="1600" dirty="0">
                          <a:latin typeface="Avenir Book" panose="02000503020000020003" pitchFamily="2" charset="0"/>
                        </a:rPr>
                        <a:t>Positioning</a:t>
                      </a:r>
                    </a:p>
                  </a:txBody>
                  <a:tcPr/>
                </a:tc>
                <a:tc>
                  <a:txBody>
                    <a:bodyPr/>
                    <a:lstStyle/>
                    <a:p>
                      <a:r>
                        <a:rPr lang="en-US" sz="1200" dirty="0">
                          <a:latin typeface="Avenir Book" panose="02000503020000020003" pitchFamily="2" charset="0"/>
                        </a:rPr>
                        <a:t>Veteran in the area – well known</a:t>
                      </a:r>
                    </a:p>
                  </a:txBody>
                  <a:tcPr/>
                </a:tc>
                <a:tc>
                  <a:txBody>
                    <a:bodyPr/>
                    <a:lstStyle/>
                    <a:p>
                      <a:r>
                        <a:rPr lang="en-US" sz="1200" dirty="0">
                          <a:latin typeface="Avenir Book" panose="02000503020000020003" pitchFamily="2" charset="0"/>
                        </a:rPr>
                        <a:t>New and dynamic for younger population</a:t>
                      </a:r>
                    </a:p>
                  </a:txBody>
                  <a:tcPr/>
                </a:tc>
                <a:tc>
                  <a:txBody>
                    <a:bodyPr/>
                    <a:lstStyle/>
                    <a:p>
                      <a:r>
                        <a:rPr lang="en-US" sz="1200" dirty="0">
                          <a:latin typeface="Avenir Book" panose="02000503020000020003" pitchFamily="2" charset="0"/>
                        </a:rPr>
                        <a:t>General practitioner</a:t>
                      </a:r>
                    </a:p>
                  </a:txBody>
                  <a:tcPr/>
                </a:tc>
                <a:extLst>
                  <a:ext uri="{0D108BD9-81ED-4DB2-BD59-A6C34878D82A}">
                    <a16:rowId xmlns:a16="http://schemas.microsoft.com/office/drawing/2014/main" val="3987843419"/>
                  </a:ext>
                </a:extLst>
              </a:tr>
              <a:tr h="471825">
                <a:tc>
                  <a:txBody>
                    <a:bodyPr/>
                    <a:lstStyle/>
                    <a:p>
                      <a:r>
                        <a:rPr lang="en-US" sz="1600" dirty="0">
                          <a:latin typeface="Avenir Book" panose="02000503020000020003" pitchFamily="2" charset="0"/>
                        </a:rPr>
                        <a:t>Message</a:t>
                      </a:r>
                    </a:p>
                  </a:txBody>
                  <a:tcPr/>
                </a:tc>
                <a:tc>
                  <a:txBody>
                    <a:bodyPr/>
                    <a:lstStyle/>
                    <a:p>
                      <a:r>
                        <a:rPr lang="en-US" sz="1200" dirty="0">
                          <a:latin typeface="Avenir Book" panose="02000503020000020003" pitchFamily="2" charset="0"/>
                        </a:rPr>
                        <a:t>No current promotion</a:t>
                      </a:r>
                    </a:p>
                  </a:txBody>
                  <a:tcPr/>
                </a:tc>
                <a:tc>
                  <a:txBody>
                    <a:bodyPr/>
                    <a:lstStyle/>
                    <a:p>
                      <a:r>
                        <a:rPr lang="en-US" sz="1200" dirty="0">
                          <a:latin typeface="Avenir Book" panose="02000503020000020003" pitchFamily="2" charset="0"/>
                        </a:rPr>
                        <a:t>Best for sport injury rehabilitation</a:t>
                      </a:r>
                    </a:p>
                  </a:txBody>
                  <a:tcPr/>
                </a:tc>
                <a:tc>
                  <a:txBody>
                    <a:bodyPr/>
                    <a:lstStyle/>
                    <a:p>
                      <a:r>
                        <a:rPr lang="en-US" sz="1200" dirty="0">
                          <a:latin typeface="Avenir Book" panose="02000503020000020003" pitchFamily="2" charset="0"/>
                        </a:rPr>
                        <a:t>Focus on older/mature patient rehabilitation</a:t>
                      </a:r>
                    </a:p>
                  </a:txBody>
                  <a:tcPr/>
                </a:tc>
                <a:extLst>
                  <a:ext uri="{0D108BD9-81ED-4DB2-BD59-A6C34878D82A}">
                    <a16:rowId xmlns:a16="http://schemas.microsoft.com/office/drawing/2014/main" val="1477190154"/>
                  </a:ext>
                </a:extLst>
              </a:tr>
              <a:tr h="471825">
                <a:tc>
                  <a:txBody>
                    <a:bodyPr/>
                    <a:lstStyle/>
                    <a:p>
                      <a:r>
                        <a:rPr lang="en-US" sz="1600" dirty="0">
                          <a:latin typeface="Avenir Book" panose="02000503020000020003" pitchFamily="2" charset="0"/>
                        </a:rPr>
                        <a:t>Price</a:t>
                      </a:r>
                    </a:p>
                  </a:txBody>
                  <a:tcPr/>
                </a:tc>
                <a:tc>
                  <a:txBody>
                    <a:bodyPr/>
                    <a:lstStyle/>
                    <a:p>
                      <a:r>
                        <a:rPr lang="en-US" sz="1200" dirty="0">
                          <a:latin typeface="Avenir Book" panose="02000503020000020003" pitchFamily="2" charset="0"/>
                        </a:rPr>
                        <a:t>-10%</a:t>
                      </a:r>
                    </a:p>
                  </a:txBody>
                  <a:tcPr/>
                </a:tc>
                <a:tc>
                  <a:txBody>
                    <a:bodyPr/>
                    <a:lstStyle/>
                    <a:p>
                      <a:r>
                        <a:rPr lang="en-US" sz="1200" dirty="0">
                          <a:latin typeface="Avenir Book" panose="02000503020000020003" pitchFamily="2" charset="0"/>
                        </a:rPr>
                        <a:t>Same</a:t>
                      </a:r>
                    </a:p>
                  </a:txBody>
                  <a:tcPr/>
                </a:tc>
                <a:tc>
                  <a:txBody>
                    <a:bodyPr/>
                    <a:lstStyle/>
                    <a:p>
                      <a:r>
                        <a:rPr lang="en-US" sz="1200" dirty="0">
                          <a:latin typeface="Avenir Book" panose="02000503020000020003" pitchFamily="2" charset="0"/>
                        </a:rPr>
                        <a:t>Same</a:t>
                      </a:r>
                    </a:p>
                  </a:txBody>
                  <a:tcPr/>
                </a:tc>
                <a:extLst>
                  <a:ext uri="{0D108BD9-81ED-4DB2-BD59-A6C34878D82A}">
                    <a16:rowId xmlns:a16="http://schemas.microsoft.com/office/drawing/2014/main" val="1854333733"/>
                  </a:ext>
                </a:extLst>
              </a:tr>
              <a:tr h="471825">
                <a:tc>
                  <a:txBody>
                    <a:bodyPr/>
                    <a:lstStyle/>
                    <a:p>
                      <a:r>
                        <a:rPr lang="en-US" sz="1600" dirty="0">
                          <a:latin typeface="Avenir Book" panose="02000503020000020003" pitchFamily="2" charset="0"/>
                        </a:rPr>
                        <a:t>Strength</a:t>
                      </a:r>
                    </a:p>
                  </a:txBody>
                  <a:tcPr/>
                </a:tc>
                <a:tc>
                  <a:txBody>
                    <a:bodyPr/>
                    <a:lstStyle/>
                    <a:p>
                      <a:r>
                        <a:rPr lang="en-US" sz="1200" dirty="0">
                          <a:latin typeface="Avenir Book" panose="02000503020000020003" pitchFamily="2" charset="0"/>
                        </a:rPr>
                        <a:t>Well established relationships with medical practitioners</a:t>
                      </a:r>
                    </a:p>
                  </a:txBody>
                  <a:tcPr/>
                </a:tc>
                <a:tc>
                  <a:txBody>
                    <a:bodyPr/>
                    <a:lstStyle/>
                    <a:p>
                      <a:r>
                        <a:rPr lang="en-US" sz="1200" dirty="0">
                          <a:latin typeface="Avenir Book" panose="02000503020000020003" pitchFamily="2" charset="0"/>
                        </a:rPr>
                        <a:t>Great position </a:t>
                      </a:r>
                    </a:p>
                  </a:txBody>
                  <a:tcPr/>
                </a:tc>
                <a:tc>
                  <a:txBody>
                    <a:bodyPr/>
                    <a:lstStyle/>
                    <a:p>
                      <a:r>
                        <a:rPr lang="en-US" sz="1200" dirty="0">
                          <a:latin typeface="Avenir Book" panose="02000503020000020003" pitchFamily="2" charset="0"/>
                        </a:rPr>
                        <a:t>Established with nursing homes near by</a:t>
                      </a:r>
                    </a:p>
                  </a:txBody>
                  <a:tcPr/>
                </a:tc>
                <a:extLst>
                  <a:ext uri="{0D108BD9-81ED-4DB2-BD59-A6C34878D82A}">
                    <a16:rowId xmlns:a16="http://schemas.microsoft.com/office/drawing/2014/main" val="3044024212"/>
                  </a:ext>
                </a:extLst>
              </a:tr>
              <a:tr h="766705">
                <a:tc>
                  <a:txBody>
                    <a:bodyPr/>
                    <a:lstStyle/>
                    <a:p>
                      <a:r>
                        <a:rPr lang="en-US" sz="1600" dirty="0">
                          <a:latin typeface="Avenir Book" panose="02000503020000020003" pitchFamily="2" charset="0"/>
                        </a:rPr>
                        <a:t>Weakness</a:t>
                      </a:r>
                    </a:p>
                  </a:txBody>
                  <a:tcPr/>
                </a:tc>
                <a:tc>
                  <a:txBody>
                    <a:bodyPr/>
                    <a:lstStyle/>
                    <a:p>
                      <a:r>
                        <a:rPr lang="en-US" sz="1200" dirty="0">
                          <a:latin typeface="Avenir Book" panose="02000503020000020003" pitchFamily="2" charset="0"/>
                        </a:rPr>
                        <a:t>Complacent, relies on current reputation</a:t>
                      </a:r>
                    </a:p>
                  </a:txBody>
                  <a:tcPr/>
                </a:tc>
                <a:tc>
                  <a:txBody>
                    <a:bodyPr/>
                    <a:lstStyle/>
                    <a:p>
                      <a:r>
                        <a:rPr lang="en-US" sz="1200" dirty="0">
                          <a:latin typeface="Avenir Book" panose="02000503020000020003" pitchFamily="2" charset="0"/>
                        </a:rPr>
                        <a:t>Lack of long-term care for patient/recycling through patients</a:t>
                      </a:r>
                    </a:p>
                  </a:txBody>
                  <a:tcPr/>
                </a:tc>
                <a:tc>
                  <a:txBody>
                    <a:bodyPr/>
                    <a:lstStyle/>
                    <a:p>
                      <a:r>
                        <a:rPr lang="en-US" sz="1200" dirty="0">
                          <a:latin typeface="Avenir Book" panose="02000503020000020003" pitchFamily="2" charset="0"/>
                        </a:rPr>
                        <a:t>Sole proprietor, very lean and stretched</a:t>
                      </a:r>
                    </a:p>
                  </a:txBody>
                  <a:tcPr/>
                </a:tc>
                <a:extLst>
                  <a:ext uri="{0D108BD9-81ED-4DB2-BD59-A6C34878D82A}">
                    <a16:rowId xmlns:a16="http://schemas.microsoft.com/office/drawing/2014/main" val="3308462164"/>
                  </a:ext>
                </a:extLst>
              </a:tr>
            </a:tbl>
          </a:graphicData>
        </a:graphic>
      </p:graphicFrame>
      <p:sp>
        <p:nvSpPr>
          <p:cNvPr id="3" name="Rectangle 2">
            <a:extLst>
              <a:ext uri="{FF2B5EF4-FFF2-40B4-BE49-F238E27FC236}">
                <a16:creationId xmlns:a16="http://schemas.microsoft.com/office/drawing/2014/main" id="{7A939657-080F-024B-AA47-A3F5FB329C1F}"/>
              </a:ext>
            </a:extLst>
          </p:cNvPr>
          <p:cNvSpPr/>
          <p:nvPr/>
        </p:nvSpPr>
        <p:spPr>
          <a:xfrm>
            <a:off x="274266" y="5258343"/>
            <a:ext cx="11703508" cy="11292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Avenir Book" panose="02000503020000020003" pitchFamily="2" charset="0"/>
              </a:rPr>
              <a:t>Gap exists to focus on specific niche and develop noise in the market</a:t>
            </a:r>
            <a:endParaRPr lang="en-US" sz="2400" i="1" dirty="0">
              <a:solidFill>
                <a:schemeClr val="tx1"/>
              </a:solidFill>
              <a:latin typeface="Avenir Book" panose="02000503020000020003" pitchFamily="2" charset="0"/>
            </a:endParaRPr>
          </a:p>
        </p:txBody>
      </p:sp>
      <p:sp>
        <p:nvSpPr>
          <p:cNvPr id="4" name="Title 1">
            <a:extLst>
              <a:ext uri="{FF2B5EF4-FFF2-40B4-BE49-F238E27FC236}">
                <a16:creationId xmlns:a16="http://schemas.microsoft.com/office/drawing/2014/main" id="{AD39C5DA-8B41-224B-BD88-BC9FA218D931}"/>
              </a:ext>
            </a:extLst>
          </p:cNvPr>
          <p:cNvSpPr txBox="1">
            <a:spLocks/>
          </p:cNvSpPr>
          <p:nvPr/>
        </p:nvSpPr>
        <p:spPr>
          <a:xfrm>
            <a:off x="274266" y="145456"/>
            <a:ext cx="11351677"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Sample Competitor review</a:t>
            </a:r>
          </a:p>
        </p:txBody>
      </p:sp>
      <p:sp>
        <p:nvSpPr>
          <p:cNvPr id="5" name="Rectangle 4">
            <a:extLst>
              <a:ext uri="{FF2B5EF4-FFF2-40B4-BE49-F238E27FC236}">
                <a16:creationId xmlns:a16="http://schemas.microsoft.com/office/drawing/2014/main" id="{08D5EAD4-9D7A-7247-B62A-316324E6341B}"/>
              </a:ext>
            </a:extLst>
          </p:cNvPr>
          <p:cNvSpPr/>
          <p:nvPr/>
        </p:nvSpPr>
        <p:spPr>
          <a:xfrm>
            <a:off x="274266" y="1569987"/>
            <a:ext cx="3152609" cy="333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68275" fontAlgn="base">
              <a:spcBef>
                <a:spcPts val="0"/>
              </a:spcBef>
              <a:buFont typeface="Arial" panose="020B0604020202020204" pitchFamily="34" charset="0"/>
              <a:buChar char="•"/>
            </a:pPr>
            <a:r>
              <a:rPr lang="en-US" sz="1600" dirty="0">
                <a:solidFill>
                  <a:schemeClr val="tx1"/>
                </a:solidFill>
                <a:latin typeface="Avenir Book" panose="02000503020000020003" pitchFamily="2" charset="0"/>
              </a:rPr>
              <a:t>The current area is competitive, but no one has a clear market identity or specialization</a:t>
            </a:r>
          </a:p>
          <a:p>
            <a:pPr marL="182563" indent="-168275" fontAlgn="base">
              <a:spcBef>
                <a:spcPts val="0"/>
              </a:spcBef>
              <a:buFont typeface="Arial" panose="020B0604020202020204" pitchFamily="34" charset="0"/>
              <a:buChar char="•"/>
            </a:pPr>
            <a:r>
              <a:rPr lang="en-US" sz="1600" dirty="0">
                <a:solidFill>
                  <a:schemeClr val="tx1"/>
                </a:solidFill>
                <a:latin typeface="Avenir Book" panose="02000503020000020003" pitchFamily="2" charset="0"/>
              </a:rPr>
              <a:t>Our current practice needs to establish a clear identity, so patients know what to expect</a:t>
            </a:r>
          </a:p>
          <a:p>
            <a:pPr marL="182563" indent="-168275" fontAlgn="base">
              <a:spcBef>
                <a:spcPts val="0"/>
              </a:spcBef>
              <a:buFont typeface="Arial" panose="020B0604020202020204" pitchFamily="34" charset="0"/>
              <a:buChar char="•"/>
            </a:pPr>
            <a:r>
              <a:rPr lang="en-US" sz="1600" dirty="0">
                <a:solidFill>
                  <a:schemeClr val="tx1"/>
                </a:solidFill>
                <a:latin typeface="Avenir Book" panose="02000503020000020003" pitchFamily="2" charset="0"/>
              </a:rPr>
              <a:t>Need to overcome habitual referring from medical physicians and help them understand our expertise</a:t>
            </a:r>
          </a:p>
        </p:txBody>
      </p:sp>
    </p:spTree>
    <p:extLst>
      <p:ext uri="{BB962C8B-B14F-4D97-AF65-F5344CB8AC3E}">
        <p14:creationId xmlns:p14="http://schemas.microsoft.com/office/powerpoint/2010/main" val="200748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161">
            <a:extLst>
              <a:ext uri="{FF2B5EF4-FFF2-40B4-BE49-F238E27FC236}">
                <a16:creationId xmlns:a16="http://schemas.microsoft.com/office/drawing/2014/main" id="{E643C5B5-72E6-3C43-9B14-81E0894D5697}"/>
              </a:ext>
            </a:extLst>
          </p:cNvPr>
          <p:cNvSpPr>
            <a:spLocks noChangeArrowheads="1"/>
          </p:cNvSpPr>
          <p:nvPr/>
        </p:nvSpPr>
        <p:spPr bwMode="auto">
          <a:xfrm>
            <a:off x="11250600" y="942276"/>
            <a:ext cx="70579" cy="4705"/>
          </a:xfrm>
          <a:custGeom>
            <a:avLst/>
            <a:gdLst>
              <a:gd name="T0" fmla="*/ 17181719 w 131"/>
              <a:gd name="T1" fmla="*/ 995539 h 9"/>
              <a:gd name="T2" fmla="*/ 0 w 131"/>
              <a:gd name="T3" fmla="*/ 0 h 9"/>
              <a:gd name="T4" fmla="*/ 0 w 131"/>
              <a:gd name="T5" fmla="*/ 0 h 9"/>
              <a:gd name="T6" fmla="*/ 17181719 w 131"/>
              <a:gd name="T7" fmla="*/ 99553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9">
                <a:moveTo>
                  <a:pt x="130" y="8"/>
                </a:moveTo>
                <a:lnTo>
                  <a:pt x="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27" name="Freeform 162">
            <a:extLst>
              <a:ext uri="{FF2B5EF4-FFF2-40B4-BE49-F238E27FC236}">
                <a16:creationId xmlns:a16="http://schemas.microsoft.com/office/drawing/2014/main" id="{68A367A5-18A4-0F4C-9BF6-15D90CA065CF}"/>
              </a:ext>
            </a:extLst>
          </p:cNvPr>
          <p:cNvSpPr>
            <a:spLocks noChangeArrowheads="1"/>
          </p:cNvSpPr>
          <p:nvPr/>
        </p:nvSpPr>
        <p:spPr bwMode="auto">
          <a:xfrm>
            <a:off x="11114148" y="942276"/>
            <a:ext cx="68227" cy="2354"/>
          </a:xfrm>
          <a:custGeom>
            <a:avLst/>
            <a:gdLst>
              <a:gd name="T0" fmla="*/ 16178461 w 130"/>
              <a:gd name="T1" fmla="*/ 0 h 1"/>
              <a:gd name="T2" fmla="*/ 0 w 130"/>
              <a:gd name="T3" fmla="*/ 0 h 1"/>
              <a:gd name="T4" fmla="*/ 0 w 130"/>
              <a:gd name="T5" fmla="*/ 0 h 1"/>
              <a:gd name="T6" fmla="*/ 16178461 w 1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1">
                <a:moveTo>
                  <a:pt x="129" y="0"/>
                </a:moveTo>
                <a:lnTo>
                  <a:pt x="0" y="0"/>
                </a:lnTo>
                <a:lnTo>
                  <a:pt x="12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99" name="Freeform 334">
            <a:extLst>
              <a:ext uri="{FF2B5EF4-FFF2-40B4-BE49-F238E27FC236}">
                <a16:creationId xmlns:a16="http://schemas.microsoft.com/office/drawing/2014/main" id="{15F4A594-8A75-6446-BFB0-79A39F26CE73}"/>
              </a:ext>
            </a:extLst>
          </p:cNvPr>
          <p:cNvSpPr>
            <a:spLocks noChangeArrowheads="1"/>
          </p:cNvSpPr>
          <p:nvPr/>
        </p:nvSpPr>
        <p:spPr bwMode="auto">
          <a:xfrm>
            <a:off x="8080715" y="3144129"/>
            <a:ext cx="3638361" cy="613521"/>
          </a:xfrm>
          <a:custGeom>
            <a:avLst/>
            <a:gdLst>
              <a:gd name="T0" fmla="*/ 8417378 w 3838"/>
              <a:gd name="T1" fmla="*/ 193725352 h 1494"/>
              <a:gd name="T2" fmla="*/ 8417378 w 3838"/>
              <a:gd name="T3" fmla="*/ 193725352 h 1494"/>
              <a:gd name="T4" fmla="*/ 487552239 w 3838"/>
              <a:gd name="T5" fmla="*/ 193725352 h 1494"/>
              <a:gd name="T6" fmla="*/ 496875732 w 3838"/>
              <a:gd name="T7" fmla="*/ 184253107 h 1494"/>
              <a:gd name="T8" fmla="*/ 496875732 w 3838"/>
              <a:gd name="T9" fmla="*/ 9342567 h 1494"/>
              <a:gd name="T10" fmla="*/ 487552239 w 3838"/>
              <a:gd name="T11" fmla="*/ 0 h 1494"/>
              <a:gd name="T12" fmla="*/ 8417378 w 3838"/>
              <a:gd name="T13" fmla="*/ 0 h 1494"/>
              <a:gd name="T14" fmla="*/ 0 w 3838"/>
              <a:gd name="T15" fmla="*/ 9342567 h 1494"/>
              <a:gd name="T16" fmla="*/ 0 w 3838"/>
              <a:gd name="T17" fmla="*/ 184253107 h 1494"/>
              <a:gd name="T18" fmla="*/ 8417378 w 3838"/>
              <a:gd name="T19" fmla="*/ 193725352 h 1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8" h="1494">
                <a:moveTo>
                  <a:pt x="65" y="1493"/>
                </a:moveTo>
                <a:lnTo>
                  <a:pt x="65" y="1493"/>
                </a:lnTo>
                <a:cubicBezTo>
                  <a:pt x="3765" y="1493"/>
                  <a:pt x="3765" y="1493"/>
                  <a:pt x="3765" y="1493"/>
                </a:cubicBezTo>
                <a:cubicBezTo>
                  <a:pt x="3805" y="1493"/>
                  <a:pt x="3837" y="1461"/>
                  <a:pt x="3837" y="1420"/>
                </a:cubicBezTo>
                <a:cubicBezTo>
                  <a:pt x="3837" y="72"/>
                  <a:pt x="3837" y="72"/>
                  <a:pt x="3837" y="72"/>
                </a:cubicBezTo>
                <a:cubicBezTo>
                  <a:pt x="3837" y="32"/>
                  <a:pt x="3805" y="0"/>
                  <a:pt x="3765" y="0"/>
                </a:cubicBezTo>
                <a:cubicBezTo>
                  <a:pt x="65" y="0"/>
                  <a:pt x="65" y="0"/>
                  <a:pt x="65" y="0"/>
                </a:cubicBezTo>
                <a:cubicBezTo>
                  <a:pt x="24" y="0"/>
                  <a:pt x="0" y="32"/>
                  <a:pt x="0" y="72"/>
                </a:cubicBezTo>
                <a:cubicBezTo>
                  <a:pt x="0" y="1420"/>
                  <a:pt x="0" y="1420"/>
                  <a:pt x="0" y="1420"/>
                </a:cubicBezTo>
                <a:cubicBezTo>
                  <a:pt x="0" y="1461"/>
                  <a:pt x="24" y="1493"/>
                  <a:pt x="65" y="1493"/>
                </a:cubicBezTo>
              </a:path>
            </a:pathLst>
          </a:custGeom>
          <a:solidFill>
            <a:schemeClr val="accent2"/>
          </a:solidFill>
          <a:ln>
            <a:noFill/>
          </a:ln>
          <a:effectLst/>
        </p:spPr>
        <p:txBody>
          <a:bodyPr wrap="none" anchor="ctr"/>
          <a:lstStyle/>
          <a:p>
            <a:endParaRPr lang="es-MX" sz="900"/>
          </a:p>
        </p:txBody>
      </p:sp>
      <p:sp>
        <p:nvSpPr>
          <p:cNvPr id="225" name="Freeform 160">
            <a:extLst>
              <a:ext uri="{FF2B5EF4-FFF2-40B4-BE49-F238E27FC236}">
                <a16:creationId xmlns:a16="http://schemas.microsoft.com/office/drawing/2014/main" id="{4325852F-5811-A647-AC73-9DA3A4687D5F}"/>
              </a:ext>
            </a:extLst>
          </p:cNvPr>
          <p:cNvSpPr>
            <a:spLocks noChangeArrowheads="1"/>
          </p:cNvSpPr>
          <p:nvPr/>
        </p:nvSpPr>
        <p:spPr bwMode="auto">
          <a:xfrm>
            <a:off x="2035453" y="33956"/>
            <a:ext cx="8394820" cy="6818912"/>
          </a:xfrm>
          <a:custGeom>
            <a:avLst/>
            <a:gdLst>
              <a:gd name="T0" fmla="*/ 2147483646 w 17506"/>
              <a:gd name="T1" fmla="*/ 3110425 h 9741"/>
              <a:gd name="T2" fmla="*/ 2147483646 w 17506"/>
              <a:gd name="T3" fmla="*/ 3110425 h 9741"/>
              <a:gd name="T4" fmla="*/ 1306586813 w 17506"/>
              <a:gd name="T5" fmla="*/ 59616836 h 9741"/>
              <a:gd name="T6" fmla="*/ 1284553341 w 17506"/>
              <a:gd name="T7" fmla="*/ 69078072 h 9741"/>
              <a:gd name="T8" fmla="*/ 1250077125 w 17506"/>
              <a:gd name="T9" fmla="*/ 174833236 h 9741"/>
              <a:gd name="T10" fmla="*/ 1697098255 w 17506"/>
              <a:gd name="T11" fmla="*/ 297307294 h 9741"/>
              <a:gd name="T12" fmla="*/ 1746349375 w 17506"/>
              <a:gd name="T13" fmla="*/ 309878594 h 9741"/>
              <a:gd name="T14" fmla="*/ 1726389934 w 17506"/>
              <a:gd name="T15" fmla="*/ 382066731 h 9741"/>
              <a:gd name="T16" fmla="*/ 796835343 w 17506"/>
              <a:gd name="T17" fmla="*/ 534997392 h 9741"/>
              <a:gd name="T18" fmla="*/ 124554169 w 17506"/>
              <a:gd name="T19" fmla="*/ 1043555812 h 9741"/>
              <a:gd name="T20" fmla="*/ 232518252 w 17506"/>
              <a:gd name="T21" fmla="*/ 1262324159 h 9741"/>
              <a:gd name="T22" fmla="*/ 2147483646 w 17506"/>
              <a:gd name="T23" fmla="*/ 1262324159 h 9741"/>
              <a:gd name="T24" fmla="*/ 1113988163 w 17506"/>
              <a:gd name="T25" fmla="*/ 694926149 h 9741"/>
              <a:gd name="T26" fmla="*/ 1231154520 w 17506"/>
              <a:gd name="T27" fmla="*/ 646843805 h 9741"/>
              <a:gd name="T28" fmla="*/ 1652124081 w 17506"/>
              <a:gd name="T29" fmla="*/ 538107817 h 9741"/>
              <a:gd name="T30" fmla="*/ 1874014410 w 17506"/>
              <a:gd name="T31" fmla="*/ 477324571 h 9741"/>
              <a:gd name="T32" fmla="*/ 1945299002 w 17506"/>
              <a:gd name="T33" fmla="*/ 271127525 h 9741"/>
              <a:gd name="T34" fmla="*/ 1797674526 w 17506"/>
              <a:gd name="T35" fmla="*/ 239634113 h 9741"/>
              <a:gd name="T36" fmla="*/ 1421679499 w 17506"/>
              <a:gd name="T37" fmla="*/ 60653644 h 9741"/>
              <a:gd name="T38" fmla="*/ 1529643582 w 17506"/>
              <a:gd name="T39" fmla="*/ 41861494 h 9741"/>
              <a:gd name="T40" fmla="*/ 1872977215 w 17506"/>
              <a:gd name="T41" fmla="*/ 16718533 h 9741"/>
              <a:gd name="T42" fmla="*/ 2147483646 w 17506"/>
              <a:gd name="T43" fmla="*/ 3110425 h 9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506" h="9741">
                <a:moveTo>
                  <a:pt x="17505" y="24"/>
                </a:moveTo>
                <a:lnTo>
                  <a:pt x="17505" y="24"/>
                </a:lnTo>
                <a:cubicBezTo>
                  <a:pt x="17505" y="24"/>
                  <a:pt x="11236" y="0"/>
                  <a:pt x="10081" y="460"/>
                </a:cubicBezTo>
                <a:cubicBezTo>
                  <a:pt x="10024" y="484"/>
                  <a:pt x="9968" y="509"/>
                  <a:pt x="9911" y="533"/>
                </a:cubicBezTo>
                <a:cubicBezTo>
                  <a:pt x="9701" y="622"/>
                  <a:pt x="9265" y="864"/>
                  <a:pt x="9645" y="1349"/>
                </a:cubicBezTo>
                <a:cubicBezTo>
                  <a:pt x="10065" y="1898"/>
                  <a:pt x="12512" y="2221"/>
                  <a:pt x="13094" y="2294"/>
                </a:cubicBezTo>
                <a:cubicBezTo>
                  <a:pt x="13223" y="2302"/>
                  <a:pt x="13353" y="2342"/>
                  <a:pt x="13474" y="2391"/>
                </a:cubicBezTo>
                <a:cubicBezTo>
                  <a:pt x="13724" y="2496"/>
                  <a:pt x="13975" y="2698"/>
                  <a:pt x="13320" y="2948"/>
                </a:cubicBezTo>
                <a:cubicBezTo>
                  <a:pt x="12327" y="3328"/>
                  <a:pt x="6148" y="4128"/>
                  <a:pt x="6148" y="4128"/>
                </a:cubicBezTo>
                <a:cubicBezTo>
                  <a:pt x="6148" y="4128"/>
                  <a:pt x="0" y="5015"/>
                  <a:pt x="961" y="8052"/>
                </a:cubicBezTo>
                <a:cubicBezTo>
                  <a:pt x="961" y="8052"/>
                  <a:pt x="1325" y="9272"/>
                  <a:pt x="1794" y="9740"/>
                </a:cubicBezTo>
                <a:cubicBezTo>
                  <a:pt x="17505" y="9740"/>
                  <a:pt x="17505" y="9740"/>
                  <a:pt x="17505" y="9740"/>
                </a:cubicBezTo>
                <a:cubicBezTo>
                  <a:pt x="17505" y="9740"/>
                  <a:pt x="4508" y="7681"/>
                  <a:pt x="8595" y="5362"/>
                </a:cubicBezTo>
                <a:cubicBezTo>
                  <a:pt x="8877" y="5201"/>
                  <a:pt x="9184" y="5080"/>
                  <a:pt x="9499" y="4991"/>
                </a:cubicBezTo>
                <a:cubicBezTo>
                  <a:pt x="10162" y="4805"/>
                  <a:pt x="11713" y="4386"/>
                  <a:pt x="12747" y="4152"/>
                </a:cubicBezTo>
                <a:cubicBezTo>
                  <a:pt x="13151" y="4063"/>
                  <a:pt x="14088" y="3788"/>
                  <a:pt x="14459" y="3683"/>
                </a:cubicBezTo>
                <a:cubicBezTo>
                  <a:pt x="15590" y="3344"/>
                  <a:pt x="17263" y="2738"/>
                  <a:pt x="15009" y="2092"/>
                </a:cubicBezTo>
                <a:cubicBezTo>
                  <a:pt x="14629" y="1979"/>
                  <a:pt x="14249" y="1906"/>
                  <a:pt x="13870" y="1849"/>
                </a:cubicBezTo>
                <a:cubicBezTo>
                  <a:pt x="12601" y="1688"/>
                  <a:pt x="8554" y="1074"/>
                  <a:pt x="10969" y="468"/>
                </a:cubicBezTo>
                <a:cubicBezTo>
                  <a:pt x="11244" y="403"/>
                  <a:pt x="11519" y="355"/>
                  <a:pt x="11802" y="323"/>
                </a:cubicBezTo>
                <a:cubicBezTo>
                  <a:pt x="12238" y="274"/>
                  <a:pt x="13110" y="194"/>
                  <a:pt x="14451" y="129"/>
                </a:cubicBezTo>
                <a:lnTo>
                  <a:pt x="17505" y="24"/>
                </a:lnTo>
              </a:path>
            </a:pathLst>
          </a:custGeom>
          <a:solidFill>
            <a:srgbClr val="005E7C"/>
          </a:solidFill>
          <a:ln>
            <a:noFill/>
          </a:ln>
          <a:effectLst/>
        </p:spPr>
        <p:txBody>
          <a:bodyPr wrap="none" anchor="ctr"/>
          <a:lstStyle/>
          <a:p>
            <a:endParaRPr lang="es-MX" sz="900" dirty="0"/>
          </a:p>
        </p:txBody>
      </p:sp>
      <p:sp>
        <p:nvSpPr>
          <p:cNvPr id="240" name="Freeform 175">
            <a:extLst>
              <a:ext uri="{FF2B5EF4-FFF2-40B4-BE49-F238E27FC236}">
                <a16:creationId xmlns:a16="http://schemas.microsoft.com/office/drawing/2014/main" id="{59DA87EA-31B3-534D-BD28-F57BFDD85C6E}"/>
              </a:ext>
            </a:extLst>
          </p:cNvPr>
          <p:cNvSpPr>
            <a:spLocks noChangeArrowheads="1"/>
          </p:cNvSpPr>
          <p:nvPr/>
        </p:nvSpPr>
        <p:spPr bwMode="auto">
          <a:xfrm>
            <a:off x="8590470" y="92607"/>
            <a:ext cx="64934" cy="12348"/>
          </a:xfrm>
          <a:custGeom>
            <a:avLst/>
            <a:gdLst>
              <a:gd name="T0" fmla="*/ 17181719 w 131"/>
              <a:gd name="T1" fmla="*/ 1120069 h 18"/>
              <a:gd name="T2" fmla="*/ 0 w 131"/>
              <a:gd name="T3" fmla="*/ 2115608 h 18"/>
              <a:gd name="T4" fmla="*/ 0 w 131"/>
              <a:gd name="T5" fmla="*/ 1120069 h 18"/>
              <a:gd name="T6" fmla="*/ 17181719 w 131"/>
              <a:gd name="T7" fmla="*/ 0 h 18"/>
              <a:gd name="T8" fmla="*/ 17181719 w 131"/>
              <a:gd name="T9" fmla="*/ 112006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8">
                <a:moveTo>
                  <a:pt x="130" y="9"/>
                </a:moveTo>
                <a:lnTo>
                  <a:pt x="0" y="17"/>
                </a:lnTo>
                <a:lnTo>
                  <a:pt x="0" y="9"/>
                </a:lnTo>
                <a:lnTo>
                  <a:pt x="130" y="0"/>
                </a:lnTo>
                <a:lnTo>
                  <a:pt x="130" y="9"/>
                </a:lnTo>
              </a:path>
            </a:pathLst>
          </a:custGeom>
          <a:solidFill>
            <a:schemeClr val="bg2"/>
          </a:solidFill>
          <a:ln>
            <a:noFill/>
          </a:ln>
          <a:effectLst/>
        </p:spPr>
        <p:txBody>
          <a:bodyPr wrap="none" anchor="ctr"/>
          <a:lstStyle/>
          <a:p>
            <a:endParaRPr lang="es-MX" sz="900"/>
          </a:p>
        </p:txBody>
      </p:sp>
      <p:sp>
        <p:nvSpPr>
          <p:cNvPr id="241" name="Freeform 176">
            <a:extLst>
              <a:ext uri="{FF2B5EF4-FFF2-40B4-BE49-F238E27FC236}">
                <a16:creationId xmlns:a16="http://schemas.microsoft.com/office/drawing/2014/main" id="{4474A2B1-7577-744C-BB5D-1F99F050FA96}"/>
              </a:ext>
            </a:extLst>
          </p:cNvPr>
          <p:cNvSpPr>
            <a:spLocks noChangeArrowheads="1"/>
          </p:cNvSpPr>
          <p:nvPr/>
        </p:nvSpPr>
        <p:spPr bwMode="auto">
          <a:xfrm>
            <a:off x="8462767" y="101866"/>
            <a:ext cx="62770" cy="12348"/>
          </a:xfrm>
          <a:custGeom>
            <a:avLst/>
            <a:gdLst>
              <a:gd name="T0" fmla="*/ 16177756 w 130"/>
              <a:gd name="T1" fmla="*/ 1116106 h 17"/>
              <a:gd name="T2" fmla="*/ 0 w 130"/>
              <a:gd name="T3" fmla="*/ 2232212 h 17"/>
              <a:gd name="T4" fmla="*/ 0 w 130"/>
              <a:gd name="T5" fmla="*/ 0 h 17"/>
              <a:gd name="T6" fmla="*/ 16177756 w 130"/>
              <a:gd name="T7" fmla="*/ 0 h 17"/>
              <a:gd name="T8" fmla="*/ 16177756 w 130"/>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
                <a:moveTo>
                  <a:pt x="129" y="8"/>
                </a:moveTo>
                <a:lnTo>
                  <a:pt x="0" y="16"/>
                </a:lnTo>
                <a:lnTo>
                  <a:pt x="0" y="0"/>
                </a:lnTo>
                <a:lnTo>
                  <a:pt x="129" y="0"/>
                </a:lnTo>
                <a:lnTo>
                  <a:pt x="129" y="8"/>
                </a:lnTo>
              </a:path>
            </a:pathLst>
          </a:custGeom>
          <a:solidFill>
            <a:schemeClr val="bg2"/>
          </a:solidFill>
          <a:ln>
            <a:noFill/>
          </a:ln>
          <a:effectLst/>
        </p:spPr>
        <p:txBody>
          <a:bodyPr wrap="none" anchor="ctr"/>
          <a:lstStyle/>
          <a:p>
            <a:endParaRPr lang="es-MX" sz="900"/>
          </a:p>
        </p:txBody>
      </p:sp>
      <p:sp>
        <p:nvSpPr>
          <p:cNvPr id="242" name="Freeform 177">
            <a:extLst>
              <a:ext uri="{FF2B5EF4-FFF2-40B4-BE49-F238E27FC236}">
                <a16:creationId xmlns:a16="http://schemas.microsoft.com/office/drawing/2014/main" id="{C2883289-B5DA-894F-96E0-9ECDA0A8B48D}"/>
              </a:ext>
            </a:extLst>
          </p:cNvPr>
          <p:cNvSpPr>
            <a:spLocks noChangeArrowheads="1"/>
          </p:cNvSpPr>
          <p:nvPr/>
        </p:nvSpPr>
        <p:spPr bwMode="auto">
          <a:xfrm>
            <a:off x="8335063" y="108041"/>
            <a:ext cx="64934" cy="18522"/>
          </a:xfrm>
          <a:custGeom>
            <a:avLst/>
            <a:gdLst>
              <a:gd name="T0" fmla="*/ 17181719 w 131"/>
              <a:gd name="T1" fmla="*/ 2322576 h 25"/>
              <a:gd name="T2" fmla="*/ 0 w 131"/>
              <a:gd name="T3" fmla="*/ 3483864 h 25"/>
              <a:gd name="T4" fmla="*/ 0 w 131"/>
              <a:gd name="T5" fmla="*/ 1161288 h 25"/>
              <a:gd name="T6" fmla="*/ 17181719 w 131"/>
              <a:gd name="T7" fmla="*/ 0 h 25"/>
              <a:gd name="T8" fmla="*/ 17181719 w 131"/>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130" y="16"/>
                </a:moveTo>
                <a:lnTo>
                  <a:pt x="0" y="24"/>
                </a:lnTo>
                <a:lnTo>
                  <a:pt x="0" y="8"/>
                </a:lnTo>
                <a:lnTo>
                  <a:pt x="130" y="0"/>
                </a:lnTo>
                <a:lnTo>
                  <a:pt x="130" y="16"/>
                </a:lnTo>
              </a:path>
            </a:pathLst>
          </a:custGeom>
          <a:solidFill>
            <a:schemeClr val="bg2"/>
          </a:solidFill>
          <a:ln>
            <a:noFill/>
          </a:ln>
          <a:effectLst/>
        </p:spPr>
        <p:txBody>
          <a:bodyPr wrap="none" anchor="ctr"/>
          <a:lstStyle/>
          <a:p>
            <a:endParaRPr lang="es-MX" sz="900"/>
          </a:p>
        </p:txBody>
      </p:sp>
      <p:sp>
        <p:nvSpPr>
          <p:cNvPr id="243" name="Freeform 178">
            <a:extLst>
              <a:ext uri="{FF2B5EF4-FFF2-40B4-BE49-F238E27FC236}">
                <a16:creationId xmlns:a16="http://schemas.microsoft.com/office/drawing/2014/main" id="{19CC853A-DCB7-F142-9F1C-82D441FC3091}"/>
              </a:ext>
            </a:extLst>
          </p:cNvPr>
          <p:cNvSpPr>
            <a:spLocks noChangeArrowheads="1"/>
          </p:cNvSpPr>
          <p:nvPr/>
        </p:nvSpPr>
        <p:spPr bwMode="auto">
          <a:xfrm>
            <a:off x="8209523" y="120388"/>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chemeClr val="bg2"/>
          </a:solidFill>
          <a:ln>
            <a:noFill/>
          </a:ln>
          <a:effectLst/>
        </p:spPr>
        <p:txBody>
          <a:bodyPr wrap="none" anchor="ctr"/>
          <a:lstStyle/>
          <a:p>
            <a:endParaRPr lang="es-MX" sz="900"/>
          </a:p>
        </p:txBody>
      </p:sp>
      <p:sp>
        <p:nvSpPr>
          <p:cNvPr id="244" name="Freeform 179">
            <a:extLst>
              <a:ext uri="{FF2B5EF4-FFF2-40B4-BE49-F238E27FC236}">
                <a16:creationId xmlns:a16="http://schemas.microsoft.com/office/drawing/2014/main" id="{64539E39-1395-AE47-A5EA-24A2EB13D3D1}"/>
              </a:ext>
            </a:extLst>
          </p:cNvPr>
          <p:cNvSpPr>
            <a:spLocks noChangeArrowheads="1"/>
          </p:cNvSpPr>
          <p:nvPr/>
        </p:nvSpPr>
        <p:spPr bwMode="auto">
          <a:xfrm>
            <a:off x="8081819" y="135823"/>
            <a:ext cx="64934" cy="12348"/>
          </a:xfrm>
          <a:custGeom>
            <a:avLst/>
            <a:gdLst>
              <a:gd name="T0" fmla="*/ 17181719 w 131"/>
              <a:gd name="T1" fmla="*/ 1116106 h 17"/>
              <a:gd name="T2" fmla="*/ 1189534 w 131"/>
              <a:gd name="T3" fmla="*/ 2232212 h 17"/>
              <a:gd name="T4" fmla="*/ 0 w 131"/>
              <a:gd name="T5" fmla="*/ 1116106 h 17"/>
              <a:gd name="T6" fmla="*/ 17181719 w 131"/>
              <a:gd name="T7" fmla="*/ 0 h 17"/>
              <a:gd name="T8" fmla="*/ 17181719 w 131"/>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
                <a:moveTo>
                  <a:pt x="130" y="8"/>
                </a:moveTo>
                <a:lnTo>
                  <a:pt x="9" y="16"/>
                </a:lnTo>
                <a:lnTo>
                  <a:pt x="0" y="8"/>
                </a:lnTo>
                <a:lnTo>
                  <a:pt x="13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5" name="Freeform 180">
            <a:extLst>
              <a:ext uri="{FF2B5EF4-FFF2-40B4-BE49-F238E27FC236}">
                <a16:creationId xmlns:a16="http://schemas.microsoft.com/office/drawing/2014/main" id="{A92702D3-81F3-2C41-95A5-395324079651}"/>
              </a:ext>
            </a:extLst>
          </p:cNvPr>
          <p:cNvSpPr>
            <a:spLocks noChangeArrowheads="1"/>
          </p:cNvSpPr>
          <p:nvPr/>
        </p:nvSpPr>
        <p:spPr bwMode="auto">
          <a:xfrm>
            <a:off x="7956280" y="148170"/>
            <a:ext cx="67098" cy="18522"/>
          </a:xfrm>
          <a:custGeom>
            <a:avLst/>
            <a:gdLst>
              <a:gd name="T0" fmla="*/ 17422118 w 138"/>
              <a:gd name="T1" fmla="*/ 2147521 h 26"/>
              <a:gd name="T2" fmla="*/ 1017405 w 138"/>
              <a:gd name="T3" fmla="*/ 3355364 h 26"/>
              <a:gd name="T4" fmla="*/ 0 w 138"/>
              <a:gd name="T5" fmla="*/ 2147521 h 26"/>
              <a:gd name="T6" fmla="*/ 16405070 w 138"/>
              <a:gd name="T7" fmla="*/ 0 h 26"/>
              <a:gd name="T8" fmla="*/ 17422118 w 138"/>
              <a:gd name="T9" fmla="*/ 214752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6">
                <a:moveTo>
                  <a:pt x="137" y="16"/>
                </a:moveTo>
                <a:lnTo>
                  <a:pt x="8" y="25"/>
                </a:lnTo>
                <a:lnTo>
                  <a:pt x="0" y="16"/>
                </a:lnTo>
                <a:lnTo>
                  <a:pt x="129" y="0"/>
                </a:lnTo>
                <a:lnTo>
                  <a:pt x="137"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6" name="Freeform 181">
            <a:extLst>
              <a:ext uri="{FF2B5EF4-FFF2-40B4-BE49-F238E27FC236}">
                <a16:creationId xmlns:a16="http://schemas.microsoft.com/office/drawing/2014/main" id="{0C450F2C-E84D-8B40-AC34-4AEAB8EEDAD2}"/>
              </a:ext>
            </a:extLst>
          </p:cNvPr>
          <p:cNvSpPr>
            <a:spLocks noChangeArrowheads="1"/>
          </p:cNvSpPr>
          <p:nvPr/>
        </p:nvSpPr>
        <p:spPr bwMode="auto">
          <a:xfrm>
            <a:off x="7832905" y="166692"/>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7" name="Freeform 182">
            <a:extLst>
              <a:ext uri="{FF2B5EF4-FFF2-40B4-BE49-F238E27FC236}">
                <a16:creationId xmlns:a16="http://schemas.microsoft.com/office/drawing/2014/main" id="{892A7858-7F7C-6B42-8CA5-27014903A217}"/>
              </a:ext>
            </a:extLst>
          </p:cNvPr>
          <p:cNvSpPr>
            <a:spLocks noChangeArrowheads="1"/>
          </p:cNvSpPr>
          <p:nvPr/>
        </p:nvSpPr>
        <p:spPr bwMode="auto">
          <a:xfrm>
            <a:off x="7705202" y="182126"/>
            <a:ext cx="62770" cy="21609"/>
          </a:xfrm>
          <a:custGeom>
            <a:avLst/>
            <a:gdLst>
              <a:gd name="T0" fmla="*/ 16177756 w 130"/>
              <a:gd name="T1" fmla="*/ 1814450 h 33"/>
              <a:gd name="T2" fmla="*/ 0 w 130"/>
              <a:gd name="T3" fmla="*/ 3628900 h 33"/>
              <a:gd name="T4" fmla="*/ 0 w 130"/>
              <a:gd name="T5" fmla="*/ 1814450 h 33"/>
              <a:gd name="T6" fmla="*/ 16177756 w 130"/>
              <a:gd name="T7" fmla="*/ 0 h 33"/>
              <a:gd name="T8" fmla="*/ 16177756 w 130"/>
              <a:gd name="T9" fmla="*/ 181445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8" name="Freeform 183">
            <a:extLst>
              <a:ext uri="{FF2B5EF4-FFF2-40B4-BE49-F238E27FC236}">
                <a16:creationId xmlns:a16="http://schemas.microsoft.com/office/drawing/2014/main" id="{AB2AAEFA-4F94-1B4A-A3D1-B77E8D113C50}"/>
              </a:ext>
            </a:extLst>
          </p:cNvPr>
          <p:cNvSpPr>
            <a:spLocks noChangeArrowheads="1"/>
          </p:cNvSpPr>
          <p:nvPr/>
        </p:nvSpPr>
        <p:spPr bwMode="auto">
          <a:xfrm>
            <a:off x="7579661" y="203735"/>
            <a:ext cx="62770" cy="21608"/>
          </a:xfrm>
          <a:custGeom>
            <a:avLst/>
            <a:gdLst>
              <a:gd name="T0" fmla="*/ 16177756 w 130"/>
              <a:gd name="T1" fmla="*/ 1814287 h 33"/>
              <a:gd name="T2" fmla="*/ 0 w 130"/>
              <a:gd name="T3" fmla="*/ 3628236 h 33"/>
              <a:gd name="T4" fmla="*/ 0 w 130"/>
              <a:gd name="T5" fmla="*/ 1814287 h 33"/>
              <a:gd name="T6" fmla="*/ 16177756 w 130"/>
              <a:gd name="T7" fmla="*/ 0 h 33"/>
              <a:gd name="T8" fmla="*/ 16177756 w 130"/>
              <a:gd name="T9" fmla="*/ 181428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9" name="Freeform 184">
            <a:extLst>
              <a:ext uri="{FF2B5EF4-FFF2-40B4-BE49-F238E27FC236}">
                <a16:creationId xmlns:a16="http://schemas.microsoft.com/office/drawing/2014/main" id="{4ED39BBF-BCD3-BB48-BF69-BD7B32B88163}"/>
              </a:ext>
            </a:extLst>
          </p:cNvPr>
          <p:cNvSpPr>
            <a:spLocks noChangeArrowheads="1"/>
          </p:cNvSpPr>
          <p:nvPr/>
        </p:nvSpPr>
        <p:spPr bwMode="auto">
          <a:xfrm>
            <a:off x="7451957" y="228430"/>
            <a:ext cx="62771" cy="24695"/>
          </a:xfrm>
          <a:custGeom>
            <a:avLst/>
            <a:gdLst>
              <a:gd name="T0" fmla="*/ 16178461 w 130"/>
              <a:gd name="T1" fmla="*/ 2232212 h 34"/>
              <a:gd name="T2" fmla="*/ 1003274 w 130"/>
              <a:gd name="T3" fmla="*/ 4604124 h 34"/>
              <a:gd name="T4" fmla="*/ 0 w 130"/>
              <a:gd name="T5" fmla="*/ 3488018 h 34"/>
              <a:gd name="T6" fmla="*/ 16178461 w 130"/>
              <a:gd name="T7" fmla="*/ 0 h 34"/>
              <a:gd name="T8" fmla="*/ 16178461 w 130"/>
              <a:gd name="T9" fmla="*/ 223221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4">
                <a:moveTo>
                  <a:pt x="129" y="16"/>
                </a:moveTo>
                <a:lnTo>
                  <a:pt x="8" y="33"/>
                </a:lnTo>
                <a:lnTo>
                  <a:pt x="0" y="25"/>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0" name="Freeform 185">
            <a:extLst>
              <a:ext uri="{FF2B5EF4-FFF2-40B4-BE49-F238E27FC236}">
                <a16:creationId xmlns:a16="http://schemas.microsoft.com/office/drawing/2014/main" id="{EA8F5DC9-F86C-204B-9643-34F03B225876}"/>
              </a:ext>
            </a:extLst>
          </p:cNvPr>
          <p:cNvSpPr>
            <a:spLocks noChangeArrowheads="1"/>
          </p:cNvSpPr>
          <p:nvPr/>
        </p:nvSpPr>
        <p:spPr bwMode="auto">
          <a:xfrm>
            <a:off x="7328583" y="256210"/>
            <a:ext cx="62770" cy="27784"/>
          </a:xfrm>
          <a:custGeom>
            <a:avLst/>
            <a:gdLst>
              <a:gd name="T0" fmla="*/ 16177756 w 130"/>
              <a:gd name="T1" fmla="*/ 1943168 h 41"/>
              <a:gd name="T2" fmla="*/ 0 w 130"/>
              <a:gd name="T3" fmla="*/ 4857920 h 41"/>
              <a:gd name="T4" fmla="*/ 0 w 130"/>
              <a:gd name="T5" fmla="*/ 2914752 h 41"/>
              <a:gd name="T6" fmla="*/ 15174503 w 130"/>
              <a:gd name="T7" fmla="*/ 0 h 41"/>
              <a:gd name="T8" fmla="*/ 16177756 w 130"/>
              <a:gd name="T9" fmla="*/ 194316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0" y="40"/>
                </a:lnTo>
                <a:lnTo>
                  <a:pt x="0" y="24"/>
                </a:lnTo>
                <a:lnTo>
                  <a:pt x="121"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1" name="Freeform 186">
            <a:extLst>
              <a:ext uri="{FF2B5EF4-FFF2-40B4-BE49-F238E27FC236}">
                <a16:creationId xmlns:a16="http://schemas.microsoft.com/office/drawing/2014/main" id="{992FDA02-A64C-EA43-8B61-054DF9121F64}"/>
              </a:ext>
            </a:extLst>
          </p:cNvPr>
          <p:cNvSpPr>
            <a:spLocks noChangeArrowheads="1"/>
          </p:cNvSpPr>
          <p:nvPr/>
        </p:nvSpPr>
        <p:spPr bwMode="auto">
          <a:xfrm>
            <a:off x="7203044" y="290167"/>
            <a:ext cx="62770" cy="27781"/>
          </a:xfrm>
          <a:custGeom>
            <a:avLst/>
            <a:gdLst>
              <a:gd name="T0" fmla="*/ 16177756 w 130"/>
              <a:gd name="T1" fmla="*/ 1942684 h 41"/>
              <a:gd name="T2" fmla="*/ 1003252 w 130"/>
              <a:gd name="T3" fmla="*/ 4857232 h 41"/>
              <a:gd name="T4" fmla="*/ 0 w 130"/>
              <a:gd name="T5" fmla="*/ 2914200 h 41"/>
              <a:gd name="T6" fmla="*/ 16177756 w 130"/>
              <a:gd name="T7" fmla="*/ 0 h 41"/>
              <a:gd name="T8" fmla="*/ 16177756 w 130"/>
              <a:gd name="T9" fmla="*/ 194268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8" y="40"/>
                </a:lnTo>
                <a:lnTo>
                  <a:pt x="0" y="24"/>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2" name="Freeform 187">
            <a:extLst>
              <a:ext uri="{FF2B5EF4-FFF2-40B4-BE49-F238E27FC236}">
                <a16:creationId xmlns:a16="http://schemas.microsoft.com/office/drawing/2014/main" id="{1FA0E4DF-D17D-4F4C-B094-3A5F86D3EE40}"/>
              </a:ext>
            </a:extLst>
          </p:cNvPr>
          <p:cNvSpPr>
            <a:spLocks noChangeArrowheads="1"/>
          </p:cNvSpPr>
          <p:nvPr/>
        </p:nvSpPr>
        <p:spPr bwMode="auto">
          <a:xfrm>
            <a:off x="7079668" y="324121"/>
            <a:ext cx="62771" cy="33957"/>
          </a:xfrm>
          <a:custGeom>
            <a:avLst/>
            <a:gdLst>
              <a:gd name="T0" fmla="*/ 16178461 w 130"/>
              <a:gd name="T1" fmla="*/ 2032123 h 49"/>
              <a:gd name="T2" fmla="*/ 1003274 w 130"/>
              <a:gd name="T3" fmla="*/ 6096725 h 49"/>
              <a:gd name="T4" fmla="*/ 0 w 130"/>
              <a:gd name="T5" fmla="*/ 4064246 h 49"/>
              <a:gd name="T6" fmla="*/ 16178461 w 130"/>
              <a:gd name="T7" fmla="*/ 0 h 49"/>
              <a:gd name="T8" fmla="*/ 16178461 w 130"/>
              <a:gd name="T9" fmla="*/ 203212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9">
                <a:moveTo>
                  <a:pt x="129" y="16"/>
                </a:moveTo>
                <a:lnTo>
                  <a:pt x="8" y="48"/>
                </a:lnTo>
                <a:lnTo>
                  <a:pt x="0" y="32"/>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3" name="Freeform 188">
            <a:extLst>
              <a:ext uri="{FF2B5EF4-FFF2-40B4-BE49-F238E27FC236}">
                <a16:creationId xmlns:a16="http://schemas.microsoft.com/office/drawing/2014/main" id="{2E8D93DD-437D-DB40-8184-5660A9BD6DAE}"/>
              </a:ext>
            </a:extLst>
          </p:cNvPr>
          <p:cNvSpPr>
            <a:spLocks noChangeArrowheads="1"/>
          </p:cNvSpPr>
          <p:nvPr/>
        </p:nvSpPr>
        <p:spPr bwMode="auto">
          <a:xfrm>
            <a:off x="6956294" y="367338"/>
            <a:ext cx="62770" cy="40131"/>
          </a:xfrm>
          <a:custGeom>
            <a:avLst/>
            <a:gdLst>
              <a:gd name="T0" fmla="*/ 16177756 w 130"/>
              <a:gd name="T1" fmla="*/ 2025726 h 58"/>
              <a:gd name="T2" fmla="*/ 1003252 w 130"/>
              <a:gd name="T3" fmla="*/ 7216895 h 58"/>
              <a:gd name="T4" fmla="*/ 0 w 130"/>
              <a:gd name="T5" fmla="*/ 5191169 h 58"/>
              <a:gd name="T6" fmla="*/ 16177756 w 130"/>
              <a:gd name="T7" fmla="*/ 0 h 58"/>
              <a:gd name="T8" fmla="*/ 16177756 w 130"/>
              <a:gd name="T9" fmla="*/ 202572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16"/>
                </a:moveTo>
                <a:lnTo>
                  <a:pt x="8" y="57"/>
                </a:lnTo>
                <a:lnTo>
                  <a:pt x="0" y="41"/>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4" name="Freeform 189">
            <a:extLst>
              <a:ext uri="{FF2B5EF4-FFF2-40B4-BE49-F238E27FC236}">
                <a16:creationId xmlns:a16="http://schemas.microsoft.com/office/drawing/2014/main" id="{13C10477-B177-B749-9DAE-8F865DADFF79}"/>
              </a:ext>
            </a:extLst>
          </p:cNvPr>
          <p:cNvSpPr>
            <a:spLocks noChangeArrowheads="1"/>
          </p:cNvSpPr>
          <p:nvPr/>
        </p:nvSpPr>
        <p:spPr bwMode="auto">
          <a:xfrm>
            <a:off x="6837247" y="425990"/>
            <a:ext cx="62771" cy="52476"/>
          </a:xfrm>
          <a:custGeom>
            <a:avLst/>
            <a:gdLst>
              <a:gd name="T0" fmla="*/ 16178461 w 130"/>
              <a:gd name="T1" fmla="*/ 3192124 h 74"/>
              <a:gd name="T2" fmla="*/ 16178461 w 130"/>
              <a:gd name="T3" fmla="*/ 3192124 h 74"/>
              <a:gd name="T4" fmla="*/ 1003274 w 130"/>
              <a:gd name="T5" fmla="*/ 9708756 h 74"/>
              <a:gd name="T6" fmla="*/ 0 w 130"/>
              <a:gd name="T7" fmla="*/ 7580794 h 74"/>
              <a:gd name="T8" fmla="*/ 15175187 w 130"/>
              <a:gd name="T9" fmla="*/ 0 h 74"/>
              <a:gd name="T10" fmla="*/ 16178461 w 130"/>
              <a:gd name="T11" fmla="*/ 319212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74">
                <a:moveTo>
                  <a:pt x="129" y="24"/>
                </a:moveTo>
                <a:lnTo>
                  <a:pt x="129" y="24"/>
                </a:lnTo>
                <a:cubicBezTo>
                  <a:pt x="89" y="40"/>
                  <a:pt x="48" y="57"/>
                  <a:pt x="8" y="73"/>
                </a:cubicBezTo>
                <a:cubicBezTo>
                  <a:pt x="0" y="57"/>
                  <a:pt x="0" y="57"/>
                  <a:pt x="0" y="57"/>
                </a:cubicBezTo>
                <a:cubicBezTo>
                  <a:pt x="40" y="40"/>
                  <a:pt x="81" y="16"/>
                  <a:pt x="121" y="0"/>
                </a:cubicBezTo>
                <a:lnTo>
                  <a:pt x="129"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5" name="Freeform 190">
            <a:extLst>
              <a:ext uri="{FF2B5EF4-FFF2-40B4-BE49-F238E27FC236}">
                <a16:creationId xmlns:a16="http://schemas.microsoft.com/office/drawing/2014/main" id="{512CAF6B-F9E6-1D4C-A7E2-5C0634FDAFF6}"/>
              </a:ext>
            </a:extLst>
          </p:cNvPr>
          <p:cNvSpPr>
            <a:spLocks noChangeArrowheads="1"/>
          </p:cNvSpPr>
          <p:nvPr/>
        </p:nvSpPr>
        <p:spPr bwMode="auto">
          <a:xfrm>
            <a:off x="6733352" y="509335"/>
            <a:ext cx="56276" cy="67912"/>
          </a:xfrm>
          <a:custGeom>
            <a:avLst/>
            <a:gdLst>
              <a:gd name="T0" fmla="*/ 14813018 w 114"/>
              <a:gd name="T1" fmla="*/ 2032065 h 98"/>
              <a:gd name="T2" fmla="*/ 14813018 w 114"/>
              <a:gd name="T3" fmla="*/ 2032065 h 98"/>
              <a:gd name="T4" fmla="*/ 1048530 w 114"/>
              <a:gd name="T5" fmla="*/ 12319616 h 98"/>
              <a:gd name="T6" fmla="*/ 0 w 114"/>
              <a:gd name="T7" fmla="*/ 10287551 h 98"/>
              <a:gd name="T8" fmla="*/ 12715596 w 114"/>
              <a:gd name="T9" fmla="*/ 0 h 98"/>
              <a:gd name="T10" fmla="*/ 14813018 w 114"/>
              <a:gd name="T11" fmla="*/ 2032065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98">
                <a:moveTo>
                  <a:pt x="113" y="16"/>
                </a:moveTo>
                <a:lnTo>
                  <a:pt x="113" y="16"/>
                </a:lnTo>
                <a:cubicBezTo>
                  <a:pt x="73" y="41"/>
                  <a:pt x="40" y="65"/>
                  <a:pt x="8" y="97"/>
                </a:cubicBezTo>
                <a:cubicBezTo>
                  <a:pt x="0" y="81"/>
                  <a:pt x="0" y="81"/>
                  <a:pt x="0" y="81"/>
                </a:cubicBezTo>
                <a:cubicBezTo>
                  <a:pt x="24" y="49"/>
                  <a:pt x="64" y="25"/>
                  <a:pt x="97"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6" name="Freeform 191">
            <a:extLst>
              <a:ext uri="{FF2B5EF4-FFF2-40B4-BE49-F238E27FC236}">
                <a16:creationId xmlns:a16="http://schemas.microsoft.com/office/drawing/2014/main" id="{13C1FCE3-313F-844C-948B-EE2B8037DFB2}"/>
              </a:ext>
            </a:extLst>
          </p:cNvPr>
          <p:cNvSpPr>
            <a:spLocks noChangeArrowheads="1"/>
          </p:cNvSpPr>
          <p:nvPr/>
        </p:nvSpPr>
        <p:spPr bwMode="auto">
          <a:xfrm>
            <a:off x="6690062" y="645157"/>
            <a:ext cx="15152" cy="89521"/>
          </a:xfrm>
          <a:custGeom>
            <a:avLst/>
            <a:gdLst>
              <a:gd name="T0" fmla="*/ 3628900 w 33"/>
              <a:gd name="T1" fmla="*/ 1003274 h 130"/>
              <a:gd name="T2" fmla="*/ 3628900 w 33"/>
              <a:gd name="T3" fmla="*/ 1003274 h 130"/>
              <a:gd name="T4" fmla="*/ 2721675 w 33"/>
              <a:gd name="T5" fmla="*/ 16178461 h 130"/>
              <a:gd name="T6" fmla="*/ 907225 w 33"/>
              <a:gd name="T7" fmla="*/ 16178461 h 130"/>
              <a:gd name="T8" fmla="*/ 0 w 33"/>
              <a:gd name="T9" fmla="*/ 8151913 h 130"/>
              <a:gd name="T10" fmla="*/ 1814450 w 33"/>
              <a:gd name="T11" fmla="*/ 0 h 130"/>
              <a:gd name="T12" fmla="*/ 3628900 w 33"/>
              <a:gd name="T13" fmla="*/ 1003274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30">
                <a:moveTo>
                  <a:pt x="32" y="8"/>
                </a:moveTo>
                <a:lnTo>
                  <a:pt x="32" y="8"/>
                </a:lnTo>
                <a:cubicBezTo>
                  <a:pt x="16" y="40"/>
                  <a:pt x="16" y="89"/>
                  <a:pt x="24" y="129"/>
                </a:cubicBezTo>
                <a:cubicBezTo>
                  <a:pt x="8" y="129"/>
                  <a:pt x="8" y="129"/>
                  <a:pt x="8" y="129"/>
                </a:cubicBezTo>
                <a:cubicBezTo>
                  <a:pt x="0" y="113"/>
                  <a:pt x="0" y="89"/>
                  <a:pt x="0" y="65"/>
                </a:cubicBezTo>
                <a:cubicBezTo>
                  <a:pt x="0" y="40"/>
                  <a:pt x="8" y="16"/>
                  <a:pt x="16" y="0"/>
                </a:cubicBezTo>
                <a:lnTo>
                  <a:pt x="32"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7" name="Freeform 192">
            <a:extLst>
              <a:ext uri="{FF2B5EF4-FFF2-40B4-BE49-F238E27FC236}">
                <a16:creationId xmlns:a16="http://schemas.microsoft.com/office/drawing/2014/main" id="{9E887427-DC0A-9C4D-9DBC-BE4223208615}"/>
              </a:ext>
            </a:extLst>
          </p:cNvPr>
          <p:cNvSpPr>
            <a:spLocks noChangeArrowheads="1"/>
          </p:cNvSpPr>
          <p:nvPr/>
        </p:nvSpPr>
        <p:spPr bwMode="auto">
          <a:xfrm>
            <a:off x="6722530" y="808762"/>
            <a:ext cx="51947" cy="80258"/>
          </a:xfrm>
          <a:custGeom>
            <a:avLst/>
            <a:gdLst>
              <a:gd name="T0" fmla="*/ 2067105 w 106"/>
              <a:gd name="T1" fmla="*/ 0 h 115"/>
              <a:gd name="T2" fmla="*/ 2067105 w 106"/>
              <a:gd name="T3" fmla="*/ 0 h 115"/>
              <a:gd name="T4" fmla="*/ 13565397 w 106"/>
              <a:gd name="T5" fmla="*/ 12495558 h 115"/>
              <a:gd name="T6" fmla="*/ 11368896 w 106"/>
              <a:gd name="T7" fmla="*/ 14685286 h 115"/>
              <a:gd name="T8" fmla="*/ 0 w 106"/>
              <a:gd name="T9" fmla="*/ 2190087 h 115"/>
              <a:gd name="T10" fmla="*/ 2067105 w 106"/>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6" y="0"/>
                </a:moveTo>
                <a:lnTo>
                  <a:pt x="16" y="0"/>
                </a:lnTo>
                <a:cubicBezTo>
                  <a:pt x="40" y="41"/>
                  <a:pt x="72" y="65"/>
                  <a:pt x="105" y="97"/>
                </a:cubicBezTo>
                <a:cubicBezTo>
                  <a:pt x="88" y="114"/>
                  <a:pt x="88" y="114"/>
                  <a:pt x="88" y="114"/>
                </a:cubicBezTo>
                <a:cubicBezTo>
                  <a:pt x="56" y="81"/>
                  <a:pt x="32" y="49"/>
                  <a:pt x="0" y="17"/>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8" name="Freeform 193">
            <a:extLst>
              <a:ext uri="{FF2B5EF4-FFF2-40B4-BE49-F238E27FC236}">
                <a16:creationId xmlns:a16="http://schemas.microsoft.com/office/drawing/2014/main" id="{1B6A1F12-0D1B-AB4B-843A-BA915AC8EF85}"/>
              </a:ext>
            </a:extLst>
          </p:cNvPr>
          <p:cNvSpPr>
            <a:spLocks noChangeArrowheads="1"/>
          </p:cNvSpPr>
          <p:nvPr/>
        </p:nvSpPr>
        <p:spPr bwMode="auto">
          <a:xfrm>
            <a:off x="6813439" y="935323"/>
            <a:ext cx="60606" cy="67912"/>
          </a:xfrm>
          <a:custGeom>
            <a:avLst/>
            <a:gdLst>
              <a:gd name="T0" fmla="*/ 2219970 w 123"/>
              <a:gd name="T1" fmla="*/ 0 h 98"/>
              <a:gd name="T2" fmla="*/ 5354599 w 123"/>
              <a:gd name="T3" fmla="*/ 3048097 h 98"/>
              <a:gd name="T4" fmla="*/ 9533622 w 123"/>
              <a:gd name="T5" fmla="*/ 5080162 h 98"/>
              <a:gd name="T6" fmla="*/ 15932976 w 123"/>
              <a:gd name="T7" fmla="*/ 9271518 h 98"/>
              <a:gd name="T8" fmla="*/ 14888220 w 123"/>
              <a:gd name="T9" fmla="*/ 12319616 h 98"/>
              <a:gd name="T10" fmla="*/ 7444110 w 123"/>
              <a:gd name="T11" fmla="*/ 7112227 h 98"/>
              <a:gd name="T12" fmla="*/ 4309843 w 123"/>
              <a:gd name="T13" fmla="*/ 5080162 h 98"/>
              <a:gd name="T14" fmla="*/ 0 w 123"/>
              <a:gd name="T15" fmla="*/ 2032065 h 98"/>
              <a:gd name="T16" fmla="*/ 2219970 w 12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98">
                <a:moveTo>
                  <a:pt x="17" y="0"/>
                </a:moveTo>
                <a:lnTo>
                  <a:pt x="41" y="24"/>
                </a:lnTo>
                <a:lnTo>
                  <a:pt x="73" y="40"/>
                </a:lnTo>
                <a:lnTo>
                  <a:pt x="122" y="73"/>
                </a:lnTo>
                <a:lnTo>
                  <a:pt x="114" y="97"/>
                </a:lnTo>
                <a:lnTo>
                  <a:pt x="57" y="56"/>
                </a:lnTo>
                <a:lnTo>
                  <a:pt x="33" y="40"/>
                </a:lnTo>
                <a:lnTo>
                  <a:pt x="0" y="16"/>
                </a:lnTo>
                <a:lnTo>
                  <a:pt x="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9" name="Freeform 194">
            <a:extLst>
              <a:ext uri="{FF2B5EF4-FFF2-40B4-BE49-F238E27FC236}">
                <a16:creationId xmlns:a16="http://schemas.microsoft.com/office/drawing/2014/main" id="{056150FF-A8B9-E14B-BF8F-0B600A565B0C}"/>
              </a:ext>
            </a:extLst>
          </p:cNvPr>
          <p:cNvSpPr>
            <a:spLocks noChangeArrowheads="1"/>
          </p:cNvSpPr>
          <p:nvPr/>
        </p:nvSpPr>
        <p:spPr bwMode="auto">
          <a:xfrm>
            <a:off x="6923826" y="1031017"/>
            <a:ext cx="60606" cy="58650"/>
          </a:xfrm>
          <a:custGeom>
            <a:avLst/>
            <a:gdLst>
              <a:gd name="T0" fmla="*/ 1062064 w 122"/>
              <a:gd name="T1" fmla="*/ 0 h 82"/>
              <a:gd name="T2" fmla="*/ 1062064 w 122"/>
              <a:gd name="T3" fmla="*/ 0 h 82"/>
              <a:gd name="T4" fmla="*/ 16062481 w 122"/>
              <a:gd name="T5" fmla="*/ 7711908 h 82"/>
              <a:gd name="T6" fmla="*/ 15000418 w 122"/>
              <a:gd name="T7" fmla="*/ 10959105 h 82"/>
              <a:gd name="T8" fmla="*/ 0 w 122"/>
              <a:gd name="T9" fmla="*/ 3382558 h 82"/>
              <a:gd name="T10" fmla="*/ 1062064 w 122"/>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82">
                <a:moveTo>
                  <a:pt x="8" y="0"/>
                </a:moveTo>
                <a:lnTo>
                  <a:pt x="8" y="0"/>
                </a:lnTo>
                <a:cubicBezTo>
                  <a:pt x="48" y="25"/>
                  <a:pt x="80" y="41"/>
                  <a:pt x="121" y="57"/>
                </a:cubicBezTo>
                <a:cubicBezTo>
                  <a:pt x="113" y="81"/>
                  <a:pt x="113" y="81"/>
                  <a:pt x="113" y="81"/>
                </a:cubicBezTo>
                <a:cubicBezTo>
                  <a:pt x="72" y="65"/>
                  <a:pt x="32"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0" name="Freeform 195">
            <a:extLst>
              <a:ext uri="{FF2B5EF4-FFF2-40B4-BE49-F238E27FC236}">
                <a16:creationId xmlns:a16="http://schemas.microsoft.com/office/drawing/2014/main" id="{B065EF55-4B30-2745-8E1B-630D0CDB93E7}"/>
              </a:ext>
            </a:extLst>
          </p:cNvPr>
          <p:cNvSpPr>
            <a:spLocks noChangeArrowheads="1"/>
          </p:cNvSpPr>
          <p:nvPr/>
        </p:nvSpPr>
        <p:spPr bwMode="auto">
          <a:xfrm>
            <a:off x="7038543" y="1102015"/>
            <a:ext cx="62770" cy="46304"/>
          </a:xfrm>
          <a:custGeom>
            <a:avLst/>
            <a:gdLst>
              <a:gd name="T0" fmla="*/ 1003252 w 130"/>
              <a:gd name="T1" fmla="*/ 0 h 66"/>
              <a:gd name="T2" fmla="*/ 1003252 w 130"/>
              <a:gd name="T3" fmla="*/ 0 h 66"/>
              <a:gd name="T4" fmla="*/ 16177756 w 130"/>
              <a:gd name="T5" fmla="*/ 5337359 h 66"/>
              <a:gd name="T6" fmla="*/ 15174503 w 130"/>
              <a:gd name="T7" fmla="*/ 8461553 h 66"/>
              <a:gd name="T8" fmla="*/ 0 w 130"/>
              <a:gd name="T9" fmla="*/ 3254443 h 66"/>
              <a:gd name="T10" fmla="*/ 1003252 w 130"/>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66">
                <a:moveTo>
                  <a:pt x="8" y="0"/>
                </a:moveTo>
                <a:lnTo>
                  <a:pt x="8" y="0"/>
                </a:lnTo>
                <a:cubicBezTo>
                  <a:pt x="48" y="17"/>
                  <a:pt x="89" y="33"/>
                  <a:pt x="129" y="41"/>
                </a:cubicBezTo>
                <a:cubicBezTo>
                  <a:pt x="121" y="65"/>
                  <a:pt x="121" y="65"/>
                  <a:pt x="121" y="65"/>
                </a:cubicBezTo>
                <a:cubicBezTo>
                  <a:pt x="81" y="49"/>
                  <a:pt x="40"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1" name="Freeform 196">
            <a:extLst>
              <a:ext uri="{FF2B5EF4-FFF2-40B4-BE49-F238E27FC236}">
                <a16:creationId xmlns:a16="http://schemas.microsoft.com/office/drawing/2014/main" id="{47AEF653-4BF5-A74A-AEF0-8FF7A2C44F13}"/>
              </a:ext>
            </a:extLst>
          </p:cNvPr>
          <p:cNvSpPr>
            <a:spLocks noChangeArrowheads="1"/>
          </p:cNvSpPr>
          <p:nvPr/>
        </p:nvSpPr>
        <p:spPr bwMode="auto">
          <a:xfrm>
            <a:off x="7161917" y="1154493"/>
            <a:ext cx="62771" cy="30868"/>
          </a:xfrm>
          <a:custGeom>
            <a:avLst/>
            <a:gdLst>
              <a:gd name="T0" fmla="*/ 1128639 w 130"/>
              <a:gd name="T1" fmla="*/ 0 h 42"/>
              <a:gd name="T2" fmla="*/ 1128639 w 130"/>
              <a:gd name="T3" fmla="*/ 0 h 42"/>
              <a:gd name="T4" fmla="*/ 8151913 w 130"/>
              <a:gd name="T5" fmla="*/ 1143000 h 42"/>
              <a:gd name="T6" fmla="*/ 16178461 w 130"/>
              <a:gd name="T7" fmla="*/ 2286000 h 42"/>
              <a:gd name="T8" fmla="*/ 16178461 w 130"/>
              <a:gd name="T9" fmla="*/ 5857497 h 42"/>
              <a:gd name="T10" fmla="*/ 8151913 w 130"/>
              <a:gd name="T11" fmla="*/ 4571622 h 42"/>
              <a:gd name="T12" fmla="*/ 0 w 130"/>
              <a:gd name="T13" fmla="*/ 3428622 h 42"/>
              <a:gd name="T14" fmla="*/ 1128639 w 130"/>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42">
                <a:moveTo>
                  <a:pt x="9" y="0"/>
                </a:moveTo>
                <a:lnTo>
                  <a:pt x="9" y="0"/>
                </a:lnTo>
                <a:cubicBezTo>
                  <a:pt x="65" y="8"/>
                  <a:pt x="65" y="8"/>
                  <a:pt x="65" y="8"/>
                </a:cubicBezTo>
                <a:cubicBezTo>
                  <a:pt x="89" y="8"/>
                  <a:pt x="113" y="16"/>
                  <a:pt x="129" y="16"/>
                </a:cubicBezTo>
                <a:cubicBezTo>
                  <a:pt x="129" y="41"/>
                  <a:pt x="129" y="41"/>
                  <a:pt x="129" y="41"/>
                </a:cubicBezTo>
                <a:cubicBezTo>
                  <a:pt x="105" y="41"/>
                  <a:pt x="89" y="32"/>
                  <a:pt x="65" y="32"/>
                </a:cubicBezTo>
                <a:cubicBezTo>
                  <a:pt x="0" y="24"/>
                  <a:pt x="0" y="24"/>
                  <a:pt x="0" y="24"/>
                </a:cubicBez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2" name="Freeform 197">
            <a:extLst>
              <a:ext uri="{FF2B5EF4-FFF2-40B4-BE49-F238E27FC236}">
                <a16:creationId xmlns:a16="http://schemas.microsoft.com/office/drawing/2014/main" id="{4BEDA616-3CCE-AC45-9583-DE1D8AB5CADA}"/>
              </a:ext>
            </a:extLst>
          </p:cNvPr>
          <p:cNvSpPr>
            <a:spLocks noChangeArrowheads="1"/>
          </p:cNvSpPr>
          <p:nvPr/>
        </p:nvSpPr>
        <p:spPr bwMode="auto">
          <a:xfrm>
            <a:off x="7289623" y="1176099"/>
            <a:ext cx="62770" cy="33957"/>
          </a:xfrm>
          <a:custGeom>
            <a:avLst/>
            <a:gdLst>
              <a:gd name="T0" fmla="*/ 0 w 130"/>
              <a:gd name="T1" fmla="*/ 0 h 50"/>
              <a:gd name="T2" fmla="*/ 16177756 w 130"/>
              <a:gd name="T3" fmla="*/ 3049738 h 50"/>
              <a:gd name="T4" fmla="*/ 16177756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9"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3" name="Freeform 198">
            <a:extLst>
              <a:ext uri="{FF2B5EF4-FFF2-40B4-BE49-F238E27FC236}">
                <a16:creationId xmlns:a16="http://schemas.microsoft.com/office/drawing/2014/main" id="{E8BDB16E-D1DD-B146-8FAB-50C95A8D1303}"/>
              </a:ext>
            </a:extLst>
          </p:cNvPr>
          <p:cNvSpPr>
            <a:spLocks noChangeArrowheads="1"/>
          </p:cNvSpPr>
          <p:nvPr/>
        </p:nvSpPr>
        <p:spPr bwMode="auto">
          <a:xfrm>
            <a:off x="7412997" y="1206969"/>
            <a:ext cx="69263" cy="27784"/>
          </a:xfrm>
          <a:custGeom>
            <a:avLst/>
            <a:gdLst>
              <a:gd name="T0" fmla="*/ 1068627 w 139"/>
              <a:gd name="T1" fmla="*/ 0 h 41"/>
              <a:gd name="T2" fmla="*/ 18432360 w 139"/>
              <a:gd name="T3" fmla="*/ 1943168 h 41"/>
              <a:gd name="T4" fmla="*/ 17229971 w 139"/>
              <a:gd name="T5" fmla="*/ 4857920 h 41"/>
              <a:gd name="T6" fmla="*/ 0 w 139"/>
              <a:gd name="T7" fmla="*/ 2914752 h 41"/>
              <a:gd name="T8" fmla="*/ 1068627 w 13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1">
                <a:moveTo>
                  <a:pt x="8" y="0"/>
                </a:moveTo>
                <a:lnTo>
                  <a:pt x="138" y="16"/>
                </a:lnTo>
                <a:lnTo>
                  <a:pt x="129" y="40"/>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4" name="Freeform 199">
            <a:extLst>
              <a:ext uri="{FF2B5EF4-FFF2-40B4-BE49-F238E27FC236}">
                <a16:creationId xmlns:a16="http://schemas.microsoft.com/office/drawing/2014/main" id="{D8489F33-6E94-4342-9EB7-63AE67D1F569}"/>
              </a:ext>
            </a:extLst>
          </p:cNvPr>
          <p:cNvSpPr>
            <a:spLocks noChangeArrowheads="1"/>
          </p:cNvSpPr>
          <p:nvPr/>
        </p:nvSpPr>
        <p:spPr bwMode="auto">
          <a:xfrm>
            <a:off x="7538536" y="1234751"/>
            <a:ext cx="62771" cy="30868"/>
          </a:xfrm>
          <a:custGeom>
            <a:avLst/>
            <a:gdLst>
              <a:gd name="T0" fmla="*/ 1003274 w 130"/>
              <a:gd name="T1" fmla="*/ 0 h 42"/>
              <a:gd name="T2" fmla="*/ 16178461 w 130"/>
              <a:gd name="T3" fmla="*/ 2286000 h 42"/>
              <a:gd name="T4" fmla="*/ 16178461 w 130"/>
              <a:gd name="T5" fmla="*/ 5857497 h 42"/>
              <a:gd name="T6" fmla="*/ 0 w 130"/>
              <a:gd name="T7" fmla="*/ 3428622 h 42"/>
              <a:gd name="T8" fmla="*/ 1003274 w 1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2">
                <a:moveTo>
                  <a:pt x="8" y="0"/>
                </a:moveTo>
                <a:lnTo>
                  <a:pt x="129" y="16"/>
                </a:lnTo>
                <a:lnTo>
                  <a:pt x="129" y="41"/>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5" name="Freeform 200">
            <a:extLst>
              <a:ext uri="{FF2B5EF4-FFF2-40B4-BE49-F238E27FC236}">
                <a16:creationId xmlns:a16="http://schemas.microsoft.com/office/drawing/2014/main" id="{F1EBC809-F141-BC48-AD22-28AE649A17A5}"/>
              </a:ext>
            </a:extLst>
          </p:cNvPr>
          <p:cNvSpPr>
            <a:spLocks noChangeArrowheads="1"/>
          </p:cNvSpPr>
          <p:nvPr/>
        </p:nvSpPr>
        <p:spPr bwMode="auto">
          <a:xfrm>
            <a:off x="7666240" y="1262532"/>
            <a:ext cx="64934" cy="33957"/>
          </a:xfrm>
          <a:custGeom>
            <a:avLst/>
            <a:gdLst>
              <a:gd name="T0" fmla="*/ 0 w 131"/>
              <a:gd name="T1" fmla="*/ 0 h 49"/>
              <a:gd name="T2" fmla="*/ 17181719 w 131"/>
              <a:gd name="T3" fmla="*/ 2032123 h 49"/>
              <a:gd name="T4" fmla="*/ 15992548 w 131"/>
              <a:gd name="T5" fmla="*/ 6096725 h 49"/>
              <a:gd name="T6" fmla="*/ 0 w 131"/>
              <a:gd name="T7" fmla="*/ 3048184 h 49"/>
              <a:gd name="T8" fmla="*/ 0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0" y="0"/>
                </a:moveTo>
                <a:lnTo>
                  <a:pt x="130" y="16"/>
                </a:lnTo>
                <a:lnTo>
                  <a:pt x="121" y="48"/>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6" name="Freeform 201">
            <a:extLst>
              <a:ext uri="{FF2B5EF4-FFF2-40B4-BE49-F238E27FC236}">
                <a16:creationId xmlns:a16="http://schemas.microsoft.com/office/drawing/2014/main" id="{A212F566-3BE3-BF43-97E0-38EB3DCE9AD1}"/>
              </a:ext>
            </a:extLst>
          </p:cNvPr>
          <p:cNvSpPr>
            <a:spLocks noChangeArrowheads="1"/>
          </p:cNvSpPr>
          <p:nvPr/>
        </p:nvSpPr>
        <p:spPr bwMode="auto">
          <a:xfrm>
            <a:off x="7789615" y="1290315"/>
            <a:ext cx="67099" cy="33955"/>
          </a:xfrm>
          <a:custGeom>
            <a:avLst/>
            <a:gdLst>
              <a:gd name="T0" fmla="*/ 1017425 w 138"/>
              <a:gd name="T1" fmla="*/ 0 h 49"/>
              <a:gd name="T2" fmla="*/ 17422828 w 138"/>
              <a:gd name="T3" fmla="*/ 3048010 h 49"/>
              <a:gd name="T4" fmla="*/ 16405403 w 138"/>
              <a:gd name="T5" fmla="*/ 6096020 h 49"/>
              <a:gd name="T6" fmla="*/ 0 w 138"/>
              <a:gd name="T7" fmla="*/ 3048010 h 49"/>
              <a:gd name="T8" fmla="*/ 1017425 w 13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49">
                <a:moveTo>
                  <a:pt x="8" y="0"/>
                </a:moveTo>
                <a:lnTo>
                  <a:pt x="137" y="24"/>
                </a:lnTo>
                <a:lnTo>
                  <a:pt x="129" y="48"/>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7" name="Freeform 202">
            <a:extLst>
              <a:ext uri="{FF2B5EF4-FFF2-40B4-BE49-F238E27FC236}">
                <a16:creationId xmlns:a16="http://schemas.microsoft.com/office/drawing/2014/main" id="{51F58A92-6CA0-CF44-A26E-6FAE0274B3C1}"/>
              </a:ext>
            </a:extLst>
          </p:cNvPr>
          <p:cNvSpPr>
            <a:spLocks noChangeArrowheads="1"/>
          </p:cNvSpPr>
          <p:nvPr/>
        </p:nvSpPr>
        <p:spPr bwMode="auto">
          <a:xfrm>
            <a:off x="7915154" y="1324269"/>
            <a:ext cx="62771" cy="33957"/>
          </a:xfrm>
          <a:custGeom>
            <a:avLst/>
            <a:gdLst>
              <a:gd name="T0" fmla="*/ 0 w 130"/>
              <a:gd name="T1" fmla="*/ 0 h 50"/>
              <a:gd name="T2" fmla="*/ 16178461 w 130"/>
              <a:gd name="T3" fmla="*/ 3049738 h 50"/>
              <a:gd name="T4" fmla="*/ 15175187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1"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8" name="Freeform 203">
            <a:extLst>
              <a:ext uri="{FF2B5EF4-FFF2-40B4-BE49-F238E27FC236}">
                <a16:creationId xmlns:a16="http://schemas.microsoft.com/office/drawing/2014/main" id="{31C8601C-823C-7842-825E-B2C102942525}"/>
              </a:ext>
            </a:extLst>
          </p:cNvPr>
          <p:cNvSpPr>
            <a:spLocks noChangeArrowheads="1"/>
          </p:cNvSpPr>
          <p:nvPr/>
        </p:nvSpPr>
        <p:spPr bwMode="auto">
          <a:xfrm>
            <a:off x="8038530" y="1358226"/>
            <a:ext cx="64934" cy="33955"/>
          </a:xfrm>
          <a:custGeom>
            <a:avLst/>
            <a:gdLst>
              <a:gd name="T0" fmla="*/ 1189534 w 131"/>
              <a:gd name="T1" fmla="*/ 0 h 49"/>
              <a:gd name="T2" fmla="*/ 17181719 w 131"/>
              <a:gd name="T3" fmla="*/ 3048010 h 49"/>
              <a:gd name="T4" fmla="*/ 17181719 w 131"/>
              <a:gd name="T5" fmla="*/ 6096020 h 49"/>
              <a:gd name="T6" fmla="*/ 0 w 131"/>
              <a:gd name="T7" fmla="*/ 3048010 h 49"/>
              <a:gd name="T8" fmla="*/ 1189534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9" y="0"/>
                </a:moveTo>
                <a:lnTo>
                  <a:pt x="130" y="24"/>
                </a:lnTo>
                <a:lnTo>
                  <a:pt x="130" y="48"/>
                </a:lnTo>
                <a:lnTo>
                  <a:pt x="0" y="24"/>
                </a:ln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9" name="Freeform 204">
            <a:extLst>
              <a:ext uri="{FF2B5EF4-FFF2-40B4-BE49-F238E27FC236}">
                <a16:creationId xmlns:a16="http://schemas.microsoft.com/office/drawing/2014/main" id="{88A8775B-7829-9648-BB35-066F61CCD767}"/>
              </a:ext>
            </a:extLst>
          </p:cNvPr>
          <p:cNvSpPr>
            <a:spLocks noChangeArrowheads="1"/>
          </p:cNvSpPr>
          <p:nvPr/>
        </p:nvSpPr>
        <p:spPr bwMode="auto">
          <a:xfrm>
            <a:off x="8161905" y="1392181"/>
            <a:ext cx="67099" cy="40131"/>
          </a:xfrm>
          <a:custGeom>
            <a:avLst/>
            <a:gdLst>
              <a:gd name="T0" fmla="*/ 1017425 w 138"/>
              <a:gd name="T1" fmla="*/ 0 h 58"/>
              <a:gd name="T2" fmla="*/ 17422828 w 138"/>
              <a:gd name="T3" fmla="*/ 3165442 h 58"/>
              <a:gd name="T4" fmla="*/ 16405403 w 138"/>
              <a:gd name="T5" fmla="*/ 7216895 h 58"/>
              <a:gd name="T6" fmla="*/ 0 w 138"/>
              <a:gd name="T7" fmla="*/ 3165442 h 58"/>
              <a:gd name="T8" fmla="*/ 1017425 w 138"/>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8" y="0"/>
                </a:moveTo>
                <a:lnTo>
                  <a:pt x="137" y="25"/>
                </a:lnTo>
                <a:lnTo>
                  <a:pt x="129" y="57"/>
                </a:lnTo>
                <a:lnTo>
                  <a:pt x="0" y="25"/>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0" name="Freeform 205">
            <a:extLst>
              <a:ext uri="{FF2B5EF4-FFF2-40B4-BE49-F238E27FC236}">
                <a16:creationId xmlns:a16="http://schemas.microsoft.com/office/drawing/2014/main" id="{7564FA93-BD33-E849-962D-6779C36B5978}"/>
              </a:ext>
            </a:extLst>
          </p:cNvPr>
          <p:cNvSpPr>
            <a:spLocks noChangeArrowheads="1"/>
          </p:cNvSpPr>
          <p:nvPr/>
        </p:nvSpPr>
        <p:spPr bwMode="auto">
          <a:xfrm>
            <a:off x="8287444" y="1432311"/>
            <a:ext cx="64934" cy="40129"/>
          </a:xfrm>
          <a:custGeom>
            <a:avLst/>
            <a:gdLst>
              <a:gd name="T0" fmla="*/ 0 w 131"/>
              <a:gd name="T1" fmla="*/ 0 h 57"/>
              <a:gd name="T2" fmla="*/ 17181719 w 131"/>
              <a:gd name="T3" fmla="*/ 3145875 h 57"/>
              <a:gd name="T4" fmla="*/ 16124516 w 131"/>
              <a:gd name="T5" fmla="*/ 7340617 h 57"/>
              <a:gd name="T6" fmla="*/ 0 w 131"/>
              <a:gd name="T7" fmla="*/ 3145875 h 57"/>
              <a:gd name="T8" fmla="*/ 0 w 13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57">
                <a:moveTo>
                  <a:pt x="0" y="0"/>
                </a:moveTo>
                <a:lnTo>
                  <a:pt x="130" y="24"/>
                </a:lnTo>
                <a:lnTo>
                  <a:pt x="122" y="56"/>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1" name="Freeform 206">
            <a:extLst>
              <a:ext uri="{FF2B5EF4-FFF2-40B4-BE49-F238E27FC236}">
                <a16:creationId xmlns:a16="http://schemas.microsoft.com/office/drawing/2014/main" id="{0CA6FACB-85FB-CD47-8261-F5C4C4FE9BEB}"/>
              </a:ext>
            </a:extLst>
          </p:cNvPr>
          <p:cNvSpPr>
            <a:spLocks noChangeArrowheads="1"/>
          </p:cNvSpPr>
          <p:nvPr/>
        </p:nvSpPr>
        <p:spPr bwMode="auto">
          <a:xfrm>
            <a:off x="8410820" y="1472439"/>
            <a:ext cx="62770" cy="40131"/>
          </a:xfrm>
          <a:custGeom>
            <a:avLst/>
            <a:gdLst>
              <a:gd name="T0" fmla="*/ 1003252 w 130"/>
              <a:gd name="T1" fmla="*/ 0 h 58"/>
              <a:gd name="T2" fmla="*/ 16177756 w 130"/>
              <a:gd name="T3" fmla="*/ 4178128 h 58"/>
              <a:gd name="T4" fmla="*/ 15174503 w 130"/>
              <a:gd name="T5" fmla="*/ 7216895 h 58"/>
              <a:gd name="T6" fmla="*/ 0 w 130"/>
              <a:gd name="T7" fmla="*/ 4178128 h 58"/>
              <a:gd name="T8" fmla="*/ 1003252 w 13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8" y="0"/>
                </a:moveTo>
                <a:lnTo>
                  <a:pt x="129" y="33"/>
                </a:lnTo>
                <a:lnTo>
                  <a:pt x="121" y="57"/>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2" name="Freeform 207">
            <a:extLst>
              <a:ext uri="{FF2B5EF4-FFF2-40B4-BE49-F238E27FC236}">
                <a16:creationId xmlns:a16="http://schemas.microsoft.com/office/drawing/2014/main" id="{C6121C75-5988-794D-945A-EFA739EC1C42}"/>
              </a:ext>
            </a:extLst>
          </p:cNvPr>
          <p:cNvSpPr>
            <a:spLocks noChangeArrowheads="1"/>
          </p:cNvSpPr>
          <p:nvPr/>
        </p:nvSpPr>
        <p:spPr bwMode="auto">
          <a:xfrm>
            <a:off x="8534194" y="1515656"/>
            <a:ext cx="64934" cy="46304"/>
          </a:xfrm>
          <a:custGeom>
            <a:avLst/>
            <a:gdLst>
              <a:gd name="T0" fmla="*/ 1057202 w 131"/>
              <a:gd name="T1" fmla="*/ 0 h 66"/>
              <a:gd name="T2" fmla="*/ 17181719 w 131"/>
              <a:gd name="T3" fmla="*/ 4165832 h 66"/>
              <a:gd name="T4" fmla="*/ 16124516 w 131"/>
              <a:gd name="T5" fmla="*/ 8461553 h 66"/>
              <a:gd name="T6" fmla="*/ 0 w 131"/>
              <a:gd name="T7" fmla="*/ 3124193 h 66"/>
              <a:gd name="T8" fmla="*/ 1057202 w 131"/>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6">
                <a:moveTo>
                  <a:pt x="8" y="0"/>
                </a:moveTo>
                <a:lnTo>
                  <a:pt x="130" y="32"/>
                </a:lnTo>
                <a:lnTo>
                  <a:pt x="122" y="65"/>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3" name="Freeform 208">
            <a:extLst>
              <a:ext uri="{FF2B5EF4-FFF2-40B4-BE49-F238E27FC236}">
                <a16:creationId xmlns:a16="http://schemas.microsoft.com/office/drawing/2014/main" id="{EF11204E-4A20-7847-A629-7B3E52C251DB}"/>
              </a:ext>
            </a:extLst>
          </p:cNvPr>
          <p:cNvSpPr>
            <a:spLocks noChangeArrowheads="1"/>
          </p:cNvSpPr>
          <p:nvPr/>
        </p:nvSpPr>
        <p:spPr bwMode="auto">
          <a:xfrm>
            <a:off x="8653241" y="1568133"/>
            <a:ext cx="67098" cy="46303"/>
          </a:xfrm>
          <a:custGeom>
            <a:avLst/>
            <a:gdLst>
              <a:gd name="T0" fmla="*/ 2034809 w 138"/>
              <a:gd name="T1" fmla="*/ 0 h 65"/>
              <a:gd name="T2" fmla="*/ 17422118 w 138"/>
              <a:gd name="T3" fmla="*/ 4294586 h 65"/>
              <a:gd name="T4" fmla="*/ 16405070 w 138"/>
              <a:gd name="T5" fmla="*/ 8589172 h 65"/>
              <a:gd name="T6" fmla="*/ 0 w 138"/>
              <a:gd name="T7" fmla="*/ 3220848 h 65"/>
              <a:gd name="T8" fmla="*/ 2034809 w 13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6" y="0"/>
                </a:moveTo>
                <a:lnTo>
                  <a:pt x="137" y="32"/>
                </a:lnTo>
                <a:lnTo>
                  <a:pt x="129" y="64"/>
                </a:lnTo>
                <a:lnTo>
                  <a:pt x="0" y="24"/>
                </a:ln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4" name="Freeform 209">
            <a:extLst>
              <a:ext uri="{FF2B5EF4-FFF2-40B4-BE49-F238E27FC236}">
                <a16:creationId xmlns:a16="http://schemas.microsoft.com/office/drawing/2014/main" id="{3CEAC774-009E-3B4E-AE07-783DDA850A9F}"/>
              </a:ext>
            </a:extLst>
          </p:cNvPr>
          <p:cNvSpPr>
            <a:spLocks noChangeArrowheads="1"/>
          </p:cNvSpPr>
          <p:nvPr/>
        </p:nvSpPr>
        <p:spPr bwMode="auto">
          <a:xfrm>
            <a:off x="8776615" y="1617523"/>
            <a:ext cx="62771" cy="58650"/>
          </a:xfrm>
          <a:custGeom>
            <a:avLst/>
            <a:gdLst>
              <a:gd name="T0" fmla="*/ 1003274 w 130"/>
              <a:gd name="T1" fmla="*/ 0 h 82"/>
              <a:gd name="T2" fmla="*/ 16178461 w 130"/>
              <a:gd name="T3" fmla="*/ 6629755 h 82"/>
              <a:gd name="T4" fmla="*/ 15175187 w 130"/>
              <a:gd name="T5" fmla="*/ 10959105 h 82"/>
              <a:gd name="T6" fmla="*/ 0 w 130"/>
              <a:gd name="T7" fmla="*/ 4464712 h 82"/>
              <a:gd name="T8" fmla="*/ 1003274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49"/>
                </a:lnTo>
                <a:lnTo>
                  <a:pt x="121"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5" name="Freeform 210">
            <a:extLst>
              <a:ext uri="{FF2B5EF4-FFF2-40B4-BE49-F238E27FC236}">
                <a16:creationId xmlns:a16="http://schemas.microsoft.com/office/drawing/2014/main" id="{573051C1-B611-684A-A2AB-5C9C1A0799C2}"/>
              </a:ext>
            </a:extLst>
          </p:cNvPr>
          <p:cNvSpPr>
            <a:spLocks noChangeArrowheads="1"/>
          </p:cNvSpPr>
          <p:nvPr/>
        </p:nvSpPr>
        <p:spPr bwMode="auto">
          <a:xfrm>
            <a:off x="8895662" y="1685435"/>
            <a:ext cx="62770" cy="58650"/>
          </a:xfrm>
          <a:custGeom>
            <a:avLst/>
            <a:gdLst>
              <a:gd name="T0" fmla="*/ 1003252 w 130"/>
              <a:gd name="T1" fmla="*/ 0 h 82"/>
              <a:gd name="T2" fmla="*/ 16177756 w 130"/>
              <a:gd name="T3" fmla="*/ 7711908 h 82"/>
              <a:gd name="T4" fmla="*/ 14171251 w 130"/>
              <a:gd name="T5" fmla="*/ 10959105 h 82"/>
              <a:gd name="T6" fmla="*/ 0 w 130"/>
              <a:gd name="T7" fmla="*/ 4464712 h 82"/>
              <a:gd name="T8" fmla="*/ 1003252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57"/>
                </a:lnTo>
                <a:lnTo>
                  <a:pt x="113"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6" name="Freeform 211">
            <a:extLst>
              <a:ext uri="{FF2B5EF4-FFF2-40B4-BE49-F238E27FC236}">
                <a16:creationId xmlns:a16="http://schemas.microsoft.com/office/drawing/2014/main" id="{DA1DA2D4-5F08-B448-ACBC-40665589FE22}"/>
              </a:ext>
            </a:extLst>
          </p:cNvPr>
          <p:cNvSpPr>
            <a:spLocks noChangeArrowheads="1"/>
          </p:cNvSpPr>
          <p:nvPr/>
        </p:nvSpPr>
        <p:spPr bwMode="auto">
          <a:xfrm>
            <a:off x="9006049" y="1765693"/>
            <a:ext cx="62771" cy="67912"/>
          </a:xfrm>
          <a:custGeom>
            <a:avLst/>
            <a:gdLst>
              <a:gd name="T0" fmla="*/ 2006549 w 130"/>
              <a:gd name="T1" fmla="*/ 0 h 98"/>
              <a:gd name="T2" fmla="*/ 2006549 w 130"/>
              <a:gd name="T3" fmla="*/ 0 h 98"/>
              <a:gd name="T4" fmla="*/ 16178461 w 130"/>
              <a:gd name="T5" fmla="*/ 9271518 h 98"/>
              <a:gd name="T6" fmla="*/ 13168639 w 130"/>
              <a:gd name="T7" fmla="*/ 12319616 h 98"/>
              <a:gd name="T8" fmla="*/ 0 w 130"/>
              <a:gd name="T9" fmla="*/ 4191000 h 98"/>
              <a:gd name="T10" fmla="*/ 2006549 w 130"/>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98">
                <a:moveTo>
                  <a:pt x="16" y="0"/>
                </a:moveTo>
                <a:lnTo>
                  <a:pt x="16" y="0"/>
                </a:lnTo>
                <a:cubicBezTo>
                  <a:pt x="56" y="25"/>
                  <a:pt x="89" y="49"/>
                  <a:pt x="129" y="73"/>
                </a:cubicBezTo>
                <a:cubicBezTo>
                  <a:pt x="105" y="97"/>
                  <a:pt x="105" y="97"/>
                  <a:pt x="105" y="97"/>
                </a:cubicBezTo>
                <a:cubicBezTo>
                  <a:pt x="72" y="73"/>
                  <a:pt x="40" y="49"/>
                  <a:pt x="0" y="33"/>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7" name="Freeform 212">
            <a:extLst>
              <a:ext uri="{FF2B5EF4-FFF2-40B4-BE49-F238E27FC236}">
                <a16:creationId xmlns:a16="http://schemas.microsoft.com/office/drawing/2014/main" id="{BCC9FBCA-B0A0-E841-B099-BCAA0ADA41A4}"/>
              </a:ext>
            </a:extLst>
          </p:cNvPr>
          <p:cNvSpPr>
            <a:spLocks noChangeArrowheads="1"/>
          </p:cNvSpPr>
          <p:nvPr/>
        </p:nvSpPr>
        <p:spPr bwMode="auto">
          <a:xfrm>
            <a:off x="9101286" y="1879908"/>
            <a:ext cx="43290" cy="89521"/>
          </a:xfrm>
          <a:custGeom>
            <a:avLst/>
            <a:gdLst>
              <a:gd name="T0" fmla="*/ 4072562 w 89"/>
              <a:gd name="T1" fmla="*/ 0 h 130"/>
              <a:gd name="T2" fmla="*/ 4072562 w 89"/>
              <a:gd name="T3" fmla="*/ 0 h 130"/>
              <a:gd name="T4" fmla="*/ 8144767 w 89"/>
              <a:gd name="T5" fmla="*/ 8151913 h 130"/>
              <a:gd name="T6" fmla="*/ 11199188 w 89"/>
              <a:gd name="T7" fmla="*/ 16178461 h 130"/>
              <a:gd name="T8" fmla="*/ 6108843 w 89"/>
              <a:gd name="T9" fmla="*/ 16178461 h 130"/>
              <a:gd name="T10" fmla="*/ 0 w 89"/>
              <a:gd name="T11" fmla="*/ 3009823 h 130"/>
              <a:gd name="T12" fmla="*/ 4072562 w 8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30">
                <a:moveTo>
                  <a:pt x="32" y="0"/>
                </a:moveTo>
                <a:lnTo>
                  <a:pt x="32" y="0"/>
                </a:lnTo>
                <a:cubicBezTo>
                  <a:pt x="40" y="24"/>
                  <a:pt x="56" y="41"/>
                  <a:pt x="64" y="65"/>
                </a:cubicBezTo>
                <a:cubicBezTo>
                  <a:pt x="72" y="81"/>
                  <a:pt x="80" y="105"/>
                  <a:pt x="88" y="129"/>
                </a:cubicBezTo>
                <a:cubicBezTo>
                  <a:pt x="48" y="129"/>
                  <a:pt x="48" y="129"/>
                  <a:pt x="48" y="129"/>
                </a:cubicBezTo>
                <a:cubicBezTo>
                  <a:pt x="48" y="97"/>
                  <a:pt x="24" y="57"/>
                  <a:pt x="0" y="24"/>
                </a:cubicBez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8" name="Freeform 213">
            <a:extLst>
              <a:ext uri="{FF2B5EF4-FFF2-40B4-BE49-F238E27FC236}">
                <a16:creationId xmlns:a16="http://schemas.microsoft.com/office/drawing/2014/main" id="{6101FBFB-DCCD-214E-A11A-25470BCFE0B1}"/>
              </a:ext>
            </a:extLst>
          </p:cNvPr>
          <p:cNvSpPr>
            <a:spLocks noChangeArrowheads="1"/>
          </p:cNvSpPr>
          <p:nvPr/>
        </p:nvSpPr>
        <p:spPr bwMode="auto">
          <a:xfrm>
            <a:off x="9073148" y="2046598"/>
            <a:ext cx="56276" cy="86433"/>
          </a:xfrm>
          <a:custGeom>
            <a:avLst/>
            <a:gdLst>
              <a:gd name="T0" fmla="*/ 14813018 w 114"/>
              <a:gd name="T1" fmla="*/ 2089511 h 123"/>
              <a:gd name="T2" fmla="*/ 14813018 w 114"/>
              <a:gd name="T3" fmla="*/ 2089511 h 123"/>
              <a:gd name="T4" fmla="*/ 3145952 w 114"/>
              <a:gd name="T5" fmla="*/ 15932976 h 123"/>
              <a:gd name="T6" fmla="*/ 0 w 114"/>
              <a:gd name="T7" fmla="*/ 12667889 h 123"/>
              <a:gd name="T8" fmla="*/ 10618175 w 114"/>
              <a:gd name="T9" fmla="*/ 0 h 123"/>
              <a:gd name="T10" fmla="*/ 14813018 w 114"/>
              <a:gd name="T11" fmla="*/ 208951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23">
                <a:moveTo>
                  <a:pt x="113" y="16"/>
                </a:moveTo>
                <a:lnTo>
                  <a:pt x="113" y="16"/>
                </a:lnTo>
                <a:cubicBezTo>
                  <a:pt x="89" y="57"/>
                  <a:pt x="57" y="89"/>
                  <a:pt x="24" y="122"/>
                </a:cubicBezTo>
                <a:cubicBezTo>
                  <a:pt x="0" y="97"/>
                  <a:pt x="0" y="97"/>
                  <a:pt x="0" y="97"/>
                </a:cubicBezTo>
                <a:cubicBezTo>
                  <a:pt x="32" y="65"/>
                  <a:pt x="65" y="41"/>
                  <a:pt x="81"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9" name="Freeform 214">
            <a:extLst>
              <a:ext uri="{FF2B5EF4-FFF2-40B4-BE49-F238E27FC236}">
                <a16:creationId xmlns:a16="http://schemas.microsoft.com/office/drawing/2014/main" id="{D459A2C0-9F06-CD4E-8B41-A23550BFF5E0}"/>
              </a:ext>
            </a:extLst>
          </p:cNvPr>
          <p:cNvSpPr>
            <a:spLocks noChangeArrowheads="1"/>
          </p:cNvSpPr>
          <p:nvPr/>
        </p:nvSpPr>
        <p:spPr bwMode="auto">
          <a:xfrm>
            <a:off x="8967089" y="2166988"/>
            <a:ext cx="67099" cy="61738"/>
          </a:xfrm>
          <a:custGeom>
            <a:avLst/>
            <a:gdLst>
              <a:gd name="T0" fmla="*/ 17422828 w 138"/>
              <a:gd name="T1" fmla="*/ 2986969 h 90"/>
              <a:gd name="T2" fmla="*/ 17422828 w 138"/>
              <a:gd name="T3" fmla="*/ 2986969 h 90"/>
              <a:gd name="T4" fmla="*/ 2034851 w 138"/>
              <a:gd name="T5" fmla="*/ 11076164 h 90"/>
              <a:gd name="T6" fmla="*/ 0 w 138"/>
              <a:gd name="T7" fmla="*/ 7093656 h 90"/>
              <a:gd name="T8" fmla="*/ 14370909 w 138"/>
              <a:gd name="T9" fmla="*/ 0 h 90"/>
              <a:gd name="T10" fmla="*/ 17422828 w 138"/>
              <a:gd name="T11" fmla="*/ 298696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0">
                <a:moveTo>
                  <a:pt x="137" y="24"/>
                </a:moveTo>
                <a:lnTo>
                  <a:pt x="137" y="24"/>
                </a:lnTo>
                <a:cubicBezTo>
                  <a:pt x="97" y="49"/>
                  <a:pt x="57" y="73"/>
                  <a:pt x="16" y="89"/>
                </a:cubicBezTo>
                <a:cubicBezTo>
                  <a:pt x="0" y="57"/>
                  <a:pt x="0" y="57"/>
                  <a:pt x="0" y="57"/>
                </a:cubicBezTo>
                <a:cubicBezTo>
                  <a:pt x="40" y="40"/>
                  <a:pt x="81" y="24"/>
                  <a:pt x="113" y="0"/>
                </a:cubicBezTo>
                <a:lnTo>
                  <a:pt x="13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0" name="Freeform 215">
            <a:extLst>
              <a:ext uri="{FF2B5EF4-FFF2-40B4-BE49-F238E27FC236}">
                <a16:creationId xmlns:a16="http://schemas.microsoft.com/office/drawing/2014/main" id="{E6253C46-2317-7C4A-8C4B-4B9C2A907B20}"/>
              </a:ext>
            </a:extLst>
          </p:cNvPr>
          <p:cNvSpPr>
            <a:spLocks noChangeArrowheads="1"/>
          </p:cNvSpPr>
          <p:nvPr/>
        </p:nvSpPr>
        <p:spPr bwMode="auto">
          <a:xfrm>
            <a:off x="8852372" y="2247247"/>
            <a:ext cx="67098" cy="58650"/>
          </a:xfrm>
          <a:custGeom>
            <a:avLst/>
            <a:gdLst>
              <a:gd name="T0" fmla="*/ 17422118 w 138"/>
              <a:gd name="T1" fmla="*/ 4464712 h 82"/>
              <a:gd name="T2" fmla="*/ 2034809 w 138"/>
              <a:gd name="T3" fmla="*/ 10959105 h 82"/>
              <a:gd name="T4" fmla="*/ 0 w 138"/>
              <a:gd name="T5" fmla="*/ 6629755 h 82"/>
              <a:gd name="T6" fmla="*/ 15387665 w 138"/>
              <a:gd name="T7" fmla="*/ 0 h 82"/>
              <a:gd name="T8" fmla="*/ 17422118 w 138"/>
              <a:gd name="T9" fmla="*/ 44647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33"/>
                </a:moveTo>
                <a:lnTo>
                  <a:pt x="16" y="81"/>
                </a:lnTo>
                <a:lnTo>
                  <a:pt x="0" y="49"/>
                </a:lnTo>
                <a:lnTo>
                  <a:pt x="121"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1" name="Freeform 216">
            <a:extLst>
              <a:ext uri="{FF2B5EF4-FFF2-40B4-BE49-F238E27FC236}">
                <a16:creationId xmlns:a16="http://schemas.microsoft.com/office/drawing/2014/main" id="{0C9E38B2-7B72-E246-A428-7C579864789D}"/>
              </a:ext>
            </a:extLst>
          </p:cNvPr>
          <p:cNvSpPr>
            <a:spLocks noChangeArrowheads="1"/>
          </p:cNvSpPr>
          <p:nvPr/>
        </p:nvSpPr>
        <p:spPr bwMode="auto">
          <a:xfrm>
            <a:off x="8733325" y="2308984"/>
            <a:ext cx="69263" cy="52476"/>
          </a:xfrm>
          <a:custGeom>
            <a:avLst/>
            <a:gdLst>
              <a:gd name="T0" fmla="*/ 18432360 w 139"/>
              <a:gd name="T1" fmla="*/ 4255923 h 74"/>
              <a:gd name="T2" fmla="*/ 1202023 w 139"/>
              <a:gd name="T3" fmla="*/ 9708756 h 74"/>
              <a:gd name="T4" fmla="*/ 0 w 139"/>
              <a:gd name="T5" fmla="*/ 5320086 h 74"/>
              <a:gd name="T6" fmla="*/ 16161709 w 139"/>
              <a:gd name="T7" fmla="*/ 0 h 74"/>
              <a:gd name="T8" fmla="*/ 18432360 w 139"/>
              <a:gd name="T9" fmla="*/ 425592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4">
                <a:moveTo>
                  <a:pt x="138" y="32"/>
                </a:moveTo>
                <a:lnTo>
                  <a:pt x="9" y="73"/>
                </a:lnTo>
                <a:lnTo>
                  <a:pt x="0" y="40"/>
                </a:lnTo>
                <a:lnTo>
                  <a:pt x="121" y="0"/>
                </a:lnTo>
                <a:lnTo>
                  <a:pt x="138"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2" name="Freeform 217">
            <a:extLst>
              <a:ext uri="{FF2B5EF4-FFF2-40B4-BE49-F238E27FC236}">
                <a16:creationId xmlns:a16="http://schemas.microsoft.com/office/drawing/2014/main" id="{291C7266-6C6F-6745-A4A6-2C606B8751C2}"/>
              </a:ext>
            </a:extLst>
          </p:cNvPr>
          <p:cNvSpPr>
            <a:spLocks noChangeArrowheads="1"/>
          </p:cNvSpPr>
          <p:nvPr/>
        </p:nvSpPr>
        <p:spPr bwMode="auto">
          <a:xfrm>
            <a:off x="8609952" y="2364549"/>
            <a:ext cx="67098" cy="46303"/>
          </a:xfrm>
          <a:custGeom>
            <a:avLst/>
            <a:gdLst>
              <a:gd name="T0" fmla="*/ 17422118 w 138"/>
              <a:gd name="T1" fmla="*/ 4294586 h 65"/>
              <a:gd name="T2" fmla="*/ 2034809 w 138"/>
              <a:gd name="T3" fmla="*/ 8589172 h 65"/>
              <a:gd name="T4" fmla="*/ 0 w 138"/>
              <a:gd name="T5" fmla="*/ 4294586 h 65"/>
              <a:gd name="T6" fmla="*/ 16405070 w 138"/>
              <a:gd name="T7" fmla="*/ 0 h 65"/>
              <a:gd name="T8" fmla="*/ 17422118 w 138"/>
              <a:gd name="T9" fmla="*/ 429458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37" y="32"/>
                </a:moveTo>
                <a:lnTo>
                  <a:pt x="16" y="64"/>
                </a:lnTo>
                <a:lnTo>
                  <a:pt x="0" y="32"/>
                </a:lnTo>
                <a:lnTo>
                  <a:pt x="129" y="0"/>
                </a:lnTo>
                <a:lnTo>
                  <a:pt x="137"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3" name="Freeform 218">
            <a:extLst>
              <a:ext uri="{FF2B5EF4-FFF2-40B4-BE49-F238E27FC236}">
                <a16:creationId xmlns:a16="http://schemas.microsoft.com/office/drawing/2014/main" id="{D0F80747-EE65-F644-89C6-1C3CE966A3F7}"/>
              </a:ext>
            </a:extLst>
          </p:cNvPr>
          <p:cNvSpPr>
            <a:spLocks noChangeArrowheads="1"/>
          </p:cNvSpPr>
          <p:nvPr/>
        </p:nvSpPr>
        <p:spPr bwMode="auto">
          <a:xfrm>
            <a:off x="8486575" y="2410850"/>
            <a:ext cx="67099" cy="46304"/>
          </a:xfrm>
          <a:custGeom>
            <a:avLst/>
            <a:gdLst>
              <a:gd name="T0" fmla="*/ 17422828 w 138"/>
              <a:gd name="T1" fmla="*/ 4296082 h 66"/>
              <a:gd name="T2" fmla="*/ 1017425 w 138"/>
              <a:gd name="T3" fmla="*/ 8461553 h 66"/>
              <a:gd name="T4" fmla="*/ 0 w 138"/>
              <a:gd name="T5" fmla="*/ 4296082 h 66"/>
              <a:gd name="T6" fmla="*/ 16405403 w 138"/>
              <a:gd name="T7" fmla="*/ 0 h 66"/>
              <a:gd name="T8" fmla="*/ 17422828 w 138"/>
              <a:gd name="T9" fmla="*/ 429608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33"/>
                </a:moveTo>
                <a:lnTo>
                  <a:pt x="8" y="65"/>
                </a:lnTo>
                <a:lnTo>
                  <a:pt x="0" y="33"/>
                </a:lnTo>
                <a:lnTo>
                  <a:pt x="129"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4" name="Freeform 219">
            <a:extLst>
              <a:ext uri="{FF2B5EF4-FFF2-40B4-BE49-F238E27FC236}">
                <a16:creationId xmlns:a16="http://schemas.microsoft.com/office/drawing/2014/main" id="{26BD8FEB-CD70-2941-A6F0-814E2EB42E39}"/>
              </a:ext>
            </a:extLst>
          </p:cNvPr>
          <p:cNvSpPr>
            <a:spLocks noChangeArrowheads="1"/>
          </p:cNvSpPr>
          <p:nvPr/>
        </p:nvSpPr>
        <p:spPr bwMode="auto">
          <a:xfrm>
            <a:off x="8363201" y="2450981"/>
            <a:ext cx="67098" cy="46303"/>
          </a:xfrm>
          <a:custGeom>
            <a:avLst/>
            <a:gdLst>
              <a:gd name="T0" fmla="*/ 17422118 w 138"/>
              <a:gd name="T1" fmla="*/ 5206891 h 66"/>
              <a:gd name="T2" fmla="*/ 1017405 w 138"/>
              <a:gd name="T3" fmla="*/ 8460837 h 66"/>
              <a:gd name="T4" fmla="*/ 0 w 138"/>
              <a:gd name="T5" fmla="*/ 3124062 h 66"/>
              <a:gd name="T6" fmla="*/ 16405070 w 138"/>
              <a:gd name="T7" fmla="*/ 0 h 66"/>
              <a:gd name="T8" fmla="*/ 1742211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5" name="Freeform 220">
            <a:extLst>
              <a:ext uri="{FF2B5EF4-FFF2-40B4-BE49-F238E27FC236}">
                <a16:creationId xmlns:a16="http://schemas.microsoft.com/office/drawing/2014/main" id="{6790361C-F33F-B04B-ADF1-F4DB701505E1}"/>
              </a:ext>
            </a:extLst>
          </p:cNvPr>
          <p:cNvSpPr>
            <a:spLocks noChangeArrowheads="1"/>
          </p:cNvSpPr>
          <p:nvPr/>
        </p:nvSpPr>
        <p:spPr bwMode="auto">
          <a:xfrm>
            <a:off x="8241990" y="2481849"/>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6" name="Freeform 221">
            <a:extLst>
              <a:ext uri="{FF2B5EF4-FFF2-40B4-BE49-F238E27FC236}">
                <a16:creationId xmlns:a16="http://schemas.microsoft.com/office/drawing/2014/main" id="{EDA75642-4C8C-674B-8B3B-7D8EBD7EAD7A}"/>
              </a:ext>
            </a:extLst>
          </p:cNvPr>
          <p:cNvSpPr>
            <a:spLocks noChangeArrowheads="1"/>
          </p:cNvSpPr>
          <p:nvPr/>
        </p:nvSpPr>
        <p:spPr bwMode="auto">
          <a:xfrm>
            <a:off x="8114286" y="2506544"/>
            <a:ext cx="69263" cy="40129"/>
          </a:xfrm>
          <a:custGeom>
            <a:avLst/>
            <a:gdLst>
              <a:gd name="T0" fmla="*/ 18432360 w 139"/>
              <a:gd name="T1" fmla="*/ 5243246 h 57"/>
              <a:gd name="T2" fmla="*/ 1068627 w 139"/>
              <a:gd name="T3" fmla="*/ 7340617 h 57"/>
              <a:gd name="T4" fmla="*/ 0 w 139"/>
              <a:gd name="T5" fmla="*/ 2097371 h 57"/>
              <a:gd name="T6" fmla="*/ 17229971 w 139"/>
              <a:gd name="T7" fmla="*/ 0 h 57"/>
              <a:gd name="T8" fmla="*/ 18432360 w 139"/>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7">
                <a:moveTo>
                  <a:pt x="138" y="40"/>
                </a:moveTo>
                <a:lnTo>
                  <a:pt x="8" y="56"/>
                </a:lnTo>
                <a:lnTo>
                  <a:pt x="0" y="16"/>
                </a:lnTo>
                <a:lnTo>
                  <a:pt x="129"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7" name="Freeform 222">
            <a:extLst>
              <a:ext uri="{FF2B5EF4-FFF2-40B4-BE49-F238E27FC236}">
                <a16:creationId xmlns:a16="http://schemas.microsoft.com/office/drawing/2014/main" id="{77B91B98-FD1F-0D44-8AE8-D82FB381519F}"/>
              </a:ext>
            </a:extLst>
          </p:cNvPr>
          <p:cNvSpPr>
            <a:spLocks noChangeArrowheads="1"/>
          </p:cNvSpPr>
          <p:nvPr/>
        </p:nvSpPr>
        <p:spPr bwMode="auto">
          <a:xfrm>
            <a:off x="7986583" y="2528152"/>
            <a:ext cx="67098" cy="40131"/>
          </a:xfrm>
          <a:custGeom>
            <a:avLst/>
            <a:gdLst>
              <a:gd name="T0" fmla="*/ 17422118 w 138"/>
              <a:gd name="T1" fmla="*/ 5064494 h 58"/>
              <a:gd name="T2" fmla="*/ 1017405 w 138"/>
              <a:gd name="T3" fmla="*/ 7216895 h 58"/>
              <a:gd name="T4" fmla="*/ 0 w 138"/>
              <a:gd name="T5" fmla="*/ 2025726 h 58"/>
              <a:gd name="T6" fmla="*/ 16405070 w 138"/>
              <a:gd name="T7" fmla="*/ 0 h 58"/>
              <a:gd name="T8" fmla="*/ 17422118 w 138"/>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137" y="40"/>
                </a:moveTo>
                <a:lnTo>
                  <a:pt x="8" y="57"/>
                </a:lnTo>
                <a:lnTo>
                  <a:pt x="0" y="16"/>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8" name="Freeform 223">
            <a:extLst>
              <a:ext uri="{FF2B5EF4-FFF2-40B4-BE49-F238E27FC236}">
                <a16:creationId xmlns:a16="http://schemas.microsoft.com/office/drawing/2014/main" id="{22EF2F9C-ACC0-0540-90D0-00BCC3954812}"/>
              </a:ext>
            </a:extLst>
          </p:cNvPr>
          <p:cNvSpPr>
            <a:spLocks noChangeArrowheads="1"/>
          </p:cNvSpPr>
          <p:nvPr/>
        </p:nvSpPr>
        <p:spPr bwMode="auto">
          <a:xfrm>
            <a:off x="7863208" y="2555934"/>
            <a:ext cx="62771" cy="40129"/>
          </a:xfrm>
          <a:custGeom>
            <a:avLst/>
            <a:gdLst>
              <a:gd name="T0" fmla="*/ 16178461 w 130"/>
              <a:gd name="T1" fmla="*/ 5190561 h 58"/>
              <a:gd name="T2" fmla="*/ 0 w 130"/>
              <a:gd name="T3" fmla="*/ 7216190 h 58"/>
              <a:gd name="T4" fmla="*/ 0 w 130"/>
              <a:gd name="T5" fmla="*/ 2152297 h 58"/>
              <a:gd name="T6" fmla="*/ 15175187 w 130"/>
              <a:gd name="T7" fmla="*/ 0 h 58"/>
              <a:gd name="T8" fmla="*/ 16178461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9" name="Freeform 224">
            <a:extLst>
              <a:ext uri="{FF2B5EF4-FFF2-40B4-BE49-F238E27FC236}">
                <a16:creationId xmlns:a16="http://schemas.microsoft.com/office/drawing/2014/main" id="{CB9F9BC6-60FE-044A-904E-0DDA537D64B3}"/>
              </a:ext>
            </a:extLst>
          </p:cNvPr>
          <p:cNvSpPr>
            <a:spLocks noChangeArrowheads="1"/>
          </p:cNvSpPr>
          <p:nvPr/>
        </p:nvSpPr>
        <p:spPr bwMode="auto">
          <a:xfrm>
            <a:off x="7737667" y="2580629"/>
            <a:ext cx="62771" cy="40129"/>
          </a:xfrm>
          <a:custGeom>
            <a:avLst/>
            <a:gdLst>
              <a:gd name="T0" fmla="*/ 16178461 w 130"/>
              <a:gd name="T1" fmla="*/ 5243246 h 57"/>
              <a:gd name="T2" fmla="*/ 1003274 w 130"/>
              <a:gd name="T3" fmla="*/ 7340617 h 57"/>
              <a:gd name="T4" fmla="*/ 0 w 130"/>
              <a:gd name="T5" fmla="*/ 2097371 h 57"/>
              <a:gd name="T6" fmla="*/ 16178461 w 130"/>
              <a:gd name="T7" fmla="*/ 0 h 57"/>
              <a:gd name="T8" fmla="*/ 16178461 w 130"/>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7">
                <a:moveTo>
                  <a:pt x="129" y="40"/>
                </a:moveTo>
                <a:lnTo>
                  <a:pt x="8" y="56"/>
                </a:lnTo>
                <a:lnTo>
                  <a:pt x="0" y="16"/>
                </a:lnTo>
                <a:lnTo>
                  <a:pt x="12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0" name="Freeform 225">
            <a:extLst>
              <a:ext uri="{FF2B5EF4-FFF2-40B4-BE49-F238E27FC236}">
                <a16:creationId xmlns:a16="http://schemas.microsoft.com/office/drawing/2014/main" id="{646388E6-3E82-7D4D-9342-BE39C0E6B481}"/>
              </a:ext>
            </a:extLst>
          </p:cNvPr>
          <p:cNvSpPr>
            <a:spLocks noChangeArrowheads="1"/>
          </p:cNvSpPr>
          <p:nvPr/>
        </p:nvSpPr>
        <p:spPr bwMode="auto">
          <a:xfrm>
            <a:off x="7609964" y="2608410"/>
            <a:ext cx="69263" cy="40131"/>
          </a:xfrm>
          <a:custGeom>
            <a:avLst/>
            <a:gdLst>
              <a:gd name="T0" fmla="*/ 18432360 w 139"/>
              <a:gd name="T1" fmla="*/ 5064494 h 58"/>
              <a:gd name="T2" fmla="*/ 1068627 w 139"/>
              <a:gd name="T3" fmla="*/ 7216895 h 58"/>
              <a:gd name="T4" fmla="*/ 0 w 139"/>
              <a:gd name="T5" fmla="*/ 2025726 h 58"/>
              <a:gd name="T6" fmla="*/ 17363732 w 139"/>
              <a:gd name="T7" fmla="*/ 0 h 58"/>
              <a:gd name="T8" fmla="*/ 18432360 w 139"/>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8">
                <a:moveTo>
                  <a:pt x="138" y="40"/>
                </a:moveTo>
                <a:lnTo>
                  <a:pt x="8" y="57"/>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1" name="Freeform 226">
            <a:extLst>
              <a:ext uri="{FF2B5EF4-FFF2-40B4-BE49-F238E27FC236}">
                <a16:creationId xmlns:a16="http://schemas.microsoft.com/office/drawing/2014/main" id="{92148592-5B5C-0D4F-B331-CCBAB29D2AFA}"/>
              </a:ext>
            </a:extLst>
          </p:cNvPr>
          <p:cNvSpPr>
            <a:spLocks noChangeArrowheads="1"/>
          </p:cNvSpPr>
          <p:nvPr/>
        </p:nvSpPr>
        <p:spPr bwMode="auto">
          <a:xfrm>
            <a:off x="7488754" y="2636193"/>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2" name="Freeform 227">
            <a:extLst>
              <a:ext uri="{FF2B5EF4-FFF2-40B4-BE49-F238E27FC236}">
                <a16:creationId xmlns:a16="http://schemas.microsoft.com/office/drawing/2014/main" id="{BCBAC579-D1F8-444E-BB14-A8C1A003D1F2}"/>
              </a:ext>
            </a:extLst>
          </p:cNvPr>
          <p:cNvSpPr>
            <a:spLocks noChangeArrowheads="1"/>
          </p:cNvSpPr>
          <p:nvPr/>
        </p:nvSpPr>
        <p:spPr bwMode="auto">
          <a:xfrm>
            <a:off x="7361050" y="2663974"/>
            <a:ext cx="69263" cy="46304"/>
          </a:xfrm>
          <a:custGeom>
            <a:avLst/>
            <a:gdLst>
              <a:gd name="T0" fmla="*/ 18432360 w 139"/>
              <a:gd name="T1" fmla="*/ 5368549 h 65"/>
              <a:gd name="T2" fmla="*/ 1068627 w 139"/>
              <a:gd name="T3" fmla="*/ 8589899 h 65"/>
              <a:gd name="T4" fmla="*/ 0 w 139"/>
              <a:gd name="T5" fmla="*/ 2147566 h 65"/>
              <a:gd name="T6" fmla="*/ 17363732 w 139"/>
              <a:gd name="T7" fmla="*/ 0 h 65"/>
              <a:gd name="T8" fmla="*/ 18432360 w 139"/>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5">
                <a:moveTo>
                  <a:pt x="138" y="40"/>
                </a:moveTo>
                <a:lnTo>
                  <a:pt x="8" y="64"/>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3" name="Freeform 228">
            <a:extLst>
              <a:ext uri="{FF2B5EF4-FFF2-40B4-BE49-F238E27FC236}">
                <a16:creationId xmlns:a16="http://schemas.microsoft.com/office/drawing/2014/main" id="{622D941F-A083-A743-80E8-B68C1CB28AD2}"/>
              </a:ext>
            </a:extLst>
          </p:cNvPr>
          <p:cNvSpPr>
            <a:spLocks noChangeArrowheads="1"/>
          </p:cNvSpPr>
          <p:nvPr/>
        </p:nvSpPr>
        <p:spPr bwMode="auto">
          <a:xfrm>
            <a:off x="7233346" y="2691757"/>
            <a:ext cx="67098" cy="46303"/>
          </a:xfrm>
          <a:custGeom>
            <a:avLst/>
            <a:gdLst>
              <a:gd name="T0" fmla="*/ 17422118 w 138"/>
              <a:gd name="T1" fmla="*/ 6378369 h 66"/>
              <a:gd name="T2" fmla="*/ 1017405 w 138"/>
              <a:gd name="T3" fmla="*/ 8460837 h 66"/>
              <a:gd name="T4" fmla="*/ 0 w 138"/>
              <a:gd name="T5" fmla="*/ 3124062 h 66"/>
              <a:gd name="T6" fmla="*/ 16405070 w 138"/>
              <a:gd name="T7" fmla="*/ 0 h 66"/>
              <a:gd name="T8" fmla="*/ 17422118 w 138"/>
              <a:gd name="T9" fmla="*/ 6378369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9"/>
                </a:moveTo>
                <a:lnTo>
                  <a:pt x="8" y="65"/>
                </a:lnTo>
                <a:lnTo>
                  <a:pt x="0" y="24"/>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4" name="Freeform 229">
            <a:extLst>
              <a:ext uri="{FF2B5EF4-FFF2-40B4-BE49-F238E27FC236}">
                <a16:creationId xmlns:a16="http://schemas.microsoft.com/office/drawing/2014/main" id="{A0AF5FA7-8631-8249-8B17-1EBE4038EDCD}"/>
              </a:ext>
            </a:extLst>
          </p:cNvPr>
          <p:cNvSpPr>
            <a:spLocks noChangeArrowheads="1"/>
          </p:cNvSpPr>
          <p:nvPr/>
        </p:nvSpPr>
        <p:spPr bwMode="auto">
          <a:xfrm>
            <a:off x="7109970" y="2725712"/>
            <a:ext cx="64934" cy="46304"/>
          </a:xfrm>
          <a:custGeom>
            <a:avLst/>
            <a:gdLst>
              <a:gd name="T0" fmla="*/ 17181719 w 131"/>
              <a:gd name="T1" fmla="*/ 5368549 h 65"/>
              <a:gd name="T2" fmla="*/ 1057202 w 131"/>
              <a:gd name="T3" fmla="*/ 8589899 h 65"/>
              <a:gd name="T4" fmla="*/ 0 w 131"/>
              <a:gd name="T5" fmla="*/ 3220983 h 65"/>
              <a:gd name="T6" fmla="*/ 16124516 w 131"/>
              <a:gd name="T7" fmla="*/ 0 h 65"/>
              <a:gd name="T8" fmla="*/ 17181719 w 131"/>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5">
                <a:moveTo>
                  <a:pt x="130" y="40"/>
                </a:moveTo>
                <a:lnTo>
                  <a:pt x="8" y="64"/>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5" name="Freeform 230">
            <a:extLst>
              <a:ext uri="{FF2B5EF4-FFF2-40B4-BE49-F238E27FC236}">
                <a16:creationId xmlns:a16="http://schemas.microsoft.com/office/drawing/2014/main" id="{58FE8655-4F2E-8247-B539-FAE012F67400}"/>
              </a:ext>
            </a:extLst>
          </p:cNvPr>
          <p:cNvSpPr>
            <a:spLocks noChangeArrowheads="1"/>
          </p:cNvSpPr>
          <p:nvPr/>
        </p:nvSpPr>
        <p:spPr bwMode="auto">
          <a:xfrm>
            <a:off x="6984431" y="2759668"/>
            <a:ext cx="67099" cy="46303"/>
          </a:xfrm>
          <a:custGeom>
            <a:avLst/>
            <a:gdLst>
              <a:gd name="T0" fmla="*/ 17422828 w 138"/>
              <a:gd name="T1" fmla="*/ 5206891 h 66"/>
              <a:gd name="T2" fmla="*/ 1017425 w 138"/>
              <a:gd name="T3" fmla="*/ 8460837 h 66"/>
              <a:gd name="T4" fmla="*/ 0 w 138"/>
              <a:gd name="T5" fmla="*/ 3124062 h 66"/>
              <a:gd name="T6" fmla="*/ 16405403 w 138"/>
              <a:gd name="T7" fmla="*/ 0 h 66"/>
              <a:gd name="T8" fmla="*/ 1742282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6" name="Freeform 231">
            <a:extLst>
              <a:ext uri="{FF2B5EF4-FFF2-40B4-BE49-F238E27FC236}">
                <a16:creationId xmlns:a16="http://schemas.microsoft.com/office/drawing/2014/main" id="{DC0A2FB3-3C0C-1348-AF1D-A2A564A1DE33}"/>
              </a:ext>
            </a:extLst>
          </p:cNvPr>
          <p:cNvSpPr>
            <a:spLocks noChangeArrowheads="1"/>
          </p:cNvSpPr>
          <p:nvPr/>
        </p:nvSpPr>
        <p:spPr bwMode="auto">
          <a:xfrm>
            <a:off x="6861056" y="2793623"/>
            <a:ext cx="64934" cy="52479"/>
          </a:xfrm>
          <a:custGeom>
            <a:avLst/>
            <a:gdLst>
              <a:gd name="T0" fmla="*/ 17181719 w 131"/>
              <a:gd name="T1" fmla="*/ 5467103 h 73"/>
              <a:gd name="T2" fmla="*/ 1189534 w 131"/>
              <a:gd name="T3" fmla="*/ 9840638 h 73"/>
              <a:gd name="T4" fmla="*/ 0 w 131"/>
              <a:gd name="T5" fmla="*/ 3280336 h 73"/>
              <a:gd name="T6" fmla="*/ 16124516 w 131"/>
              <a:gd name="T7" fmla="*/ 0 h 73"/>
              <a:gd name="T8" fmla="*/ 17181719 w 131"/>
              <a:gd name="T9" fmla="*/ 546710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73">
                <a:moveTo>
                  <a:pt x="130" y="40"/>
                </a:moveTo>
                <a:lnTo>
                  <a:pt x="9" y="72"/>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7" name="Freeform 232">
            <a:extLst>
              <a:ext uri="{FF2B5EF4-FFF2-40B4-BE49-F238E27FC236}">
                <a16:creationId xmlns:a16="http://schemas.microsoft.com/office/drawing/2014/main" id="{B9EE95E8-D772-5F4B-924F-E9AD57746BF6}"/>
              </a:ext>
            </a:extLst>
          </p:cNvPr>
          <p:cNvSpPr>
            <a:spLocks noChangeArrowheads="1"/>
          </p:cNvSpPr>
          <p:nvPr/>
        </p:nvSpPr>
        <p:spPr bwMode="auto">
          <a:xfrm>
            <a:off x="6733352" y="2827579"/>
            <a:ext cx="67099" cy="52476"/>
          </a:xfrm>
          <a:custGeom>
            <a:avLst/>
            <a:gdLst>
              <a:gd name="T0" fmla="*/ 17422828 w 138"/>
              <a:gd name="T1" fmla="*/ 6516996 h 74"/>
              <a:gd name="T2" fmla="*/ 2034851 w 138"/>
              <a:gd name="T3" fmla="*/ 9708756 h 74"/>
              <a:gd name="T4" fmla="*/ 0 w 138"/>
              <a:gd name="T5" fmla="*/ 4255923 h 74"/>
              <a:gd name="T6" fmla="*/ 16405403 w 138"/>
              <a:gd name="T7" fmla="*/ 0 h 74"/>
              <a:gd name="T8" fmla="*/ 1742282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16" y="73"/>
                </a:lnTo>
                <a:lnTo>
                  <a:pt x="0" y="32"/>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8" name="Freeform 233">
            <a:extLst>
              <a:ext uri="{FF2B5EF4-FFF2-40B4-BE49-F238E27FC236}">
                <a16:creationId xmlns:a16="http://schemas.microsoft.com/office/drawing/2014/main" id="{80EFDD9B-B8B9-904A-B3C3-797416C35128}"/>
              </a:ext>
            </a:extLst>
          </p:cNvPr>
          <p:cNvSpPr>
            <a:spLocks noChangeArrowheads="1"/>
          </p:cNvSpPr>
          <p:nvPr/>
        </p:nvSpPr>
        <p:spPr bwMode="auto">
          <a:xfrm>
            <a:off x="6612142" y="2867709"/>
            <a:ext cx="67099" cy="52479"/>
          </a:xfrm>
          <a:custGeom>
            <a:avLst/>
            <a:gdLst>
              <a:gd name="T0" fmla="*/ 17422828 w 138"/>
              <a:gd name="T1" fmla="*/ 6560672 h 73"/>
              <a:gd name="T2" fmla="*/ 1017425 w 138"/>
              <a:gd name="T3" fmla="*/ 9840638 h 73"/>
              <a:gd name="T4" fmla="*/ 0 w 138"/>
              <a:gd name="T5" fmla="*/ 3280336 h 73"/>
              <a:gd name="T6" fmla="*/ 16405403 w 138"/>
              <a:gd name="T7" fmla="*/ 0 h 73"/>
              <a:gd name="T8" fmla="*/ 17422828 w 138"/>
              <a:gd name="T9" fmla="*/ 6560672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3">
                <a:moveTo>
                  <a:pt x="137" y="48"/>
                </a:moveTo>
                <a:lnTo>
                  <a:pt x="8" y="72"/>
                </a:lnTo>
                <a:lnTo>
                  <a:pt x="0" y="24"/>
                </a:lnTo>
                <a:lnTo>
                  <a:pt x="129"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9" name="Freeform 234">
            <a:extLst>
              <a:ext uri="{FF2B5EF4-FFF2-40B4-BE49-F238E27FC236}">
                <a16:creationId xmlns:a16="http://schemas.microsoft.com/office/drawing/2014/main" id="{67296807-16F0-C74B-AAED-3104EC45CAD2}"/>
              </a:ext>
            </a:extLst>
          </p:cNvPr>
          <p:cNvSpPr>
            <a:spLocks noChangeArrowheads="1"/>
          </p:cNvSpPr>
          <p:nvPr/>
        </p:nvSpPr>
        <p:spPr bwMode="auto">
          <a:xfrm>
            <a:off x="6488767" y="2907838"/>
            <a:ext cx="67098" cy="52476"/>
          </a:xfrm>
          <a:custGeom>
            <a:avLst/>
            <a:gdLst>
              <a:gd name="T0" fmla="*/ 17422118 w 138"/>
              <a:gd name="T1" fmla="*/ 6516996 h 74"/>
              <a:gd name="T2" fmla="*/ 1017405 w 138"/>
              <a:gd name="T3" fmla="*/ 9708756 h 74"/>
              <a:gd name="T4" fmla="*/ 0 w 138"/>
              <a:gd name="T5" fmla="*/ 4389034 h 74"/>
              <a:gd name="T6" fmla="*/ 15387665 w 138"/>
              <a:gd name="T7" fmla="*/ 0 h 74"/>
              <a:gd name="T8" fmla="*/ 1742211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8" y="73"/>
                </a:lnTo>
                <a:lnTo>
                  <a:pt x="0" y="33"/>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0" name="Freeform 235">
            <a:extLst>
              <a:ext uri="{FF2B5EF4-FFF2-40B4-BE49-F238E27FC236}">
                <a16:creationId xmlns:a16="http://schemas.microsoft.com/office/drawing/2014/main" id="{5D52B87C-F258-DB48-ADBE-2E43C5D34D7F}"/>
              </a:ext>
            </a:extLst>
          </p:cNvPr>
          <p:cNvSpPr>
            <a:spLocks noChangeArrowheads="1"/>
          </p:cNvSpPr>
          <p:nvPr/>
        </p:nvSpPr>
        <p:spPr bwMode="auto">
          <a:xfrm>
            <a:off x="6365392" y="2947967"/>
            <a:ext cx="67099" cy="55563"/>
          </a:xfrm>
          <a:custGeom>
            <a:avLst/>
            <a:gdLst>
              <a:gd name="T0" fmla="*/ 17422828 w 138"/>
              <a:gd name="T1" fmla="*/ 5973586 h 81"/>
              <a:gd name="T2" fmla="*/ 1017425 w 138"/>
              <a:gd name="T3" fmla="*/ 9956094 h 81"/>
              <a:gd name="T4" fmla="*/ 0 w 138"/>
              <a:gd name="T5" fmla="*/ 3982508 h 81"/>
              <a:gd name="T6" fmla="*/ 15388335 w 138"/>
              <a:gd name="T7" fmla="*/ 0 h 81"/>
              <a:gd name="T8" fmla="*/ 17422828 w 138"/>
              <a:gd name="T9" fmla="*/ 597358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1">
                <a:moveTo>
                  <a:pt x="137" y="48"/>
                </a:moveTo>
                <a:lnTo>
                  <a:pt x="8" y="80"/>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1" name="Freeform 236">
            <a:extLst>
              <a:ext uri="{FF2B5EF4-FFF2-40B4-BE49-F238E27FC236}">
                <a16:creationId xmlns:a16="http://schemas.microsoft.com/office/drawing/2014/main" id="{A024FE52-2AC3-D740-94CA-89C84005C816}"/>
              </a:ext>
            </a:extLst>
          </p:cNvPr>
          <p:cNvSpPr>
            <a:spLocks noChangeArrowheads="1"/>
          </p:cNvSpPr>
          <p:nvPr/>
        </p:nvSpPr>
        <p:spPr bwMode="auto">
          <a:xfrm>
            <a:off x="6242017" y="2991182"/>
            <a:ext cx="69263" cy="58652"/>
          </a:xfrm>
          <a:custGeom>
            <a:avLst/>
            <a:gdLst>
              <a:gd name="T0" fmla="*/ 18432360 w 139"/>
              <a:gd name="T1" fmla="*/ 6629975 h 82"/>
              <a:gd name="T2" fmla="*/ 1068627 w 139"/>
              <a:gd name="T3" fmla="*/ 10959836 h 82"/>
              <a:gd name="T4" fmla="*/ 0 w 139"/>
              <a:gd name="T5" fmla="*/ 4465228 h 82"/>
              <a:gd name="T6" fmla="*/ 16161709 w 139"/>
              <a:gd name="T7" fmla="*/ 0 h 82"/>
              <a:gd name="T8" fmla="*/ 18432360 w 139"/>
              <a:gd name="T9" fmla="*/ 662997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2">
                <a:moveTo>
                  <a:pt x="138" y="49"/>
                </a:moveTo>
                <a:lnTo>
                  <a:pt x="8" y="81"/>
                </a:lnTo>
                <a:lnTo>
                  <a:pt x="0" y="33"/>
                </a:lnTo>
                <a:lnTo>
                  <a:pt x="121"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2" name="Freeform 237">
            <a:extLst>
              <a:ext uri="{FF2B5EF4-FFF2-40B4-BE49-F238E27FC236}">
                <a16:creationId xmlns:a16="http://schemas.microsoft.com/office/drawing/2014/main" id="{231D27EA-0F09-044F-AD03-7708A7BA4417}"/>
              </a:ext>
            </a:extLst>
          </p:cNvPr>
          <p:cNvSpPr>
            <a:spLocks noChangeArrowheads="1"/>
          </p:cNvSpPr>
          <p:nvPr/>
        </p:nvSpPr>
        <p:spPr bwMode="auto">
          <a:xfrm>
            <a:off x="6120807" y="3037488"/>
            <a:ext cx="67098" cy="58650"/>
          </a:xfrm>
          <a:custGeom>
            <a:avLst/>
            <a:gdLst>
              <a:gd name="T0" fmla="*/ 17422118 w 138"/>
              <a:gd name="T1" fmla="*/ 6494394 h 82"/>
              <a:gd name="T2" fmla="*/ 1017405 w 138"/>
              <a:gd name="T3" fmla="*/ 10959105 h 82"/>
              <a:gd name="T4" fmla="*/ 0 w 138"/>
              <a:gd name="T5" fmla="*/ 4329718 h 82"/>
              <a:gd name="T6" fmla="*/ 15387665 w 138"/>
              <a:gd name="T7" fmla="*/ 0 h 82"/>
              <a:gd name="T8" fmla="*/ 17422118 w 138"/>
              <a:gd name="T9" fmla="*/ 6494394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48"/>
                </a:moveTo>
                <a:lnTo>
                  <a:pt x="8" y="81"/>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3" name="Freeform 238">
            <a:extLst>
              <a:ext uri="{FF2B5EF4-FFF2-40B4-BE49-F238E27FC236}">
                <a16:creationId xmlns:a16="http://schemas.microsoft.com/office/drawing/2014/main" id="{5F0A3697-B12F-0B4B-95A1-CAC2447C3BBC}"/>
              </a:ext>
            </a:extLst>
          </p:cNvPr>
          <p:cNvSpPr>
            <a:spLocks noChangeArrowheads="1"/>
          </p:cNvSpPr>
          <p:nvPr/>
        </p:nvSpPr>
        <p:spPr bwMode="auto">
          <a:xfrm>
            <a:off x="5997431" y="3083789"/>
            <a:ext cx="69263" cy="61738"/>
          </a:xfrm>
          <a:custGeom>
            <a:avLst/>
            <a:gdLst>
              <a:gd name="T0" fmla="*/ 18432360 w 139"/>
              <a:gd name="T1" fmla="*/ 6108843 h 89"/>
              <a:gd name="T2" fmla="*/ 1068627 w 139"/>
              <a:gd name="T3" fmla="*/ 11199188 h 89"/>
              <a:gd name="T4" fmla="*/ 0 w 139"/>
              <a:gd name="T5" fmla="*/ 5090702 h 89"/>
              <a:gd name="T6" fmla="*/ 16295105 w 139"/>
              <a:gd name="T7" fmla="*/ 0 h 89"/>
              <a:gd name="T8" fmla="*/ 18432360 w 139"/>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9">
                <a:moveTo>
                  <a:pt x="138" y="48"/>
                </a:moveTo>
                <a:lnTo>
                  <a:pt x="8" y="88"/>
                </a:lnTo>
                <a:lnTo>
                  <a:pt x="0" y="40"/>
                </a:lnTo>
                <a:lnTo>
                  <a:pt x="122" y="0"/>
                </a:lnTo>
                <a:lnTo>
                  <a:pt x="138"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4" name="Freeform 239">
            <a:extLst>
              <a:ext uri="{FF2B5EF4-FFF2-40B4-BE49-F238E27FC236}">
                <a16:creationId xmlns:a16="http://schemas.microsoft.com/office/drawing/2014/main" id="{5DD79D83-F743-9D4D-B71A-256CF7C54829}"/>
              </a:ext>
            </a:extLst>
          </p:cNvPr>
          <p:cNvSpPr>
            <a:spLocks noChangeArrowheads="1"/>
          </p:cNvSpPr>
          <p:nvPr/>
        </p:nvSpPr>
        <p:spPr bwMode="auto">
          <a:xfrm>
            <a:off x="5874057" y="3133179"/>
            <a:ext cx="67098" cy="61738"/>
          </a:xfrm>
          <a:custGeom>
            <a:avLst/>
            <a:gdLst>
              <a:gd name="T0" fmla="*/ 17422118 w 138"/>
              <a:gd name="T1" fmla="*/ 6098117 h 90"/>
              <a:gd name="T2" fmla="*/ 2034809 w 138"/>
              <a:gd name="T3" fmla="*/ 11076164 h 90"/>
              <a:gd name="T4" fmla="*/ 0 w 138"/>
              <a:gd name="T5" fmla="*/ 5102578 h 90"/>
              <a:gd name="T6" fmla="*/ 15387665 w 138"/>
              <a:gd name="T7" fmla="*/ 0 h 90"/>
              <a:gd name="T8" fmla="*/ 17422118 w 138"/>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0">
                <a:moveTo>
                  <a:pt x="137" y="49"/>
                </a:moveTo>
                <a:lnTo>
                  <a:pt x="16" y="89"/>
                </a:lnTo>
                <a:lnTo>
                  <a:pt x="0" y="41"/>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5" name="Freeform 240">
            <a:extLst>
              <a:ext uri="{FF2B5EF4-FFF2-40B4-BE49-F238E27FC236}">
                <a16:creationId xmlns:a16="http://schemas.microsoft.com/office/drawing/2014/main" id="{BE7E5EA1-39CD-1749-8C0D-BDB8BDF67AFE}"/>
              </a:ext>
            </a:extLst>
          </p:cNvPr>
          <p:cNvSpPr>
            <a:spLocks noChangeArrowheads="1"/>
          </p:cNvSpPr>
          <p:nvPr/>
        </p:nvSpPr>
        <p:spPr bwMode="auto">
          <a:xfrm>
            <a:off x="5750681" y="3185658"/>
            <a:ext cx="71429" cy="61738"/>
          </a:xfrm>
          <a:custGeom>
            <a:avLst/>
            <a:gdLst>
              <a:gd name="T0" fmla="*/ 18543214 w 147"/>
              <a:gd name="T1" fmla="*/ 6098117 h 90"/>
              <a:gd name="T2" fmla="*/ 2158956 w 147"/>
              <a:gd name="T3" fmla="*/ 11076164 h 90"/>
              <a:gd name="T4" fmla="*/ 0 w 147"/>
              <a:gd name="T5" fmla="*/ 4978047 h 90"/>
              <a:gd name="T6" fmla="*/ 16511130 w 147"/>
              <a:gd name="T7" fmla="*/ 0 h 90"/>
              <a:gd name="T8" fmla="*/ 18543214 w 147"/>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0">
                <a:moveTo>
                  <a:pt x="146" y="49"/>
                </a:moveTo>
                <a:lnTo>
                  <a:pt x="17" y="89"/>
                </a:lnTo>
                <a:lnTo>
                  <a:pt x="0" y="40"/>
                </a:lnTo>
                <a:lnTo>
                  <a:pt x="130"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6" name="Freeform 241">
            <a:extLst>
              <a:ext uri="{FF2B5EF4-FFF2-40B4-BE49-F238E27FC236}">
                <a16:creationId xmlns:a16="http://schemas.microsoft.com/office/drawing/2014/main" id="{CC14E21C-B7A8-6647-837E-F3477B5202AC}"/>
              </a:ext>
            </a:extLst>
          </p:cNvPr>
          <p:cNvSpPr>
            <a:spLocks noChangeArrowheads="1"/>
          </p:cNvSpPr>
          <p:nvPr/>
        </p:nvSpPr>
        <p:spPr bwMode="auto">
          <a:xfrm>
            <a:off x="5631636" y="3241221"/>
            <a:ext cx="67098" cy="61738"/>
          </a:xfrm>
          <a:custGeom>
            <a:avLst/>
            <a:gdLst>
              <a:gd name="T0" fmla="*/ 17422118 w 138"/>
              <a:gd name="T1" fmla="*/ 6108843 h 89"/>
              <a:gd name="T2" fmla="*/ 2034809 w 138"/>
              <a:gd name="T3" fmla="*/ 11199188 h 89"/>
              <a:gd name="T4" fmla="*/ 0 w 138"/>
              <a:gd name="T5" fmla="*/ 5090702 h 89"/>
              <a:gd name="T6" fmla="*/ 15387665 w 138"/>
              <a:gd name="T7" fmla="*/ 0 h 89"/>
              <a:gd name="T8" fmla="*/ 17422118 w 138"/>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9">
                <a:moveTo>
                  <a:pt x="137" y="48"/>
                </a:moveTo>
                <a:lnTo>
                  <a:pt x="16" y="88"/>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7" name="Freeform 242">
            <a:extLst>
              <a:ext uri="{FF2B5EF4-FFF2-40B4-BE49-F238E27FC236}">
                <a16:creationId xmlns:a16="http://schemas.microsoft.com/office/drawing/2014/main" id="{31A1525C-D4FF-C549-A5C7-8D0D9886A55C}"/>
              </a:ext>
            </a:extLst>
          </p:cNvPr>
          <p:cNvSpPr>
            <a:spLocks noChangeArrowheads="1"/>
          </p:cNvSpPr>
          <p:nvPr/>
        </p:nvSpPr>
        <p:spPr bwMode="auto">
          <a:xfrm>
            <a:off x="5512589" y="3296785"/>
            <a:ext cx="67099" cy="67912"/>
          </a:xfrm>
          <a:custGeom>
            <a:avLst/>
            <a:gdLst>
              <a:gd name="T0" fmla="*/ 17422828 w 138"/>
              <a:gd name="T1" fmla="*/ 6222411 h 97"/>
              <a:gd name="T2" fmla="*/ 2034851 w 138"/>
              <a:gd name="T3" fmla="*/ 12445182 h 97"/>
              <a:gd name="T4" fmla="*/ 0 w 138"/>
              <a:gd name="T5" fmla="*/ 5185462 h 97"/>
              <a:gd name="T6" fmla="*/ 15388335 w 138"/>
              <a:gd name="T7" fmla="*/ 0 h 97"/>
              <a:gd name="T8" fmla="*/ 17422828 w 138"/>
              <a:gd name="T9" fmla="*/ 6222411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7">
                <a:moveTo>
                  <a:pt x="137" y="48"/>
                </a:moveTo>
                <a:lnTo>
                  <a:pt x="16" y="96"/>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8" name="Freeform 243">
            <a:extLst>
              <a:ext uri="{FF2B5EF4-FFF2-40B4-BE49-F238E27FC236}">
                <a16:creationId xmlns:a16="http://schemas.microsoft.com/office/drawing/2014/main" id="{C2B7056B-2809-454F-99E5-5C9465818F0B}"/>
              </a:ext>
            </a:extLst>
          </p:cNvPr>
          <p:cNvSpPr>
            <a:spLocks noChangeArrowheads="1"/>
          </p:cNvSpPr>
          <p:nvPr/>
        </p:nvSpPr>
        <p:spPr bwMode="auto">
          <a:xfrm>
            <a:off x="5391379" y="3358522"/>
            <a:ext cx="71429" cy="67912"/>
          </a:xfrm>
          <a:custGeom>
            <a:avLst/>
            <a:gdLst>
              <a:gd name="T0" fmla="*/ 18543214 w 147"/>
              <a:gd name="T1" fmla="*/ 6223421 h 98"/>
              <a:gd name="T2" fmla="*/ 3048126 w 147"/>
              <a:gd name="T3" fmla="*/ 12319616 h 98"/>
              <a:gd name="T4" fmla="*/ 0 w 147"/>
              <a:gd name="T5" fmla="*/ 5207032 h 98"/>
              <a:gd name="T6" fmla="*/ 15367859 w 147"/>
              <a:gd name="T7" fmla="*/ 0 h 98"/>
              <a:gd name="T8" fmla="*/ 18543214 w 147"/>
              <a:gd name="T9" fmla="*/ 6223421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8">
                <a:moveTo>
                  <a:pt x="146" y="49"/>
                </a:moveTo>
                <a:lnTo>
                  <a:pt x="24" y="97"/>
                </a:lnTo>
                <a:lnTo>
                  <a:pt x="0" y="41"/>
                </a:lnTo>
                <a:lnTo>
                  <a:pt x="121"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9" name="Freeform 244">
            <a:extLst>
              <a:ext uri="{FF2B5EF4-FFF2-40B4-BE49-F238E27FC236}">
                <a16:creationId xmlns:a16="http://schemas.microsoft.com/office/drawing/2014/main" id="{B86396DB-72FB-5D4A-9622-D21F1EB13ECD}"/>
              </a:ext>
            </a:extLst>
          </p:cNvPr>
          <p:cNvSpPr>
            <a:spLocks noChangeArrowheads="1"/>
          </p:cNvSpPr>
          <p:nvPr/>
        </p:nvSpPr>
        <p:spPr bwMode="auto">
          <a:xfrm>
            <a:off x="5274497" y="3420260"/>
            <a:ext cx="67099" cy="74085"/>
          </a:xfrm>
          <a:custGeom>
            <a:avLst/>
            <a:gdLst>
              <a:gd name="T0" fmla="*/ 17422828 w 138"/>
              <a:gd name="T1" fmla="*/ 7364083 h 106"/>
              <a:gd name="T2" fmla="*/ 2034851 w 138"/>
              <a:gd name="T3" fmla="*/ 13565397 h 106"/>
              <a:gd name="T4" fmla="*/ 0 w 138"/>
              <a:gd name="T5" fmla="*/ 6330351 h 106"/>
              <a:gd name="T6" fmla="*/ 14370909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16" y="105"/>
                </a:lnTo>
                <a:lnTo>
                  <a:pt x="0" y="49"/>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0" name="Freeform 245">
            <a:extLst>
              <a:ext uri="{FF2B5EF4-FFF2-40B4-BE49-F238E27FC236}">
                <a16:creationId xmlns:a16="http://schemas.microsoft.com/office/drawing/2014/main" id="{E5EE5129-9B08-8249-AF51-2EC7A24F9549}"/>
              </a:ext>
            </a:extLst>
          </p:cNvPr>
          <p:cNvSpPr>
            <a:spLocks noChangeArrowheads="1"/>
          </p:cNvSpPr>
          <p:nvPr/>
        </p:nvSpPr>
        <p:spPr bwMode="auto">
          <a:xfrm>
            <a:off x="5157615" y="3488171"/>
            <a:ext cx="67099" cy="74085"/>
          </a:xfrm>
          <a:custGeom>
            <a:avLst/>
            <a:gdLst>
              <a:gd name="T0" fmla="*/ 17422828 w 138"/>
              <a:gd name="T1" fmla="*/ 7364083 h 106"/>
              <a:gd name="T2" fmla="*/ 3052276 w 138"/>
              <a:gd name="T3" fmla="*/ 13565397 h 106"/>
              <a:gd name="T4" fmla="*/ 0 w 138"/>
              <a:gd name="T5" fmla="*/ 7364083 h 106"/>
              <a:gd name="T6" fmla="*/ 15388335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21"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1" name="Freeform 246">
            <a:extLst>
              <a:ext uri="{FF2B5EF4-FFF2-40B4-BE49-F238E27FC236}">
                <a16:creationId xmlns:a16="http://schemas.microsoft.com/office/drawing/2014/main" id="{56953461-FF1F-B047-809F-EBD0333CA7A7}"/>
              </a:ext>
            </a:extLst>
          </p:cNvPr>
          <p:cNvSpPr>
            <a:spLocks noChangeArrowheads="1"/>
          </p:cNvSpPr>
          <p:nvPr/>
        </p:nvSpPr>
        <p:spPr bwMode="auto">
          <a:xfrm>
            <a:off x="5042899" y="3562256"/>
            <a:ext cx="67098" cy="74085"/>
          </a:xfrm>
          <a:custGeom>
            <a:avLst/>
            <a:gdLst>
              <a:gd name="T0" fmla="*/ 17422118 w 138"/>
              <a:gd name="T1" fmla="*/ 7364083 h 106"/>
              <a:gd name="T2" fmla="*/ 3052214 w 138"/>
              <a:gd name="T3" fmla="*/ 13565397 h 106"/>
              <a:gd name="T4" fmla="*/ 0 w 138"/>
              <a:gd name="T5" fmla="*/ 7364083 h 106"/>
              <a:gd name="T6" fmla="*/ 14370261 w 138"/>
              <a:gd name="T7" fmla="*/ 0 h 106"/>
              <a:gd name="T8" fmla="*/ 1742211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2" name="Freeform 247">
            <a:extLst>
              <a:ext uri="{FF2B5EF4-FFF2-40B4-BE49-F238E27FC236}">
                <a16:creationId xmlns:a16="http://schemas.microsoft.com/office/drawing/2014/main" id="{0F09E718-0380-DE4D-A700-3067E1682A89}"/>
              </a:ext>
            </a:extLst>
          </p:cNvPr>
          <p:cNvSpPr>
            <a:spLocks noChangeArrowheads="1"/>
          </p:cNvSpPr>
          <p:nvPr/>
        </p:nvSpPr>
        <p:spPr bwMode="auto">
          <a:xfrm>
            <a:off x="4926017" y="3642515"/>
            <a:ext cx="69263" cy="74085"/>
          </a:xfrm>
          <a:custGeom>
            <a:avLst/>
            <a:gdLst>
              <a:gd name="T0" fmla="*/ 18432360 w 139"/>
              <a:gd name="T1" fmla="*/ 6330351 h 106"/>
              <a:gd name="T2" fmla="*/ 3205517 w 139"/>
              <a:gd name="T3" fmla="*/ 13565397 h 106"/>
              <a:gd name="T4" fmla="*/ 0 w 139"/>
              <a:gd name="T5" fmla="*/ 7364083 h 106"/>
              <a:gd name="T6" fmla="*/ 15093082 w 139"/>
              <a:gd name="T7" fmla="*/ 0 h 106"/>
              <a:gd name="T8" fmla="*/ 18432360 w 139"/>
              <a:gd name="T9" fmla="*/ 6330351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6">
                <a:moveTo>
                  <a:pt x="138" y="49"/>
                </a:moveTo>
                <a:lnTo>
                  <a:pt x="24" y="105"/>
                </a:lnTo>
                <a:lnTo>
                  <a:pt x="0" y="57"/>
                </a:lnTo>
                <a:lnTo>
                  <a:pt x="113"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3" name="Freeform 248">
            <a:extLst>
              <a:ext uri="{FF2B5EF4-FFF2-40B4-BE49-F238E27FC236}">
                <a16:creationId xmlns:a16="http://schemas.microsoft.com/office/drawing/2014/main" id="{D8B05B24-7ADD-404E-A8F8-C562158B01ED}"/>
              </a:ext>
            </a:extLst>
          </p:cNvPr>
          <p:cNvSpPr>
            <a:spLocks noChangeArrowheads="1"/>
          </p:cNvSpPr>
          <p:nvPr/>
        </p:nvSpPr>
        <p:spPr bwMode="auto">
          <a:xfrm>
            <a:off x="4815629" y="3725860"/>
            <a:ext cx="67099" cy="80258"/>
          </a:xfrm>
          <a:custGeom>
            <a:avLst/>
            <a:gdLst>
              <a:gd name="T0" fmla="*/ 17422828 w 138"/>
              <a:gd name="T1" fmla="*/ 6312204 h 115"/>
              <a:gd name="T2" fmla="*/ 3052276 w 138"/>
              <a:gd name="T3" fmla="*/ 14685286 h 115"/>
              <a:gd name="T4" fmla="*/ 0 w 138"/>
              <a:gd name="T5" fmla="*/ 7342643 h 115"/>
              <a:gd name="T6" fmla="*/ 14370909 w 138"/>
              <a:gd name="T7" fmla="*/ 0 h 115"/>
              <a:gd name="T8" fmla="*/ 17422828 w 138"/>
              <a:gd name="T9" fmla="*/ 6312204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5">
                <a:moveTo>
                  <a:pt x="137" y="49"/>
                </a:moveTo>
                <a:lnTo>
                  <a:pt x="24" y="114"/>
                </a:lnTo>
                <a:lnTo>
                  <a:pt x="0" y="57"/>
                </a:lnTo>
                <a:lnTo>
                  <a:pt x="113"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4" name="Freeform 249">
            <a:extLst>
              <a:ext uri="{FF2B5EF4-FFF2-40B4-BE49-F238E27FC236}">
                <a16:creationId xmlns:a16="http://schemas.microsoft.com/office/drawing/2014/main" id="{974810CF-231D-0042-9C17-2F8688568DB1}"/>
              </a:ext>
            </a:extLst>
          </p:cNvPr>
          <p:cNvSpPr>
            <a:spLocks noChangeArrowheads="1"/>
          </p:cNvSpPr>
          <p:nvPr/>
        </p:nvSpPr>
        <p:spPr bwMode="auto">
          <a:xfrm>
            <a:off x="4705241" y="3812291"/>
            <a:ext cx="67098" cy="86433"/>
          </a:xfrm>
          <a:custGeom>
            <a:avLst/>
            <a:gdLst>
              <a:gd name="T0" fmla="*/ 17422118 w 138"/>
              <a:gd name="T1" fmla="*/ 7433716 h 122"/>
              <a:gd name="T2" fmla="*/ 4069262 w 138"/>
              <a:gd name="T3" fmla="*/ 16062481 h 122"/>
              <a:gd name="T4" fmla="*/ 0 w 138"/>
              <a:gd name="T5" fmla="*/ 9557843 h 122"/>
              <a:gd name="T6" fmla="*/ 14370261 w 138"/>
              <a:gd name="T7" fmla="*/ 0 h 122"/>
              <a:gd name="T8" fmla="*/ 17422118 w 138"/>
              <a:gd name="T9" fmla="*/ 743371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2">
                <a:moveTo>
                  <a:pt x="137" y="56"/>
                </a:moveTo>
                <a:lnTo>
                  <a:pt x="32" y="121"/>
                </a:lnTo>
                <a:lnTo>
                  <a:pt x="0" y="72"/>
                </a:lnTo>
                <a:lnTo>
                  <a:pt x="113" y="0"/>
                </a:lnTo>
                <a:lnTo>
                  <a:pt x="137" y="5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5" name="Freeform 250">
            <a:extLst>
              <a:ext uri="{FF2B5EF4-FFF2-40B4-BE49-F238E27FC236}">
                <a16:creationId xmlns:a16="http://schemas.microsoft.com/office/drawing/2014/main" id="{E27889D0-21C4-AF4C-A29A-FEE9A4B5D6E8}"/>
              </a:ext>
            </a:extLst>
          </p:cNvPr>
          <p:cNvSpPr>
            <a:spLocks noChangeArrowheads="1"/>
          </p:cNvSpPr>
          <p:nvPr/>
        </p:nvSpPr>
        <p:spPr bwMode="auto">
          <a:xfrm>
            <a:off x="4597017" y="3914160"/>
            <a:ext cx="71427" cy="86433"/>
          </a:xfrm>
          <a:custGeom>
            <a:avLst/>
            <a:gdLst>
              <a:gd name="T0" fmla="*/ 18668430 w 146"/>
              <a:gd name="T1" fmla="*/ 6504638 h 122"/>
              <a:gd name="T2" fmla="*/ 5150073 w 146"/>
              <a:gd name="T3" fmla="*/ 16062481 h 122"/>
              <a:gd name="T4" fmla="*/ 0 w 146"/>
              <a:gd name="T5" fmla="*/ 9690464 h 122"/>
              <a:gd name="T6" fmla="*/ 14548516 w 146"/>
              <a:gd name="T7" fmla="*/ 0 h 122"/>
              <a:gd name="T8" fmla="*/ 18668430 w 146"/>
              <a:gd name="T9" fmla="*/ 6504638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145" y="49"/>
                </a:moveTo>
                <a:lnTo>
                  <a:pt x="40" y="121"/>
                </a:lnTo>
                <a:lnTo>
                  <a:pt x="0" y="73"/>
                </a:lnTo>
                <a:lnTo>
                  <a:pt x="113" y="0"/>
                </a:lnTo>
                <a:lnTo>
                  <a:pt x="145"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6" name="Freeform 251">
            <a:extLst>
              <a:ext uri="{FF2B5EF4-FFF2-40B4-BE49-F238E27FC236}">
                <a16:creationId xmlns:a16="http://schemas.microsoft.com/office/drawing/2014/main" id="{851DA3BC-D27E-CA4E-A072-F10A6DAA57BA}"/>
              </a:ext>
            </a:extLst>
          </p:cNvPr>
          <p:cNvSpPr>
            <a:spLocks noChangeArrowheads="1"/>
          </p:cNvSpPr>
          <p:nvPr/>
        </p:nvSpPr>
        <p:spPr bwMode="auto">
          <a:xfrm>
            <a:off x="4499616" y="4016026"/>
            <a:ext cx="67099" cy="92607"/>
          </a:xfrm>
          <a:custGeom>
            <a:avLst/>
            <a:gdLst>
              <a:gd name="T0" fmla="*/ 17422828 w 138"/>
              <a:gd name="T1" fmla="*/ 6476273 h 131"/>
              <a:gd name="T2" fmla="*/ 4069701 w 138"/>
              <a:gd name="T3" fmla="*/ 17181719 h 131"/>
              <a:gd name="T4" fmla="*/ 0 w 138"/>
              <a:gd name="T5" fmla="*/ 10705809 h 131"/>
              <a:gd name="T6" fmla="*/ 12336059 w 138"/>
              <a:gd name="T7" fmla="*/ 0 h 131"/>
              <a:gd name="T8" fmla="*/ 17422828 w 138"/>
              <a:gd name="T9" fmla="*/ 6476273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1">
                <a:moveTo>
                  <a:pt x="137" y="49"/>
                </a:moveTo>
                <a:lnTo>
                  <a:pt x="32" y="130"/>
                </a:lnTo>
                <a:lnTo>
                  <a:pt x="0" y="81"/>
                </a:lnTo>
                <a:lnTo>
                  <a:pt x="97"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7" name="Freeform 252">
            <a:extLst>
              <a:ext uri="{FF2B5EF4-FFF2-40B4-BE49-F238E27FC236}">
                <a16:creationId xmlns:a16="http://schemas.microsoft.com/office/drawing/2014/main" id="{4164B789-87EB-3B40-868D-5878B2505E34}"/>
              </a:ext>
            </a:extLst>
          </p:cNvPr>
          <p:cNvSpPr>
            <a:spLocks noChangeArrowheads="1"/>
          </p:cNvSpPr>
          <p:nvPr/>
        </p:nvSpPr>
        <p:spPr bwMode="auto">
          <a:xfrm>
            <a:off x="4404378" y="4133327"/>
            <a:ext cx="62771" cy="89521"/>
          </a:xfrm>
          <a:custGeom>
            <a:avLst/>
            <a:gdLst>
              <a:gd name="T0" fmla="*/ 16178461 w 130"/>
              <a:gd name="T1" fmla="*/ 5016725 h 130"/>
              <a:gd name="T2" fmla="*/ 5016725 w 130"/>
              <a:gd name="T3" fmla="*/ 16178461 h 130"/>
              <a:gd name="T4" fmla="*/ 0 w 130"/>
              <a:gd name="T5" fmla="*/ 11161736 h 130"/>
              <a:gd name="T6" fmla="*/ 11161736 w 130"/>
              <a:gd name="T7" fmla="*/ 0 h 130"/>
              <a:gd name="T8" fmla="*/ 16178461 w 130"/>
              <a:gd name="T9" fmla="*/ 5016725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0">
                <a:moveTo>
                  <a:pt x="129" y="40"/>
                </a:moveTo>
                <a:lnTo>
                  <a:pt x="40" y="129"/>
                </a:lnTo>
                <a:lnTo>
                  <a:pt x="0" y="89"/>
                </a:lnTo>
                <a:lnTo>
                  <a:pt x="8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8" name="Freeform 253">
            <a:extLst>
              <a:ext uri="{FF2B5EF4-FFF2-40B4-BE49-F238E27FC236}">
                <a16:creationId xmlns:a16="http://schemas.microsoft.com/office/drawing/2014/main" id="{7792892D-065F-6C45-B145-7EC848CEC984}"/>
              </a:ext>
            </a:extLst>
          </p:cNvPr>
          <p:cNvSpPr>
            <a:spLocks noChangeArrowheads="1"/>
          </p:cNvSpPr>
          <p:nvPr/>
        </p:nvSpPr>
        <p:spPr bwMode="auto">
          <a:xfrm>
            <a:off x="4315636" y="4262977"/>
            <a:ext cx="62770" cy="95694"/>
          </a:xfrm>
          <a:custGeom>
            <a:avLst/>
            <a:gdLst>
              <a:gd name="T0" fmla="*/ 16177756 w 130"/>
              <a:gd name="T1" fmla="*/ 5087126 h 138"/>
              <a:gd name="T2" fmla="*/ 5141625 w 130"/>
              <a:gd name="T3" fmla="*/ 17422828 h 138"/>
              <a:gd name="T4" fmla="*/ 0 w 130"/>
              <a:gd name="T5" fmla="*/ 12336059 h 138"/>
              <a:gd name="T6" fmla="*/ 10158241 w 130"/>
              <a:gd name="T7" fmla="*/ 0 h 138"/>
              <a:gd name="T8" fmla="*/ 16177756 w 130"/>
              <a:gd name="T9" fmla="*/ 508712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8">
                <a:moveTo>
                  <a:pt x="129" y="40"/>
                </a:moveTo>
                <a:lnTo>
                  <a:pt x="41" y="137"/>
                </a:lnTo>
                <a:lnTo>
                  <a:pt x="0" y="97"/>
                </a:lnTo>
                <a:lnTo>
                  <a:pt x="81"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9" name="Freeform 254">
            <a:extLst>
              <a:ext uri="{FF2B5EF4-FFF2-40B4-BE49-F238E27FC236}">
                <a16:creationId xmlns:a16="http://schemas.microsoft.com/office/drawing/2014/main" id="{932CBAC8-950A-D04B-8826-F567A8B312F4}"/>
              </a:ext>
            </a:extLst>
          </p:cNvPr>
          <p:cNvSpPr>
            <a:spLocks noChangeArrowheads="1"/>
          </p:cNvSpPr>
          <p:nvPr/>
        </p:nvSpPr>
        <p:spPr bwMode="auto">
          <a:xfrm>
            <a:off x="4239879" y="4404972"/>
            <a:ext cx="60606" cy="95694"/>
          </a:xfrm>
          <a:custGeom>
            <a:avLst/>
            <a:gdLst>
              <a:gd name="T0" fmla="*/ 16062481 w 122"/>
              <a:gd name="T1" fmla="*/ 4069701 h 138"/>
              <a:gd name="T2" fmla="*/ 16062481 w 122"/>
              <a:gd name="T3" fmla="*/ 4069701 h 138"/>
              <a:gd name="T4" fmla="*/ 6372017 w 122"/>
              <a:gd name="T5" fmla="*/ 17422828 h 138"/>
              <a:gd name="T6" fmla="*/ 0 w 122"/>
              <a:gd name="T7" fmla="*/ 13353484 h 138"/>
              <a:gd name="T8" fmla="*/ 9557843 w 122"/>
              <a:gd name="T9" fmla="*/ 0 h 138"/>
              <a:gd name="T10" fmla="*/ 16062481 w 122"/>
              <a:gd name="T11" fmla="*/ 4069701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38">
                <a:moveTo>
                  <a:pt x="121" y="32"/>
                </a:moveTo>
                <a:lnTo>
                  <a:pt x="121" y="32"/>
                </a:lnTo>
                <a:cubicBezTo>
                  <a:pt x="97" y="64"/>
                  <a:pt x="72" y="105"/>
                  <a:pt x="48" y="137"/>
                </a:cubicBezTo>
                <a:cubicBezTo>
                  <a:pt x="0" y="105"/>
                  <a:pt x="0" y="105"/>
                  <a:pt x="0" y="105"/>
                </a:cubicBezTo>
                <a:cubicBezTo>
                  <a:pt x="24" y="64"/>
                  <a:pt x="48" y="32"/>
                  <a:pt x="72" y="0"/>
                </a:cubicBezTo>
                <a:lnTo>
                  <a:pt x="121"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0" name="Freeform 255">
            <a:extLst>
              <a:ext uri="{FF2B5EF4-FFF2-40B4-BE49-F238E27FC236}">
                <a16:creationId xmlns:a16="http://schemas.microsoft.com/office/drawing/2014/main" id="{97FA1176-0C98-E24A-A599-3B7CA230CA63}"/>
              </a:ext>
            </a:extLst>
          </p:cNvPr>
          <p:cNvSpPr>
            <a:spLocks noChangeArrowheads="1"/>
          </p:cNvSpPr>
          <p:nvPr/>
        </p:nvSpPr>
        <p:spPr bwMode="auto">
          <a:xfrm>
            <a:off x="4181439" y="4559317"/>
            <a:ext cx="51947" cy="101869"/>
          </a:xfrm>
          <a:custGeom>
            <a:avLst/>
            <a:gdLst>
              <a:gd name="T0" fmla="*/ 13439686 w 107"/>
              <a:gd name="T1" fmla="*/ 4119993 h 146"/>
              <a:gd name="T2" fmla="*/ 13439686 w 107"/>
              <a:gd name="T3" fmla="*/ 4119993 h 146"/>
              <a:gd name="T4" fmla="*/ 7226893 w 107"/>
              <a:gd name="T5" fmla="*/ 18669146 h 146"/>
              <a:gd name="T6" fmla="*/ 0 w 107"/>
              <a:gd name="T7" fmla="*/ 15578971 h 146"/>
              <a:gd name="T8" fmla="*/ 7226893 w 107"/>
              <a:gd name="T9" fmla="*/ 0 h 146"/>
              <a:gd name="T10" fmla="*/ 13439686 w 107"/>
              <a:gd name="T11" fmla="*/ 4119993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46">
                <a:moveTo>
                  <a:pt x="106" y="32"/>
                </a:moveTo>
                <a:lnTo>
                  <a:pt x="106" y="32"/>
                </a:lnTo>
                <a:cubicBezTo>
                  <a:pt x="89" y="65"/>
                  <a:pt x="73" y="105"/>
                  <a:pt x="57" y="145"/>
                </a:cubicBezTo>
                <a:cubicBezTo>
                  <a:pt x="0" y="121"/>
                  <a:pt x="0" y="121"/>
                  <a:pt x="0" y="121"/>
                </a:cubicBezTo>
                <a:cubicBezTo>
                  <a:pt x="17" y="81"/>
                  <a:pt x="33" y="40"/>
                  <a:pt x="57" y="0"/>
                </a:cubicBezTo>
                <a:lnTo>
                  <a:pt x="106"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1" name="Freeform 256">
            <a:extLst>
              <a:ext uri="{FF2B5EF4-FFF2-40B4-BE49-F238E27FC236}">
                <a16:creationId xmlns:a16="http://schemas.microsoft.com/office/drawing/2014/main" id="{757F8967-D0CC-9B4C-A0DA-77C568E81494}"/>
              </a:ext>
            </a:extLst>
          </p:cNvPr>
          <p:cNvSpPr>
            <a:spLocks noChangeArrowheads="1"/>
          </p:cNvSpPr>
          <p:nvPr/>
        </p:nvSpPr>
        <p:spPr bwMode="auto">
          <a:xfrm>
            <a:off x="4142478" y="4726007"/>
            <a:ext cx="47619" cy="101869"/>
          </a:xfrm>
          <a:custGeom>
            <a:avLst/>
            <a:gdLst>
              <a:gd name="T0" fmla="*/ 12319616 w 98"/>
              <a:gd name="T1" fmla="*/ 3048126 h 147"/>
              <a:gd name="T2" fmla="*/ 12319616 w 98"/>
              <a:gd name="T3" fmla="*/ 3048126 h 147"/>
              <a:gd name="T4" fmla="*/ 8128259 w 98"/>
              <a:gd name="T5" fmla="*/ 18543214 h 147"/>
              <a:gd name="T6" fmla="*/ 0 w 98"/>
              <a:gd name="T7" fmla="*/ 16383902 h 147"/>
              <a:gd name="T8" fmla="*/ 4064130 w 98"/>
              <a:gd name="T9" fmla="*/ 0 h 147"/>
              <a:gd name="T10" fmla="*/ 12319616 w 98"/>
              <a:gd name="T11" fmla="*/ 3048126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7">
                <a:moveTo>
                  <a:pt x="97" y="24"/>
                </a:moveTo>
                <a:lnTo>
                  <a:pt x="97" y="24"/>
                </a:lnTo>
                <a:cubicBezTo>
                  <a:pt x="80" y="65"/>
                  <a:pt x="72" y="105"/>
                  <a:pt x="64" y="146"/>
                </a:cubicBezTo>
                <a:cubicBezTo>
                  <a:pt x="0" y="129"/>
                  <a:pt x="0" y="129"/>
                  <a:pt x="0" y="129"/>
                </a:cubicBezTo>
                <a:cubicBezTo>
                  <a:pt x="8" y="89"/>
                  <a:pt x="24" y="49"/>
                  <a:pt x="32" y="0"/>
                </a:cubicBezTo>
                <a:lnTo>
                  <a:pt x="9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2" name="Freeform 257">
            <a:extLst>
              <a:ext uri="{FF2B5EF4-FFF2-40B4-BE49-F238E27FC236}">
                <a16:creationId xmlns:a16="http://schemas.microsoft.com/office/drawing/2014/main" id="{D0C68FC1-99BB-5447-9772-C783EE616FB7}"/>
              </a:ext>
            </a:extLst>
          </p:cNvPr>
          <p:cNvSpPr>
            <a:spLocks noChangeArrowheads="1"/>
          </p:cNvSpPr>
          <p:nvPr/>
        </p:nvSpPr>
        <p:spPr bwMode="auto">
          <a:xfrm>
            <a:off x="4129491" y="4914308"/>
            <a:ext cx="36795" cy="89519"/>
          </a:xfrm>
          <a:custGeom>
            <a:avLst/>
            <a:gdLst>
              <a:gd name="T0" fmla="*/ 9708756 w 74"/>
              <a:gd name="T1" fmla="*/ 0 h 130"/>
              <a:gd name="T2" fmla="*/ 9708756 w 74"/>
              <a:gd name="T3" fmla="*/ 0 h 130"/>
              <a:gd name="T4" fmla="*/ 8644957 w 74"/>
              <a:gd name="T5" fmla="*/ 16177756 h 130"/>
              <a:gd name="T6" fmla="*/ 0 w 74"/>
              <a:gd name="T7" fmla="*/ 16177756 h 130"/>
              <a:gd name="T8" fmla="*/ 1064163 w 74"/>
              <a:gd name="T9" fmla="*/ 0 h 130"/>
              <a:gd name="T10" fmla="*/ 9708756 w 7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30">
                <a:moveTo>
                  <a:pt x="73" y="0"/>
                </a:moveTo>
                <a:lnTo>
                  <a:pt x="73" y="0"/>
                </a:lnTo>
                <a:cubicBezTo>
                  <a:pt x="65" y="48"/>
                  <a:pt x="65" y="89"/>
                  <a:pt x="65" y="129"/>
                </a:cubicBezTo>
                <a:cubicBezTo>
                  <a:pt x="0" y="129"/>
                  <a:pt x="0" y="129"/>
                  <a:pt x="0" y="129"/>
                </a:cubicBezTo>
                <a:cubicBezTo>
                  <a:pt x="0" y="81"/>
                  <a:pt x="0" y="40"/>
                  <a:pt x="8" y="0"/>
                </a:cubicBezTo>
                <a:lnTo>
                  <a:pt x="7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3" name="Freeform 258">
            <a:extLst>
              <a:ext uri="{FF2B5EF4-FFF2-40B4-BE49-F238E27FC236}">
                <a16:creationId xmlns:a16="http://schemas.microsoft.com/office/drawing/2014/main" id="{47EDC8FE-BA77-0A4D-A128-AFA9FFC5AF9A}"/>
              </a:ext>
            </a:extLst>
          </p:cNvPr>
          <p:cNvSpPr>
            <a:spLocks noChangeArrowheads="1"/>
          </p:cNvSpPr>
          <p:nvPr/>
        </p:nvSpPr>
        <p:spPr bwMode="auto">
          <a:xfrm>
            <a:off x="4133820" y="5090259"/>
            <a:ext cx="41124" cy="98780"/>
          </a:xfrm>
          <a:custGeom>
            <a:avLst/>
            <a:gdLst>
              <a:gd name="T0" fmla="*/ 8794430 w 82"/>
              <a:gd name="T1" fmla="*/ 0 h 139"/>
              <a:gd name="T2" fmla="*/ 8794430 w 82"/>
              <a:gd name="T3" fmla="*/ 0 h 139"/>
              <a:gd name="T4" fmla="*/ 10959105 w 82"/>
              <a:gd name="T5" fmla="*/ 17229971 h 139"/>
              <a:gd name="T6" fmla="*/ 2300036 w 82"/>
              <a:gd name="T7" fmla="*/ 18432360 h 139"/>
              <a:gd name="T8" fmla="*/ 0 w 82"/>
              <a:gd name="T9" fmla="*/ 1068627 h 139"/>
              <a:gd name="T10" fmla="*/ 8794430 w 82"/>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39">
                <a:moveTo>
                  <a:pt x="65" y="0"/>
                </a:moveTo>
                <a:lnTo>
                  <a:pt x="65" y="0"/>
                </a:lnTo>
                <a:cubicBezTo>
                  <a:pt x="65" y="49"/>
                  <a:pt x="73" y="89"/>
                  <a:pt x="81" y="129"/>
                </a:cubicBezTo>
                <a:cubicBezTo>
                  <a:pt x="17" y="138"/>
                  <a:pt x="17" y="138"/>
                  <a:pt x="17" y="138"/>
                </a:cubicBezTo>
                <a:cubicBezTo>
                  <a:pt x="9" y="97"/>
                  <a:pt x="0" y="57"/>
                  <a:pt x="0" y="8"/>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4" name="Freeform 259">
            <a:extLst>
              <a:ext uri="{FF2B5EF4-FFF2-40B4-BE49-F238E27FC236}">
                <a16:creationId xmlns:a16="http://schemas.microsoft.com/office/drawing/2014/main" id="{3602071D-7A91-1C40-8978-9EBD70FF5AD0}"/>
              </a:ext>
            </a:extLst>
          </p:cNvPr>
          <p:cNvSpPr>
            <a:spLocks noChangeArrowheads="1"/>
          </p:cNvSpPr>
          <p:nvPr/>
        </p:nvSpPr>
        <p:spPr bwMode="auto">
          <a:xfrm>
            <a:off x="4157629" y="5266212"/>
            <a:ext cx="47619" cy="101866"/>
          </a:xfrm>
          <a:custGeom>
            <a:avLst/>
            <a:gdLst>
              <a:gd name="T0" fmla="*/ 8255486 w 98"/>
              <a:gd name="T1" fmla="*/ 0 h 146"/>
              <a:gd name="T2" fmla="*/ 8255486 w 98"/>
              <a:gd name="T3" fmla="*/ 0 h 146"/>
              <a:gd name="T4" fmla="*/ 12319616 w 98"/>
              <a:gd name="T5" fmla="*/ 15578674 h 146"/>
              <a:gd name="T6" fmla="*/ 5080162 w 98"/>
              <a:gd name="T7" fmla="*/ 18668430 h 146"/>
              <a:gd name="T8" fmla="*/ 0 w 98"/>
              <a:gd name="T9" fmla="*/ 2059957 h 146"/>
              <a:gd name="T10" fmla="*/ 8255486 w 98"/>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6">
                <a:moveTo>
                  <a:pt x="65" y="0"/>
                </a:moveTo>
                <a:lnTo>
                  <a:pt x="65" y="0"/>
                </a:lnTo>
                <a:cubicBezTo>
                  <a:pt x="73" y="40"/>
                  <a:pt x="89" y="81"/>
                  <a:pt x="97" y="121"/>
                </a:cubicBezTo>
                <a:cubicBezTo>
                  <a:pt x="40" y="145"/>
                  <a:pt x="40" y="145"/>
                  <a:pt x="40" y="145"/>
                </a:cubicBezTo>
                <a:cubicBezTo>
                  <a:pt x="24" y="105"/>
                  <a:pt x="8" y="64"/>
                  <a:pt x="0" y="16"/>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5" name="Freeform 260">
            <a:extLst>
              <a:ext uri="{FF2B5EF4-FFF2-40B4-BE49-F238E27FC236}">
                <a16:creationId xmlns:a16="http://schemas.microsoft.com/office/drawing/2014/main" id="{9FD4BD9E-6AD7-9747-8D70-90289F2C9F0E}"/>
              </a:ext>
            </a:extLst>
          </p:cNvPr>
          <p:cNvSpPr>
            <a:spLocks noChangeArrowheads="1"/>
          </p:cNvSpPr>
          <p:nvPr/>
        </p:nvSpPr>
        <p:spPr bwMode="auto">
          <a:xfrm>
            <a:off x="4200918" y="5435989"/>
            <a:ext cx="56276" cy="101869"/>
          </a:xfrm>
          <a:custGeom>
            <a:avLst/>
            <a:gdLst>
              <a:gd name="T0" fmla="*/ 7340795 w 114"/>
              <a:gd name="T1" fmla="*/ 0 h 146"/>
              <a:gd name="T2" fmla="*/ 14813018 w 114"/>
              <a:gd name="T3" fmla="*/ 14549152 h 146"/>
              <a:gd name="T4" fmla="*/ 7340795 w 114"/>
              <a:gd name="T5" fmla="*/ 18669146 h 146"/>
              <a:gd name="T6" fmla="*/ 0 w 114"/>
              <a:gd name="T7" fmla="*/ 3090174 h 146"/>
              <a:gd name="T8" fmla="*/ 7340795 w 114"/>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6">
                <a:moveTo>
                  <a:pt x="56" y="0"/>
                </a:moveTo>
                <a:lnTo>
                  <a:pt x="113" y="113"/>
                </a:lnTo>
                <a:lnTo>
                  <a:pt x="56" y="145"/>
                </a:lnTo>
                <a:lnTo>
                  <a:pt x="0" y="24"/>
                </a:lnTo>
                <a:lnTo>
                  <a:pt x="5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6" name="Freeform 261">
            <a:extLst>
              <a:ext uri="{FF2B5EF4-FFF2-40B4-BE49-F238E27FC236}">
                <a16:creationId xmlns:a16="http://schemas.microsoft.com/office/drawing/2014/main" id="{D9F571EA-394A-DF42-8CEB-6DA49756490E}"/>
              </a:ext>
            </a:extLst>
          </p:cNvPr>
          <p:cNvSpPr>
            <a:spLocks noChangeArrowheads="1"/>
          </p:cNvSpPr>
          <p:nvPr/>
        </p:nvSpPr>
        <p:spPr bwMode="auto">
          <a:xfrm>
            <a:off x="4261523" y="5593420"/>
            <a:ext cx="60606" cy="101866"/>
          </a:xfrm>
          <a:custGeom>
            <a:avLst/>
            <a:gdLst>
              <a:gd name="T0" fmla="*/ 7566702 w 122"/>
              <a:gd name="T1" fmla="*/ 0 h 147"/>
              <a:gd name="T2" fmla="*/ 16062481 w 122"/>
              <a:gd name="T3" fmla="*/ 13335164 h 147"/>
              <a:gd name="T4" fmla="*/ 8628401 w 122"/>
              <a:gd name="T5" fmla="*/ 18542503 h 147"/>
              <a:gd name="T6" fmla="*/ 0 w 122"/>
              <a:gd name="T7" fmla="*/ 4190960 h 147"/>
              <a:gd name="T8" fmla="*/ 7566702 w 122"/>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7">
                <a:moveTo>
                  <a:pt x="57" y="0"/>
                </a:moveTo>
                <a:lnTo>
                  <a:pt x="121" y="105"/>
                </a:lnTo>
                <a:lnTo>
                  <a:pt x="65" y="146"/>
                </a:lnTo>
                <a:lnTo>
                  <a:pt x="0" y="33"/>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7" name="Freeform 262">
            <a:extLst>
              <a:ext uri="{FF2B5EF4-FFF2-40B4-BE49-F238E27FC236}">
                <a16:creationId xmlns:a16="http://schemas.microsoft.com/office/drawing/2014/main" id="{246960BC-FFDB-8642-98B3-E3A557AA92E0}"/>
              </a:ext>
            </a:extLst>
          </p:cNvPr>
          <p:cNvSpPr>
            <a:spLocks noChangeArrowheads="1"/>
          </p:cNvSpPr>
          <p:nvPr/>
        </p:nvSpPr>
        <p:spPr bwMode="auto">
          <a:xfrm>
            <a:off x="4328623" y="5738503"/>
            <a:ext cx="64934" cy="101869"/>
          </a:xfrm>
          <a:custGeom>
            <a:avLst/>
            <a:gdLst>
              <a:gd name="T0" fmla="*/ 7533475 w 131"/>
              <a:gd name="T1" fmla="*/ 0 h 147"/>
              <a:gd name="T2" fmla="*/ 17181719 w 131"/>
              <a:gd name="T3" fmla="*/ 14351817 h 147"/>
              <a:gd name="T4" fmla="*/ 9648243 w 131"/>
              <a:gd name="T5" fmla="*/ 18543214 h 147"/>
              <a:gd name="T6" fmla="*/ 0 w 131"/>
              <a:gd name="T7" fmla="*/ 5080210 h 147"/>
              <a:gd name="T8" fmla="*/ 7533475 w 131"/>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47">
                <a:moveTo>
                  <a:pt x="57" y="0"/>
                </a:moveTo>
                <a:lnTo>
                  <a:pt x="130" y="113"/>
                </a:lnTo>
                <a:lnTo>
                  <a:pt x="73" y="146"/>
                </a:lnTo>
                <a:lnTo>
                  <a:pt x="0" y="40"/>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8" name="Freeform 263">
            <a:extLst>
              <a:ext uri="{FF2B5EF4-FFF2-40B4-BE49-F238E27FC236}">
                <a16:creationId xmlns:a16="http://schemas.microsoft.com/office/drawing/2014/main" id="{195F4DD4-41EA-AF47-A333-3C2026511E04}"/>
              </a:ext>
            </a:extLst>
          </p:cNvPr>
          <p:cNvSpPr>
            <a:spLocks noChangeArrowheads="1"/>
          </p:cNvSpPr>
          <p:nvPr/>
        </p:nvSpPr>
        <p:spPr bwMode="auto">
          <a:xfrm>
            <a:off x="4404378" y="5886673"/>
            <a:ext cx="71429" cy="98780"/>
          </a:xfrm>
          <a:custGeom>
            <a:avLst/>
            <a:gdLst>
              <a:gd name="T0" fmla="*/ 6179990 w 146"/>
              <a:gd name="T1" fmla="*/ 0 h 139"/>
              <a:gd name="T2" fmla="*/ 6179990 w 146"/>
              <a:gd name="T3" fmla="*/ 0 h 139"/>
              <a:gd name="T4" fmla="*/ 18669146 w 146"/>
              <a:gd name="T5" fmla="*/ 11887565 h 139"/>
              <a:gd name="T6" fmla="*/ 12489156 w 146"/>
              <a:gd name="T7" fmla="*/ 18432360 h 139"/>
              <a:gd name="T8" fmla="*/ 0 w 146"/>
              <a:gd name="T9" fmla="*/ 5476167 h 139"/>
              <a:gd name="T10" fmla="*/ 6179990 w 146"/>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39">
                <a:moveTo>
                  <a:pt x="48" y="0"/>
                </a:moveTo>
                <a:lnTo>
                  <a:pt x="48" y="0"/>
                </a:lnTo>
                <a:cubicBezTo>
                  <a:pt x="81" y="33"/>
                  <a:pt x="113" y="57"/>
                  <a:pt x="145" y="89"/>
                </a:cubicBezTo>
                <a:cubicBezTo>
                  <a:pt x="97" y="138"/>
                  <a:pt x="97" y="138"/>
                  <a:pt x="97" y="138"/>
                </a:cubicBezTo>
                <a:cubicBezTo>
                  <a:pt x="64" y="105"/>
                  <a:pt x="32" y="73"/>
                  <a:pt x="0" y="41"/>
                </a:cubicBez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9" name="Freeform 264">
            <a:extLst>
              <a:ext uri="{FF2B5EF4-FFF2-40B4-BE49-F238E27FC236}">
                <a16:creationId xmlns:a16="http://schemas.microsoft.com/office/drawing/2014/main" id="{F84783A6-4CC6-824A-A57B-21642C735FC1}"/>
              </a:ext>
            </a:extLst>
          </p:cNvPr>
          <p:cNvSpPr>
            <a:spLocks noChangeArrowheads="1"/>
          </p:cNvSpPr>
          <p:nvPr/>
        </p:nvSpPr>
        <p:spPr bwMode="auto">
          <a:xfrm>
            <a:off x="4499616" y="6007062"/>
            <a:ext cx="71429" cy="89519"/>
          </a:xfrm>
          <a:custGeom>
            <a:avLst/>
            <a:gdLst>
              <a:gd name="T0" fmla="*/ 6179990 w 146"/>
              <a:gd name="T1" fmla="*/ 0 h 130"/>
              <a:gd name="T2" fmla="*/ 18669146 w 146"/>
              <a:gd name="T3" fmla="*/ 9154989 h 130"/>
              <a:gd name="T4" fmla="*/ 13518975 w 146"/>
              <a:gd name="T5" fmla="*/ 16177756 h 130"/>
              <a:gd name="T6" fmla="*/ 0 w 146"/>
              <a:gd name="T7" fmla="*/ 6019515 h 130"/>
              <a:gd name="T8" fmla="*/ 6179990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48" y="0"/>
                </a:moveTo>
                <a:lnTo>
                  <a:pt x="145" y="73"/>
                </a:lnTo>
                <a:lnTo>
                  <a:pt x="105" y="129"/>
                </a:lnTo>
                <a:lnTo>
                  <a:pt x="0" y="48"/>
                </a:ln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0" name="Freeform 265">
            <a:extLst>
              <a:ext uri="{FF2B5EF4-FFF2-40B4-BE49-F238E27FC236}">
                <a16:creationId xmlns:a16="http://schemas.microsoft.com/office/drawing/2014/main" id="{9CEEE9C7-734C-BD47-9AD0-951E2681A453}"/>
              </a:ext>
            </a:extLst>
          </p:cNvPr>
          <p:cNvSpPr>
            <a:spLocks noChangeArrowheads="1"/>
          </p:cNvSpPr>
          <p:nvPr/>
        </p:nvSpPr>
        <p:spPr bwMode="auto">
          <a:xfrm>
            <a:off x="4601347" y="6105842"/>
            <a:ext cx="75756" cy="89519"/>
          </a:xfrm>
          <a:custGeom>
            <a:avLst/>
            <a:gdLst>
              <a:gd name="T0" fmla="*/ 5206953 w 154"/>
              <a:gd name="T1" fmla="*/ 0 h 130"/>
              <a:gd name="T2" fmla="*/ 19916091 w 154"/>
              <a:gd name="T3" fmla="*/ 9154989 h 130"/>
              <a:gd name="T4" fmla="*/ 14709498 w 154"/>
              <a:gd name="T5" fmla="*/ 16177756 h 130"/>
              <a:gd name="T6" fmla="*/ 0 w 154"/>
              <a:gd name="T7" fmla="*/ 7148130 h 130"/>
              <a:gd name="T8" fmla="*/ 5206953 w 154"/>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30">
                <a:moveTo>
                  <a:pt x="40" y="0"/>
                </a:moveTo>
                <a:lnTo>
                  <a:pt x="153" y="73"/>
                </a:lnTo>
                <a:lnTo>
                  <a:pt x="113" y="129"/>
                </a:lnTo>
                <a:lnTo>
                  <a:pt x="0" y="57"/>
                </a:lnTo>
                <a:lnTo>
                  <a:pt x="4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1" name="Freeform 266">
            <a:extLst>
              <a:ext uri="{FF2B5EF4-FFF2-40B4-BE49-F238E27FC236}">
                <a16:creationId xmlns:a16="http://schemas.microsoft.com/office/drawing/2014/main" id="{909BDE6D-84D0-EE4C-8B70-89F03BD27A88}"/>
              </a:ext>
            </a:extLst>
          </p:cNvPr>
          <p:cNvSpPr>
            <a:spLocks noChangeArrowheads="1"/>
          </p:cNvSpPr>
          <p:nvPr/>
        </p:nvSpPr>
        <p:spPr bwMode="auto">
          <a:xfrm>
            <a:off x="4711734" y="6204622"/>
            <a:ext cx="71429" cy="89519"/>
          </a:xfrm>
          <a:custGeom>
            <a:avLst/>
            <a:gdLst>
              <a:gd name="T0" fmla="*/ 4119993 w 146"/>
              <a:gd name="T1" fmla="*/ 0 h 130"/>
              <a:gd name="T2" fmla="*/ 18669146 w 146"/>
              <a:gd name="T3" fmla="*/ 8026020 h 130"/>
              <a:gd name="T4" fmla="*/ 14549152 w 146"/>
              <a:gd name="T5" fmla="*/ 16177756 h 130"/>
              <a:gd name="T6" fmla="*/ 0 w 146"/>
              <a:gd name="T7" fmla="*/ 8026020 h 130"/>
              <a:gd name="T8" fmla="*/ 4119993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32" y="0"/>
                </a:moveTo>
                <a:lnTo>
                  <a:pt x="145" y="64"/>
                </a:lnTo>
                <a:lnTo>
                  <a:pt x="113" y="129"/>
                </a:lnTo>
                <a:lnTo>
                  <a:pt x="0" y="64"/>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2" name="Freeform 267">
            <a:extLst>
              <a:ext uri="{FF2B5EF4-FFF2-40B4-BE49-F238E27FC236}">
                <a16:creationId xmlns:a16="http://schemas.microsoft.com/office/drawing/2014/main" id="{99CCF5ED-69DF-E44E-9FD9-EE276FA89EC9}"/>
              </a:ext>
            </a:extLst>
          </p:cNvPr>
          <p:cNvSpPr>
            <a:spLocks noChangeArrowheads="1"/>
          </p:cNvSpPr>
          <p:nvPr/>
        </p:nvSpPr>
        <p:spPr bwMode="auto">
          <a:xfrm>
            <a:off x="4824286" y="6294140"/>
            <a:ext cx="71429" cy="86433"/>
          </a:xfrm>
          <a:custGeom>
            <a:avLst/>
            <a:gdLst>
              <a:gd name="T0" fmla="*/ 4248810 w 146"/>
              <a:gd name="T1" fmla="*/ 0 h 122"/>
              <a:gd name="T2" fmla="*/ 18669146 w 146"/>
              <a:gd name="T3" fmla="*/ 7433716 h 122"/>
              <a:gd name="T4" fmla="*/ 14549152 w 146"/>
              <a:gd name="T5" fmla="*/ 16062481 h 122"/>
              <a:gd name="T6" fmla="*/ 0 w 146"/>
              <a:gd name="T7" fmla="*/ 7433716 h 122"/>
              <a:gd name="T8" fmla="*/ 4248810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33" y="0"/>
                </a:moveTo>
                <a:lnTo>
                  <a:pt x="145" y="56"/>
                </a:lnTo>
                <a:lnTo>
                  <a:pt x="113" y="121"/>
                </a:lnTo>
                <a:lnTo>
                  <a:pt x="0" y="56"/>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3" name="Freeform 268">
            <a:extLst>
              <a:ext uri="{FF2B5EF4-FFF2-40B4-BE49-F238E27FC236}">
                <a16:creationId xmlns:a16="http://schemas.microsoft.com/office/drawing/2014/main" id="{CC2D8675-9EB8-764F-9A10-5CD0ABEE4DCE}"/>
              </a:ext>
            </a:extLst>
          </p:cNvPr>
          <p:cNvSpPr>
            <a:spLocks noChangeArrowheads="1"/>
          </p:cNvSpPr>
          <p:nvPr/>
        </p:nvSpPr>
        <p:spPr bwMode="auto">
          <a:xfrm>
            <a:off x="4934675" y="6374400"/>
            <a:ext cx="75756" cy="86433"/>
          </a:xfrm>
          <a:custGeom>
            <a:avLst/>
            <a:gdLst>
              <a:gd name="T0" fmla="*/ 4240277 w 155"/>
              <a:gd name="T1" fmla="*/ 0 h 122"/>
              <a:gd name="T2" fmla="*/ 19788675 w 155"/>
              <a:gd name="T3" fmla="*/ 7566702 h 122"/>
              <a:gd name="T4" fmla="*/ 15676729 w 155"/>
              <a:gd name="T5" fmla="*/ 16062481 h 122"/>
              <a:gd name="T6" fmla="*/ 0 w 155"/>
              <a:gd name="T7" fmla="*/ 8628401 h 122"/>
              <a:gd name="T8" fmla="*/ 4240277 w 155"/>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122">
                <a:moveTo>
                  <a:pt x="33" y="0"/>
                </a:moveTo>
                <a:lnTo>
                  <a:pt x="154" y="57"/>
                </a:lnTo>
                <a:lnTo>
                  <a:pt x="122" y="121"/>
                </a:lnTo>
                <a:lnTo>
                  <a:pt x="0" y="65"/>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4" name="Freeform 269">
            <a:extLst>
              <a:ext uri="{FF2B5EF4-FFF2-40B4-BE49-F238E27FC236}">
                <a16:creationId xmlns:a16="http://schemas.microsoft.com/office/drawing/2014/main" id="{F3E6D4CB-AEDD-C440-9C65-344DFD09D35D}"/>
              </a:ext>
            </a:extLst>
          </p:cNvPr>
          <p:cNvSpPr>
            <a:spLocks noChangeArrowheads="1"/>
          </p:cNvSpPr>
          <p:nvPr/>
        </p:nvSpPr>
        <p:spPr bwMode="auto">
          <a:xfrm>
            <a:off x="5049391" y="6451573"/>
            <a:ext cx="75758" cy="86433"/>
          </a:xfrm>
          <a:custGeom>
            <a:avLst/>
            <a:gdLst>
              <a:gd name="T0" fmla="*/ 4165782 w 154"/>
              <a:gd name="T1" fmla="*/ 0 h 122"/>
              <a:gd name="T2" fmla="*/ 19916810 w 154"/>
              <a:gd name="T3" fmla="*/ 7433716 h 122"/>
              <a:gd name="T4" fmla="*/ 15751389 w 154"/>
              <a:gd name="T5" fmla="*/ 16062481 h 122"/>
              <a:gd name="T6" fmla="*/ 0 w 154"/>
              <a:gd name="T7" fmla="*/ 8628401 h 122"/>
              <a:gd name="T8" fmla="*/ 4165782 w 154"/>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22">
                <a:moveTo>
                  <a:pt x="32" y="0"/>
                </a:moveTo>
                <a:lnTo>
                  <a:pt x="153" y="56"/>
                </a:lnTo>
                <a:lnTo>
                  <a:pt x="121" y="121"/>
                </a:lnTo>
                <a:lnTo>
                  <a:pt x="0" y="65"/>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5" name="Freeform 270">
            <a:extLst>
              <a:ext uri="{FF2B5EF4-FFF2-40B4-BE49-F238E27FC236}">
                <a16:creationId xmlns:a16="http://schemas.microsoft.com/office/drawing/2014/main" id="{60C6F9DB-2E7E-0440-8E50-F3277CF84271}"/>
              </a:ext>
            </a:extLst>
          </p:cNvPr>
          <p:cNvSpPr>
            <a:spLocks noChangeArrowheads="1"/>
          </p:cNvSpPr>
          <p:nvPr/>
        </p:nvSpPr>
        <p:spPr bwMode="auto">
          <a:xfrm>
            <a:off x="5168438" y="6525658"/>
            <a:ext cx="71427" cy="86433"/>
          </a:xfrm>
          <a:custGeom>
            <a:avLst/>
            <a:gdLst>
              <a:gd name="T0" fmla="*/ 3090115 w 146"/>
              <a:gd name="T1" fmla="*/ 0 h 122"/>
              <a:gd name="T2" fmla="*/ 18668430 w 146"/>
              <a:gd name="T3" fmla="*/ 6372017 h 122"/>
              <a:gd name="T4" fmla="*/ 14548516 w 146"/>
              <a:gd name="T5" fmla="*/ 16062481 h 122"/>
              <a:gd name="T6" fmla="*/ 0 w 146"/>
              <a:gd name="T7" fmla="*/ 8628401 h 122"/>
              <a:gd name="T8" fmla="*/ 3090115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24" y="0"/>
                </a:moveTo>
                <a:lnTo>
                  <a:pt x="145" y="48"/>
                </a:lnTo>
                <a:lnTo>
                  <a:pt x="113" y="121"/>
                </a:lnTo>
                <a:lnTo>
                  <a:pt x="0" y="65"/>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6" name="Freeform 271">
            <a:extLst>
              <a:ext uri="{FF2B5EF4-FFF2-40B4-BE49-F238E27FC236}">
                <a16:creationId xmlns:a16="http://schemas.microsoft.com/office/drawing/2014/main" id="{4DD1CD57-54A0-4448-9654-969E18FA178E}"/>
              </a:ext>
            </a:extLst>
          </p:cNvPr>
          <p:cNvSpPr>
            <a:spLocks noChangeArrowheads="1"/>
          </p:cNvSpPr>
          <p:nvPr/>
        </p:nvSpPr>
        <p:spPr bwMode="auto">
          <a:xfrm>
            <a:off x="5283155" y="6593569"/>
            <a:ext cx="71429" cy="86433"/>
          </a:xfrm>
          <a:custGeom>
            <a:avLst/>
            <a:gdLst>
              <a:gd name="T0" fmla="*/ 3175354 w 147"/>
              <a:gd name="T1" fmla="*/ 0 h 122"/>
              <a:gd name="T2" fmla="*/ 18543214 w 147"/>
              <a:gd name="T3" fmla="*/ 6372017 h 122"/>
              <a:gd name="T4" fmla="*/ 15367859 w 147"/>
              <a:gd name="T5" fmla="*/ 16062481 h 122"/>
              <a:gd name="T6" fmla="*/ 0 w 147"/>
              <a:gd name="T7" fmla="*/ 9690464 h 122"/>
              <a:gd name="T8" fmla="*/ 3175354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1"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7" name="Freeform 272">
            <a:extLst>
              <a:ext uri="{FF2B5EF4-FFF2-40B4-BE49-F238E27FC236}">
                <a16:creationId xmlns:a16="http://schemas.microsoft.com/office/drawing/2014/main" id="{536C9CC0-CAE2-2447-B256-013F2A4040AA}"/>
              </a:ext>
            </a:extLst>
          </p:cNvPr>
          <p:cNvSpPr>
            <a:spLocks noChangeArrowheads="1"/>
          </p:cNvSpPr>
          <p:nvPr/>
        </p:nvSpPr>
        <p:spPr bwMode="auto">
          <a:xfrm>
            <a:off x="5402202" y="6661480"/>
            <a:ext cx="71427" cy="86433"/>
          </a:xfrm>
          <a:custGeom>
            <a:avLst/>
            <a:gdLst>
              <a:gd name="T0" fmla="*/ 3174937 w 147"/>
              <a:gd name="T1" fmla="*/ 0 h 122"/>
              <a:gd name="T2" fmla="*/ 18542503 w 147"/>
              <a:gd name="T3" fmla="*/ 6372017 h 122"/>
              <a:gd name="T4" fmla="*/ 15494435 w 147"/>
              <a:gd name="T5" fmla="*/ 16062481 h 122"/>
              <a:gd name="T6" fmla="*/ 0 w 147"/>
              <a:gd name="T7" fmla="*/ 9690464 h 122"/>
              <a:gd name="T8" fmla="*/ 3174937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2"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8" name="Freeform 273">
            <a:extLst>
              <a:ext uri="{FF2B5EF4-FFF2-40B4-BE49-F238E27FC236}">
                <a16:creationId xmlns:a16="http://schemas.microsoft.com/office/drawing/2014/main" id="{DD1E493C-99A3-CE4E-ACB1-7773DD0330E6}"/>
              </a:ext>
            </a:extLst>
          </p:cNvPr>
          <p:cNvSpPr>
            <a:spLocks noChangeArrowheads="1"/>
          </p:cNvSpPr>
          <p:nvPr/>
        </p:nvSpPr>
        <p:spPr bwMode="auto">
          <a:xfrm>
            <a:off x="5521247" y="6729391"/>
            <a:ext cx="71429" cy="80258"/>
          </a:xfrm>
          <a:custGeom>
            <a:avLst/>
            <a:gdLst>
              <a:gd name="T0" fmla="*/ 3090174 w 146"/>
              <a:gd name="T1" fmla="*/ 0 h 114"/>
              <a:gd name="T2" fmla="*/ 18669146 w 146"/>
              <a:gd name="T3" fmla="*/ 5243373 h 114"/>
              <a:gd name="T4" fmla="*/ 15578971 w 146"/>
              <a:gd name="T5" fmla="*/ 14813018 h 114"/>
              <a:gd name="T6" fmla="*/ 0 w 146"/>
              <a:gd name="T7" fmla="*/ 8389687 h 114"/>
              <a:gd name="T8" fmla="*/ 3090174 w 146"/>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14">
                <a:moveTo>
                  <a:pt x="24" y="0"/>
                </a:moveTo>
                <a:lnTo>
                  <a:pt x="145"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9" name="Freeform 274">
            <a:extLst>
              <a:ext uri="{FF2B5EF4-FFF2-40B4-BE49-F238E27FC236}">
                <a16:creationId xmlns:a16="http://schemas.microsoft.com/office/drawing/2014/main" id="{916DC932-BD33-4C4D-946D-4D4154229012}"/>
              </a:ext>
            </a:extLst>
          </p:cNvPr>
          <p:cNvSpPr>
            <a:spLocks noChangeArrowheads="1"/>
          </p:cNvSpPr>
          <p:nvPr/>
        </p:nvSpPr>
        <p:spPr bwMode="auto">
          <a:xfrm>
            <a:off x="5640293" y="6791130"/>
            <a:ext cx="71427" cy="80258"/>
          </a:xfrm>
          <a:custGeom>
            <a:avLst/>
            <a:gdLst>
              <a:gd name="T0" fmla="*/ 3048068 w 147"/>
              <a:gd name="T1" fmla="*/ 0 h 114"/>
              <a:gd name="T2" fmla="*/ 18542503 w 147"/>
              <a:gd name="T3" fmla="*/ 5243373 h 114"/>
              <a:gd name="T4" fmla="*/ 15367210 w 147"/>
              <a:gd name="T5" fmla="*/ 14813018 h 114"/>
              <a:gd name="T6" fmla="*/ 0 w 147"/>
              <a:gd name="T7" fmla="*/ 8389687 h 114"/>
              <a:gd name="T8" fmla="*/ 3048068 w 147"/>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14">
                <a:moveTo>
                  <a:pt x="24" y="0"/>
                </a:moveTo>
                <a:lnTo>
                  <a:pt x="146"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167" name="CuadroTexto 395">
            <a:extLst>
              <a:ext uri="{FF2B5EF4-FFF2-40B4-BE49-F238E27FC236}">
                <a16:creationId xmlns:a16="http://schemas.microsoft.com/office/drawing/2014/main" id="{4B114497-B557-1446-95F8-444A0AE119B9}"/>
              </a:ext>
            </a:extLst>
          </p:cNvPr>
          <p:cNvSpPr txBox="1"/>
          <p:nvPr/>
        </p:nvSpPr>
        <p:spPr>
          <a:xfrm flipH="1">
            <a:off x="8103464" y="3226337"/>
            <a:ext cx="3166512" cy="400110"/>
          </a:xfrm>
          <a:prstGeom prst="rect">
            <a:avLst/>
          </a:prstGeom>
          <a:noFill/>
        </p:spPr>
        <p:txBody>
          <a:bodyPr wrap="square" rtlCol="0">
            <a:spAutoFit/>
          </a:bodyPr>
          <a:lstStyle/>
          <a:p>
            <a:r>
              <a:rPr lang="en-US" sz="2000" b="1" dirty="0">
                <a:solidFill>
                  <a:schemeClr val="accent1"/>
                </a:solidFill>
                <a:latin typeface="Avenir Book" panose="02000503020000020003" pitchFamily="2" charset="0"/>
                <a:ea typeface="Lato" charset="0"/>
                <a:cs typeface="Lato" charset="0"/>
              </a:rPr>
              <a:t>SET YOUR DIRECTION</a:t>
            </a:r>
          </a:p>
        </p:txBody>
      </p:sp>
      <p:sp>
        <p:nvSpPr>
          <p:cNvPr id="2" name="TextBox 1">
            <a:extLst>
              <a:ext uri="{FF2B5EF4-FFF2-40B4-BE49-F238E27FC236}">
                <a16:creationId xmlns:a16="http://schemas.microsoft.com/office/drawing/2014/main" id="{5726072D-3689-324A-BC0A-05FAE41C4C54}"/>
              </a:ext>
            </a:extLst>
          </p:cNvPr>
          <p:cNvSpPr txBox="1"/>
          <p:nvPr/>
        </p:nvSpPr>
        <p:spPr>
          <a:xfrm>
            <a:off x="8053681" y="3765962"/>
            <a:ext cx="3638428" cy="2308324"/>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Avenir Book" panose="02000503020000020003" pitchFamily="2" charset="0"/>
              </a:rPr>
              <a:t>Highlight strengths and weaknesses of your practice</a:t>
            </a:r>
          </a:p>
          <a:p>
            <a:pPr marL="171450" indent="-171450">
              <a:buFont typeface="Arial" panose="020B0604020202020204" pitchFamily="34" charset="0"/>
              <a:buChar char="•"/>
            </a:pPr>
            <a:r>
              <a:rPr lang="en-US" dirty="0">
                <a:latin typeface="Avenir Book" panose="02000503020000020003" pitchFamily="2" charset="0"/>
              </a:rPr>
              <a:t>Understand where Opportunities and Threats exist</a:t>
            </a:r>
          </a:p>
          <a:p>
            <a:pPr marL="171450" indent="-171450">
              <a:buFont typeface="Arial" panose="020B0604020202020204" pitchFamily="34" charset="0"/>
              <a:buChar char="•"/>
            </a:pPr>
            <a:r>
              <a:rPr lang="en-US" dirty="0">
                <a:latin typeface="Avenir Book" panose="02000503020000020003" pitchFamily="2" charset="0"/>
              </a:rPr>
              <a:t>How do you want customers to think about your practice</a:t>
            </a:r>
          </a:p>
          <a:p>
            <a:pPr marL="171450" indent="-171450">
              <a:buFont typeface="Arial" panose="020B0604020202020204" pitchFamily="34" charset="0"/>
              <a:buChar char="•"/>
            </a:pPr>
            <a:r>
              <a:rPr lang="en-US" dirty="0">
                <a:latin typeface="Avenir Book" panose="02000503020000020003" pitchFamily="2" charset="0"/>
              </a:rPr>
              <a:t>Identify the marketing Goals for your practice</a:t>
            </a:r>
          </a:p>
        </p:txBody>
      </p:sp>
      <p:sp>
        <p:nvSpPr>
          <p:cNvPr id="3" name="Rectangle 2">
            <a:extLst>
              <a:ext uri="{FF2B5EF4-FFF2-40B4-BE49-F238E27FC236}">
                <a16:creationId xmlns:a16="http://schemas.microsoft.com/office/drawing/2014/main" id="{DF78CAD0-0F4C-7A42-A531-73D3C9AFFFE6}"/>
              </a:ext>
            </a:extLst>
          </p:cNvPr>
          <p:cNvSpPr/>
          <p:nvPr/>
        </p:nvSpPr>
        <p:spPr>
          <a:xfrm>
            <a:off x="675555" y="648929"/>
            <a:ext cx="219180" cy="129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itle 1">
            <a:extLst>
              <a:ext uri="{FF2B5EF4-FFF2-40B4-BE49-F238E27FC236}">
                <a16:creationId xmlns:a16="http://schemas.microsoft.com/office/drawing/2014/main" id="{D85DB0F2-BED0-AE42-9DED-B14A78C85772}"/>
              </a:ext>
            </a:extLst>
          </p:cNvPr>
          <p:cNvSpPr txBox="1">
            <a:spLocks/>
          </p:cNvSpPr>
          <p:nvPr/>
        </p:nvSpPr>
        <p:spPr>
          <a:xfrm>
            <a:off x="253168" y="24456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Building your </a:t>
            </a:r>
          </a:p>
          <a:p>
            <a:r>
              <a:rPr lang="en-US" sz="5400" b="1" dirty="0">
                <a:latin typeface="Aharoni" panose="020F0502020204030204" pitchFamily="34" charset="0"/>
                <a:cs typeface="Aharoni" panose="020F0502020204030204" pitchFamily="34" charset="0"/>
              </a:rPr>
              <a:t>strategy</a:t>
            </a:r>
          </a:p>
        </p:txBody>
      </p:sp>
      <p:sp>
        <p:nvSpPr>
          <p:cNvPr id="400" name="Freeform 335">
            <a:extLst>
              <a:ext uri="{FF2B5EF4-FFF2-40B4-BE49-F238E27FC236}">
                <a16:creationId xmlns:a16="http://schemas.microsoft.com/office/drawing/2014/main" id="{A846E63F-5040-D340-AE21-7DC64AF1846D}"/>
              </a:ext>
            </a:extLst>
          </p:cNvPr>
          <p:cNvSpPr>
            <a:spLocks noChangeArrowheads="1"/>
          </p:cNvSpPr>
          <p:nvPr/>
        </p:nvSpPr>
        <p:spPr bwMode="auto">
          <a:xfrm>
            <a:off x="5019023" y="3111575"/>
            <a:ext cx="698209" cy="713017"/>
          </a:xfrm>
          <a:custGeom>
            <a:avLst/>
            <a:gdLst>
              <a:gd name="T0" fmla="*/ 97734611 w 753"/>
              <a:gd name="T1" fmla="*/ 49388217 h 752"/>
              <a:gd name="T2" fmla="*/ 97734611 w 753"/>
              <a:gd name="T3" fmla="*/ 49388217 h 752"/>
              <a:gd name="T4" fmla="*/ 49387159 w 753"/>
              <a:gd name="T5" fmla="*/ 97864577 h 752"/>
              <a:gd name="T6" fmla="*/ 0 w 753"/>
              <a:gd name="T7" fmla="*/ 49388217 h 752"/>
              <a:gd name="T8" fmla="*/ 49387159 w 753"/>
              <a:gd name="T9" fmla="*/ 0 h 752"/>
              <a:gd name="T10" fmla="*/ 97734611 w 753"/>
              <a:gd name="T11" fmla="*/ 49388217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3" h="752">
                <a:moveTo>
                  <a:pt x="752" y="379"/>
                </a:moveTo>
                <a:lnTo>
                  <a:pt x="752" y="379"/>
                </a:lnTo>
                <a:cubicBezTo>
                  <a:pt x="752" y="581"/>
                  <a:pt x="582" y="751"/>
                  <a:pt x="380" y="751"/>
                </a:cubicBezTo>
                <a:cubicBezTo>
                  <a:pt x="170" y="751"/>
                  <a:pt x="0" y="581"/>
                  <a:pt x="0" y="379"/>
                </a:cubicBezTo>
                <a:cubicBezTo>
                  <a:pt x="0" y="170"/>
                  <a:pt x="170" y="0"/>
                  <a:pt x="380" y="0"/>
                </a:cubicBezTo>
                <a:cubicBezTo>
                  <a:pt x="582" y="0"/>
                  <a:pt x="752" y="170"/>
                  <a:pt x="752" y="379"/>
                </a:cubicBezTo>
              </a:path>
            </a:pathLst>
          </a:custGeom>
          <a:solidFill>
            <a:schemeClr val="accent2"/>
          </a:solidFill>
          <a:ln>
            <a:noFill/>
          </a:ln>
          <a:effectLst/>
        </p:spPr>
        <p:txBody>
          <a:bodyPr wrap="none" anchor="ctr"/>
          <a:lstStyle/>
          <a:p>
            <a:pPr algn="ctr"/>
            <a:r>
              <a:rPr lang="es-MX" sz="4400" b="1" dirty="0"/>
              <a:t>2</a:t>
            </a:r>
          </a:p>
        </p:txBody>
      </p:sp>
    </p:spTree>
    <p:extLst>
      <p:ext uri="{BB962C8B-B14F-4D97-AF65-F5344CB8AC3E}">
        <p14:creationId xmlns:p14="http://schemas.microsoft.com/office/powerpoint/2010/main" val="918828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17514EC-EC5E-754C-9572-012427396108}"/>
              </a:ext>
            </a:extLst>
          </p:cNvPr>
          <p:cNvGrpSpPr/>
          <p:nvPr/>
        </p:nvGrpSpPr>
        <p:grpSpPr>
          <a:xfrm>
            <a:off x="594533" y="2329320"/>
            <a:ext cx="11002935" cy="3387805"/>
            <a:chOff x="1185890" y="5065040"/>
            <a:chExt cx="22005870" cy="6775609"/>
          </a:xfrm>
        </p:grpSpPr>
        <p:sp>
          <p:nvSpPr>
            <p:cNvPr id="646" name="Freeform 457">
              <a:extLst>
                <a:ext uri="{FF2B5EF4-FFF2-40B4-BE49-F238E27FC236}">
                  <a16:creationId xmlns:a16="http://schemas.microsoft.com/office/drawing/2014/main" id="{64077177-58DD-0442-BBB4-DB38025C1A59}"/>
                </a:ext>
              </a:extLst>
            </p:cNvPr>
            <p:cNvSpPr>
              <a:spLocks noChangeArrowheads="1"/>
            </p:cNvSpPr>
            <p:nvPr/>
          </p:nvSpPr>
          <p:spPr bwMode="auto">
            <a:xfrm>
              <a:off x="1185890" y="5065040"/>
              <a:ext cx="8637911" cy="4913307"/>
            </a:xfrm>
            <a:custGeom>
              <a:avLst/>
              <a:gdLst>
                <a:gd name="T0" fmla="*/ 2147483646 w 7691"/>
                <a:gd name="T1" fmla="*/ 2147483646 h 4376"/>
                <a:gd name="T2" fmla="*/ 2147483646 w 7691"/>
                <a:gd name="T3" fmla="*/ 2147483646 h 4376"/>
                <a:gd name="T4" fmla="*/ 2147483646 w 7691"/>
                <a:gd name="T5" fmla="*/ 2147483646 h 4376"/>
                <a:gd name="T6" fmla="*/ 2147483646 w 7691"/>
                <a:gd name="T7" fmla="*/ 0 h 4376"/>
                <a:gd name="T8" fmla="*/ 2147483646 w 7691"/>
                <a:gd name="T9" fmla="*/ 0 h 4376"/>
                <a:gd name="T10" fmla="*/ 2147483646 w 7691"/>
                <a:gd name="T11" fmla="*/ 2147483646 h 4376"/>
                <a:gd name="T12" fmla="*/ 2147483646 w 7691"/>
                <a:gd name="T13" fmla="*/ 2147483646 h 4376"/>
                <a:gd name="T14" fmla="*/ 2147483646 w 7691"/>
                <a:gd name="T15" fmla="*/ 2147483646 h 4376"/>
                <a:gd name="T16" fmla="*/ 0 w 7691"/>
                <a:gd name="T17" fmla="*/ 2147483646 h 4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91" h="4376">
                  <a:moveTo>
                    <a:pt x="7690" y="3886"/>
                  </a:moveTo>
                  <a:lnTo>
                    <a:pt x="7690" y="3886"/>
                  </a:lnTo>
                  <a:cubicBezTo>
                    <a:pt x="7690" y="2065"/>
                    <a:pt x="7690" y="2065"/>
                    <a:pt x="7690" y="2065"/>
                  </a:cubicBezTo>
                  <a:cubicBezTo>
                    <a:pt x="7690" y="918"/>
                    <a:pt x="6765" y="0"/>
                    <a:pt x="5624" y="0"/>
                  </a:cubicBezTo>
                  <a:cubicBezTo>
                    <a:pt x="4484" y="0"/>
                    <a:pt x="3558" y="918"/>
                    <a:pt x="3558" y="2065"/>
                  </a:cubicBezTo>
                  <a:cubicBezTo>
                    <a:pt x="3558" y="2562"/>
                    <a:pt x="3558" y="2562"/>
                    <a:pt x="3558" y="2562"/>
                  </a:cubicBezTo>
                  <a:cubicBezTo>
                    <a:pt x="3558" y="3564"/>
                    <a:pt x="2747" y="4375"/>
                    <a:pt x="1745" y="4375"/>
                  </a:cubicBezTo>
                  <a:cubicBezTo>
                    <a:pt x="0" y="4375"/>
                    <a:pt x="0" y="4375"/>
                    <a:pt x="0" y="4375"/>
                  </a:cubicBezTo>
                </a:path>
              </a:pathLst>
            </a:custGeom>
            <a:noFill/>
            <a:ln w="5080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647" name="Freeform 458">
              <a:extLst>
                <a:ext uri="{FF2B5EF4-FFF2-40B4-BE49-F238E27FC236}">
                  <a16:creationId xmlns:a16="http://schemas.microsoft.com/office/drawing/2014/main" id="{A2941B62-BDC7-7645-9E5E-A613A5D643C9}"/>
                </a:ext>
              </a:extLst>
            </p:cNvPr>
            <p:cNvSpPr>
              <a:spLocks noChangeArrowheads="1"/>
            </p:cNvSpPr>
            <p:nvPr/>
          </p:nvSpPr>
          <p:spPr bwMode="auto">
            <a:xfrm>
              <a:off x="14464696" y="5065040"/>
              <a:ext cx="8727064" cy="4898447"/>
            </a:xfrm>
            <a:custGeom>
              <a:avLst/>
              <a:gdLst>
                <a:gd name="T0" fmla="*/ 0 w 7768"/>
                <a:gd name="T1" fmla="*/ 2147483646 h 4361"/>
                <a:gd name="T2" fmla="*/ 0 w 7768"/>
                <a:gd name="T3" fmla="*/ 2147483646 h 4361"/>
                <a:gd name="T4" fmla="*/ 0 w 7768"/>
                <a:gd name="T5" fmla="*/ 2147483646 h 4361"/>
                <a:gd name="T6" fmla="*/ 2147483646 w 7768"/>
                <a:gd name="T7" fmla="*/ 0 h 4361"/>
                <a:gd name="T8" fmla="*/ 2147483646 w 7768"/>
                <a:gd name="T9" fmla="*/ 0 h 4361"/>
                <a:gd name="T10" fmla="*/ 2147483646 w 7768"/>
                <a:gd name="T11" fmla="*/ 2147483646 h 4361"/>
                <a:gd name="T12" fmla="*/ 2147483646 w 7768"/>
                <a:gd name="T13" fmla="*/ 2147483646 h 4361"/>
                <a:gd name="T14" fmla="*/ 2147483646 w 7768"/>
                <a:gd name="T15" fmla="*/ 2147483646 h 4361"/>
                <a:gd name="T16" fmla="*/ 2147483646 w 7768"/>
                <a:gd name="T17" fmla="*/ 2147483646 h 4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8" h="4361">
                  <a:moveTo>
                    <a:pt x="0" y="3886"/>
                  </a:moveTo>
                  <a:lnTo>
                    <a:pt x="0" y="3886"/>
                  </a:lnTo>
                  <a:cubicBezTo>
                    <a:pt x="0" y="2065"/>
                    <a:pt x="0" y="2065"/>
                    <a:pt x="0" y="2065"/>
                  </a:cubicBezTo>
                  <a:cubicBezTo>
                    <a:pt x="0" y="918"/>
                    <a:pt x="926" y="0"/>
                    <a:pt x="2066" y="0"/>
                  </a:cubicBezTo>
                  <a:cubicBezTo>
                    <a:pt x="3206" y="0"/>
                    <a:pt x="4132" y="918"/>
                    <a:pt x="4132" y="2065"/>
                  </a:cubicBezTo>
                  <a:cubicBezTo>
                    <a:pt x="4132" y="2547"/>
                    <a:pt x="4132" y="2547"/>
                    <a:pt x="4132" y="2547"/>
                  </a:cubicBezTo>
                  <a:cubicBezTo>
                    <a:pt x="4132" y="3549"/>
                    <a:pt x="4943" y="4360"/>
                    <a:pt x="5946" y="4360"/>
                  </a:cubicBezTo>
                  <a:cubicBezTo>
                    <a:pt x="7767" y="4360"/>
                    <a:pt x="7767" y="4360"/>
                    <a:pt x="7767" y="4360"/>
                  </a:cubicBezTo>
                </a:path>
              </a:pathLst>
            </a:custGeom>
            <a:noFill/>
            <a:ln w="5080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654" name="Line 459">
              <a:extLst>
                <a:ext uri="{FF2B5EF4-FFF2-40B4-BE49-F238E27FC236}">
                  <a16:creationId xmlns:a16="http://schemas.microsoft.com/office/drawing/2014/main" id="{E3A9C2B1-ABFE-3344-B9DB-58AC4B19C783}"/>
                </a:ext>
              </a:extLst>
            </p:cNvPr>
            <p:cNvSpPr>
              <a:spLocks noChangeShapeType="1"/>
            </p:cNvSpPr>
            <p:nvPr/>
          </p:nvSpPr>
          <p:spPr bwMode="auto">
            <a:xfrm>
              <a:off x="9823801" y="8348831"/>
              <a:ext cx="4640895" cy="4954"/>
            </a:xfrm>
            <a:prstGeom prst="line">
              <a:avLst/>
            </a:prstGeom>
            <a:noFill/>
            <a:ln w="5080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876" name="Freeform 596">
              <a:extLst>
                <a:ext uri="{FF2B5EF4-FFF2-40B4-BE49-F238E27FC236}">
                  <a16:creationId xmlns:a16="http://schemas.microsoft.com/office/drawing/2014/main" id="{ED85DFFB-1D0C-2943-858B-55F242C67F51}"/>
                </a:ext>
              </a:extLst>
            </p:cNvPr>
            <p:cNvSpPr>
              <a:spLocks noChangeArrowheads="1"/>
            </p:cNvSpPr>
            <p:nvPr/>
          </p:nvSpPr>
          <p:spPr bwMode="auto">
            <a:xfrm>
              <a:off x="6336938" y="8348831"/>
              <a:ext cx="3491815" cy="3491818"/>
            </a:xfrm>
            <a:custGeom>
              <a:avLst/>
              <a:gdLst>
                <a:gd name="T0" fmla="*/ 2147483646 w 3107"/>
                <a:gd name="T1" fmla="*/ 0 h 3107"/>
                <a:gd name="T2" fmla="*/ 2147483646 w 3107"/>
                <a:gd name="T3" fmla="*/ 0 h 3107"/>
                <a:gd name="T4" fmla="*/ 2147483646 w 3107"/>
                <a:gd name="T5" fmla="*/ 0 h 3107"/>
                <a:gd name="T6" fmla="*/ 2147483646 w 3107"/>
                <a:gd name="T7" fmla="*/ 2147483646 h 3107"/>
                <a:gd name="T8" fmla="*/ 2147483646 w 3107"/>
                <a:gd name="T9" fmla="*/ 2147483646 h 3107"/>
                <a:gd name="T10" fmla="*/ 2147483646 w 3107"/>
                <a:gd name="T11" fmla="*/ 2147483646 h 3107"/>
                <a:gd name="T12" fmla="*/ 0 w 3107"/>
                <a:gd name="T13" fmla="*/ 2147483646 h 3107"/>
                <a:gd name="T14" fmla="*/ 0 w 3107"/>
                <a:gd name="T15" fmla="*/ 2147483646 h 3107"/>
                <a:gd name="T16" fmla="*/ 2147483646 w 3107"/>
                <a:gd name="T17" fmla="*/ 0 h 3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7" h="3107">
                  <a:moveTo>
                    <a:pt x="1553" y="0"/>
                  </a:moveTo>
                  <a:lnTo>
                    <a:pt x="1553" y="0"/>
                  </a:lnTo>
                  <a:cubicBezTo>
                    <a:pt x="3106" y="0"/>
                    <a:pt x="3106" y="0"/>
                    <a:pt x="3106" y="0"/>
                  </a:cubicBezTo>
                  <a:cubicBezTo>
                    <a:pt x="3106" y="1553"/>
                    <a:pt x="3106" y="1553"/>
                    <a:pt x="3106" y="1553"/>
                  </a:cubicBezTo>
                  <a:cubicBezTo>
                    <a:pt x="3106" y="2410"/>
                    <a:pt x="2410" y="3106"/>
                    <a:pt x="1553" y="3106"/>
                  </a:cubicBezTo>
                  <a:cubicBezTo>
                    <a:pt x="696" y="3106"/>
                    <a:pt x="0" y="2410"/>
                    <a:pt x="0" y="1553"/>
                  </a:cubicBezTo>
                  <a:cubicBezTo>
                    <a:pt x="0" y="696"/>
                    <a:pt x="696" y="0"/>
                    <a:pt x="1553" y="0"/>
                  </a:cubicBezTo>
                </a:path>
              </a:pathLst>
            </a:custGeom>
            <a:noFill/>
            <a:ln w="5080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s-MX" sz="900">
                <a:solidFill>
                  <a:srgbClr val="989998"/>
                </a:solidFill>
                <a:latin typeface="Calibri" panose="020F0502020204030204"/>
              </a:endParaRPr>
            </a:p>
          </p:txBody>
        </p:sp>
        <p:sp>
          <p:nvSpPr>
            <p:cNvPr id="923" name="Freeform 643">
              <a:extLst>
                <a:ext uri="{FF2B5EF4-FFF2-40B4-BE49-F238E27FC236}">
                  <a16:creationId xmlns:a16="http://schemas.microsoft.com/office/drawing/2014/main" id="{4CC6C41B-6559-4A45-960C-C135B9FD9E7D}"/>
                </a:ext>
              </a:extLst>
            </p:cNvPr>
            <p:cNvSpPr>
              <a:spLocks noChangeArrowheads="1"/>
            </p:cNvSpPr>
            <p:nvPr/>
          </p:nvSpPr>
          <p:spPr bwMode="auto">
            <a:xfrm>
              <a:off x="14464696" y="8348831"/>
              <a:ext cx="3491818" cy="3491818"/>
            </a:xfrm>
            <a:custGeom>
              <a:avLst/>
              <a:gdLst>
                <a:gd name="T0" fmla="*/ 2147483646 w 3108"/>
                <a:gd name="T1" fmla="*/ 0 h 3107"/>
                <a:gd name="T2" fmla="*/ 2147483646 w 3108"/>
                <a:gd name="T3" fmla="*/ 0 h 3107"/>
                <a:gd name="T4" fmla="*/ 0 w 3108"/>
                <a:gd name="T5" fmla="*/ 0 h 3107"/>
                <a:gd name="T6" fmla="*/ 0 w 3108"/>
                <a:gd name="T7" fmla="*/ 2147483646 h 3107"/>
                <a:gd name="T8" fmla="*/ 2147483646 w 3108"/>
                <a:gd name="T9" fmla="*/ 2147483646 h 3107"/>
                <a:gd name="T10" fmla="*/ 2147483646 w 3108"/>
                <a:gd name="T11" fmla="*/ 2147483646 h 3107"/>
                <a:gd name="T12" fmla="*/ 2147483646 w 3108"/>
                <a:gd name="T13" fmla="*/ 2147483646 h 3107"/>
                <a:gd name="T14" fmla="*/ 2147483646 w 3108"/>
                <a:gd name="T15" fmla="*/ 2147483646 h 3107"/>
                <a:gd name="T16" fmla="*/ 2147483646 w 3108"/>
                <a:gd name="T17" fmla="*/ 0 h 3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8" h="3107">
                  <a:moveTo>
                    <a:pt x="1553" y="0"/>
                  </a:moveTo>
                  <a:lnTo>
                    <a:pt x="1553" y="0"/>
                  </a:lnTo>
                  <a:cubicBezTo>
                    <a:pt x="0" y="0"/>
                    <a:pt x="0" y="0"/>
                    <a:pt x="0" y="0"/>
                  </a:cubicBezTo>
                  <a:cubicBezTo>
                    <a:pt x="0" y="1553"/>
                    <a:pt x="0" y="1553"/>
                    <a:pt x="0" y="1553"/>
                  </a:cubicBezTo>
                  <a:cubicBezTo>
                    <a:pt x="0" y="2410"/>
                    <a:pt x="696" y="3106"/>
                    <a:pt x="1553" y="3106"/>
                  </a:cubicBezTo>
                  <a:cubicBezTo>
                    <a:pt x="2410" y="3106"/>
                    <a:pt x="3107" y="2410"/>
                    <a:pt x="3107" y="1553"/>
                  </a:cubicBezTo>
                  <a:cubicBezTo>
                    <a:pt x="3107" y="696"/>
                    <a:pt x="2410" y="0"/>
                    <a:pt x="1553" y="0"/>
                  </a:cubicBezTo>
                </a:path>
              </a:pathLst>
            </a:custGeom>
            <a:noFill/>
            <a:ln w="5080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s-MX" sz="900">
                <a:solidFill>
                  <a:srgbClr val="989998"/>
                </a:solidFill>
                <a:latin typeface="Calibri" panose="020F0502020204030204"/>
              </a:endParaRPr>
            </a:p>
          </p:txBody>
        </p:sp>
      </p:grpSp>
      <p:grpSp>
        <p:nvGrpSpPr>
          <p:cNvPr id="1029" name="Grupo 1028">
            <a:extLst>
              <a:ext uri="{FF2B5EF4-FFF2-40B4-BE49-F238E27FC236}">
                <a16:creationId xmlns:a16="http://schemas.microsoft.com/office/drawing/2014/main" id="{005EDB97-258C-4945-859E-106CDA2C4DB6}"/>
              </a:ext>
            </a:extLst>
          </p:cNvPr>
          <p:cNvGrpSpPr/>
          <p:nvPr/>
        </p:nvGrpSpPr>
        <p:grpSpPr>
          <a:xfrm>
            <a:off x="593294" y="2315951"/>
            <a:ext cx="11002935" cy="3387805"/>
            <a:chOff x="1185890" y="5065040"/>
            <a:chExt cx="22005870" cy="6775609"/>
          </a:xfrm>
        </p:grpSpPr>
        <p:sp>
          <p:nvSpPr>
            <p:cNvPr id="1030" name="Freeform 457">
              <a:extLst>
                <a:ext uri="{FF2B5EF4-FFF2-40B4-BE49-F238E27FC236}">
                  <a16:creationId xmlns:a16="http://schemas.microsoft.com/office/drawing/2014/main" id="{E1478674-6B8E-F24B-8772-BDB87A5C2541}"/>
                </a:ext>
              </a:extLst>
            </p:cNvPr>
            <p:cNvSpPr>
              <a:spLocks noChangeArrowheads="1"/>
            </p:cNvSpPr>
            <p:nvPr/>
          </p:nvSpPr>
          <p:spPr bwMode="auto">
            <a:xfrm>
              <a:off x="1185890" y="5065040"/>
              <a:ext cx="8637911" cy="4913307"/>
            </a:xfrm>
            <a:custGeom>
              <a:avLst/>
              <a:gdLst>
                <a:gd name="T0" fmla="*/ 2147483646 w 7691"/>
                <a:gd name="T1" fmla="*/ 2147483646 h 4376"/>
                <a:gd name="T2" fmla="*/ 2147483646 w 7691"/>
                <a:gd name="T3" fmla="*/ 2147483646 h 4376"/>
                <a:gd name="T4" fmla="*/ 2147483646 w 7691"/>
                <a:gd name="T5" fmla="*/ 2147483646 h 4376"/>
                <a:gd name="T6" fmla="*/ 2147483646 w 7691"/>
                <a:gd name="T7" fmla="*/ 0 h 4376"/>
                <a:gd name="T8" fmla="*/ 2147483646 w 7691"/>
                <a:gd name="T9" fmla="*/ 0 h 4376"/>
                <a:gd name="T10" fmla="*/ 2147483646 w 7691"/>
                <a:gd name="T11" fmla="*/ 2147483646 h 4376"/>
                <a:gd name="T12" fmla="*/ 2147483646 w 7691"/>
                <a:gd name="T13" fmla="*/ 2147483646 h 4376"/>
                <a:gd name="T14" fmla="*/ 2147483646 w 7691"/>
                <a:gd name="T15" fmla="*/ 2147483646 h 4376"/>
                <a:gd name="T16" fmla="*/ 0 w 7691"/>
                <a:gd name="T17" fmla="*/ 2147483646 h 4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91" h="4376">
                  <a:moveTo>
                    <a:pt x="7690" y="3886"/>
                  </a:moveTo>
                  <a:lnTo>
                    <a:pt x="7690" y="3886"/>
                  </a:lnTo>
                  <a:cubicBezTo>
                    <a:pt x="7690" y="2065"/>
                    <a:pt x="7690" y="2065"/>
                    <a:pt x="7690" y="2065"/>
                  </a:cubicBezTo>
                  <a:cubicBezTo>
                    <a:pt x="7690" y="918"/>
                    <a:pt x="6765" y="0"/>
                    <a:pt x="5624" y="0"/>
                  </a:cubicBezTo>
                  <a:cubicBezTo>
                    <a:pt x="4484" y="0"/>
                    <a:pt x="3558" y="918"/>
                    <a:pt x="3558" y="2065"/>
                  </a:cubicBezTo>
                  <a:cubicBezTo>
                    <a:pt x="3558" y="2562"/>
                    <a:pt x="3558" y="2562"/>
                    <a:pt x="3558" y="2562"/>
                  </a:cubicBezTo>
                  <a:cubicBezTo>
                    <a:pt x="3558" y="3564"/>
                    <a:pt x="2747" y="4375"/>
                    <a:pt x="1745" y="4375"/>
                  </a:cubicBezTo>
                  <a:cubicBezTo>
                    <a:pt x="0" y="4375"/>
                    <a:pt x="0" y="4375"/>
                    <a:pt x="0" y="4375"/>
                  </a:cubicBezTo>
                </a:path>
              </a:pathLst>
            </a:custGeom>
            <a:noFill/>
            <a:ln w="2540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1031" name="Freeform 458">
              <a:extLst>
                <a:ext uri="{FF2B5EF4-FFF2-40B4-BE49-F238E27FC236}">
                  <a16:creationId xmlns:a16="http://schemas.microsoft.com/office/drawing/2014/main" id="{48AE88ED-C859-EF4D-AFFA-E6E3DFFD57DF}"/>
                </a:ext>
              </a:extLst>
            </p:cNvPr>
            <p:cNvSpPr>
              <a:spLocks noChangeArrowheads="1"/>
            </p:cNvSpPr>
            <p:nvPr/>
          </p:nvSpPr>
          <p:spPr bwMode="auto">
            <a:xfrm>
              <a:off x="14464696" y="5065040"/>
              <a:ext cx="8727064" cy="4898447"/>
            </a:xfrm>
            <a:custGeom>
              <a:avLst/>
              <a:gdLst>
                <a:gd name="T0" fmla="*/ 0 w 7768"/>
                <a:gd name="T1" fmla="*/ 2147483646 h 4361"/>
                <a:gd name="T2" fmla="*/ 0 w 7768"/>
                <a:gd name="T3" fmla="*/ 2147483646 h 4361"/>
                <a:gd name="T4" fmla="*/ 0 w 7768"/>
                <a:gd name="T5" fmla="*/ 2147483646 h 4361"/>
                <a:gd name="T6" fmla="*/ 2147483646 w 7768"/>
                <a:gd name="T7" fmla="*/ 0 h 4361"/>
                <a:gd name="T8" fmla="*/ 2147483646 w 7768"/>
                <a:gd name="T9" fmla="*/ 0 h 4361"/>
                <a:gd name="T10" fmla="*/ 2147483646 w 7768"/>
                <a:gd name="T11" fmla="*/ 2147483646 h 4361"/>
                <a:gd name="T12" fmla="*/ 2147483646 w 7768"/>
                <a:gd name="T13" fmla="*/ 2147483646 h 4361"/>
                <a:gd name="T14" fmla="*/ 2147483646 w 7768"/>
                <a:gd name="T15" fmla="*/ 2147483646 h 4361"/>
                <a:gd name="T16" fmla="*/ 2147483646 w 7768"/>
                <a:gd name="T17" fmla="*/ 2147483646 h 4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68" h="4361">
                  <a:moveTo>
                    <a:pt x="0" y="3886"/>
                  </a:moveTo>
                  <a:lnTo>
                    <a:pt x="0" y="3886"/>
                  </a:lnTo>
                  <a:cubicBezTo>
                    <a:pt x="0" y="2065"/>
                    <a:pt x="0" y="2065"/>
                    <a:pt x="0" y="2065"/>
                  </a:cubicBezTo>
                  <a:cubicBezTo>
                    <a:pt x="0" y="918"/>
                    <a:pt x="926" y="0"/>
                    <a:pt x="2066" y="0"/>
                  </a:cubicBezTo>
                  <a:cubicBezTo>
                    <a:pt x="3206" y="0"/>
                    <a:pt x="4132" y="918"/>
                    <a:pt x="4132" y="2065"/>
                  </a:cubicBezTo>
                  <a:cubicBezTo>
                    <a:pt x="4132" y="2547"/>
                    <a:pt x="4132" y="2547"/>
                    <a:pt x="4132" y="2547"/>
                  </a:cubicBezTo>
                  <a:cubicBezTo>
                    <a:pt x="4132" y="3549"/>
                    <a:pt x="4943" y="4360"/>
                    <a:pt x="5946" y="4360"/>
                  </a:cubicBezTo>
                  <a:cubicBezTo>
                    <a:pt x="7767" y="4360"/>
                    <a:pt x="7767" y="4360"/>
                    <a:pt x="7767" y="4360"/>
                  </a:cubicBezTo>
                </a:path>
              </a:pathLst>
            </a:custGeom>
            <a:noFill/>
            <a:ln w="2540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1032" name="Line 459">
              <a:extLst>
                <a:ext uri="{FF2B5EF4-FFF2-40B4-BE49-F238E27FC236}">
                  <a16:creationId xmlns:a16="http://schemas.microsoft.com/office/drawing/2014/main" id="{7D03C0FD-9B99-E44F-A258-4B2DE2B95EFE}"/>
                </a:ext>
              </a:extLst>
            </p:cNvPr>
            <p:cNvSpPr>
              <a:spLocks noChangeShapeType="1"/>
            </p:cNvSpPr>
            <p:nvPr/>
          </p:nvSpPr>
          <p:spPr bwMode="auto">
            <a:xfrm>
              <a:off x="9823801" y="8348831"/>
              <a:ext cx="4640895" cy="4954"/>
            </a:xfrm>
            <a:prstGeom prst="line">
              <a:avLst/>
            </a:prstGeom>
            <a:noFill/>
            <a:ln w="25400">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228600"/>
              <a:endParaRPr lang="es-MX" sz="900">
                <a:solidFill>
                  <a:srgbClr val="989998"/>
                </a:solidFill>
                <a:latin typeface="Calibri" panose="020F0502020204030204"/>
              </a:endParaRPr>
            </a:p>
          </p:txBody>
        </p:sp>
        <p:sp>
          <p:nvSpPr>
            <p:cNvPr id="1033" name="Freeform 596">
              <a:extLst>
                <a:ext uri="{FF2B5EF4-FFF2-40B4-BE49-F238E27FC236}">
                  <a16:creationId xmlns:a16="http://schemas.microsoft.com/office/drawing/2014/main" id="{2DE79920-33A8-374A-9AD2-A770A9EC5CDA}"/>
                </a:ext>
              </a:extLst>
            </p:cNvPr>
            <p:cNvSpPr>
              <a:spLocks noChangeArrowheads="1"/>
            </p:cNvSpPr>
            <p:nvPr/>
          </p:nvSpPr>
          <p:spPr bwMode="auto">
            <a:xfrm>
              <a:off x="6336938" y="8348831"/>
              <a:ext cx="3491815" cy="3491818"/>
            </a:xfrm>
            <a:custGeom>
              <a:avLst/>
              <a:gdLst>
                <a:gd name="T0" fmla="*/ 2147483646 w 3107"/>
                <a:gd name="T1" fmla="*/ 0 h 3107"/>
                <a:gd name="T2" fmla="*/ 2147483646 w 3107"/>
                <a:gd name="T3" fmla="*/ 0 h 3107"/>
                <a:gd name="T4" fmla="*/ 2147483646 w 3107"/>
                <a:gd name="T5" fmla="*/ 0 h 3107"/>
                <a:gd name="T6" fmla="*/ 2147483646 w 3107"/>
                <a:gd name="T7" fmla="*/ 2147483646 h 3107"/>
                <a:gd name="T8" fmla="*/ 2147483646 w 3107"/>
                <a:gd name="T9" fmla="*/ 2147483646 h 3107"/>
                <a:gd name="T10" fmla="*/ 2147483646 w 3107"/>
                <a:gd name="T11" fmla="*/ 2147483646 h 3107"/>
                <a:gd name="T12" fmla="*/ 0 w 3107"/>
                <a:gd name="T13" fmla="*/ 2147483646 h 3107"/>
                <a:gd name="T14" fmla="*/ 0 w 3107"/>
                <a:gd name="T15" fmla="*/ 2147483646 h 3107"/>
                <a:gd name="T16" fmla="*/ 2147483646 w 3107"/>
                <a:gd name="T17" fmla="*/ 0 h 3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7" h="3107">
                  <a:moveTo>
                    <a:pt x="1553" y="0"/>
                  </a:moveTo>
                  <a:lnTo>
                    <a:pt x="1553" y="0"/>
                  </a:lnTo>
                  <a:cubicBezTo>
                    <a:pt x="3106" y="0"/>
                    <a:pt x="3106" y="0"/>
                    <a:pt x="3106" y="0"/>
                  </a:cubicBezTo>
                  <a:cubicBezTo>
                    <a:pt x="3106" y="1553"/>
                    <a:pt x="3106" y="1553"/>
                    <a:pt x="3106" y="1553"/>
                  </a:cubicBezTo>
                  <a:cubicBezTo>
                    <a:pt x="3106" y="2410"/>
                    <a:pt x="2410" y="3106"/>
                    <a:pt x="1553" y="3106"/>
                  </a:cubicBezTo>
                  <a:cubicBezTo>
                    <a:pt x="696" y="3106"/>
                    <a:pt x="0" y="2410"/>
                    <a:pt x="0" y="1553"/>
                  </a:cubicBezTo>
                  <a:cubicBezTo>
                    <a:pt x="0" y="696"/>
                    <a:pt x="696" y="0"/>
                    <a:pt x="1553" y="0"/>
                  </a:cubicBezTo>
                </a:path>
              </a:pathLst>
            </a:custGeom>
            <a:noFill/>
            <a:ln w="2540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s-MX" sz="900">
                <a:solidFill>
                  <a:srgbClr val="989998"/>
                </a:solidFill>
                <a:latin typeface="Calibri" panose="020F0502020204030204"/>
              </a:endParaRPr>
            </a:p>
          </p:txBody>
        </p:sp>
        <p:sp>
          <p:nvSpPr>
            <p:cNvPr id="1034" name="Freeform 643">
              <a:extLst>
                <a:ext uri="{FF2B5EF4-FFF2-40B4-BE49-F238E27FC236}">
                  <a16:creationId xmlns:a16="http://schemas.microsoft.com/office/drawing/2014/main" id="{2D256F80-C71F-0C47-A695-7962EFB682B0}"/>
                </a:ext>
              </a:extLst>
            </p:cNvPr>
            <p:cNvSpPr>
              <a:spLocks noChangeArrowheads="1"/>
            </p:cNvSpPr>
            <p:nvPr/>
          </p:nvSpPr>
          <p:spPr bwMode="auto">
            <a:xfrm>
              <a:off x="14464696" y="8348831"/>
              <a:ext cx="3491818" cy="3491818"/>
            </a:xfrm>
            <a:custGeom>
              <a:avLst/>
              <a:gdLst>
                <a:gd name="T0" fmla="*/ 2147483646 w 3108"/>
                <a:gd name="T1" fmla="*/ 0 h 3107"/>
                <a:gd name="T2" fmla="*/ 2147483646 w 3108"/>
                <a:gd name="T3" fmla="*/ 0 h 3107"/>
                <a:gd name="T4" fmla="*/ 0 w 3108"/>
                <a:gd name="T5" fmla="*/ 0 h 3107"/>
                <a:gd name="T6" fmla="*/ 0 w 3108"/>
                <a:gd name="T7" fmla="*/ 2147483646 h 3107"/>
                <a:gd name="T8" fmla="*/ 2147483646 w 3108"/>
                <a:gd name="T9" fmla="*/ 2147483646 h 3107"/>
                <a:gd name="T10" fmla="*/ 2147483646 w 3108"/>
                <a:gd name="T11" fmla="*/ 2147483646 h 3107"/>
                <a:gd name="T12" fmla="*/ 2147483646 w 3108"/>
                <a:gd name="T13" fmla="*/ 2147483646 h 3107"/>
                <a:gd name="T14" fmla="*/ 2147483646 w 3108"/>
                <a:gd name="T15" fmla="*/ 2147483646 h 3107"/>
                <a:gd name="T16" fmla="*/ 2147483646 w 3108"/>
                <a:gd name="T17" fmla="*/ 0 h 3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08" h="3107">
                  <a:moveTo>
                    <a:pt x="1553" y="0"/>
                  </a:moveTo>
                  <a:lnTo>
                    <a:pt x="1553" y="0"/>
                  </a:lnTo>
                  <a:cubicBezTo>
                    <a:pt x="0" y="0"/>
                    <a:pt x="0" y="0"/>
                    <a:pt x="0" y="0"/>
                  </a:cubicBezTo>
                  <a:cubicBezTo>
                    <a:pt x="0" y="1553"/>
                    <a:pt x="0" y="1553"/>
                    <a:pt x="0" y="1553"/>
                  </a:cubicBezTo>
                  <a:cubicBezTo>
                    <a:pt x="0" y="2410"/>
                    <a:pt x="696" y="3106"/>
                    <a:pt x="1553" y="3106"/>
                  </a:cubicBezTo>
                  <a:cubicBezTo>
                    <a:pt x="2410" y="3106"/>
                    <a:pt x="3107" y="2410"/>
                    <a:pt x="3107" y="1553"/>
                  </a:cubicBezTo>
                  <a:cubicBezTo>
                    <a:pt x="3107" y="696"/>
                    <a:pt x="2410" y="0"/>
                    <a:pt x="1553" y="0"/>
                  </a:cubicBezTo>
                </a:path>
              </a:pathLst>
            </a:custGeom>
            <a:noFill/>
            <a:ln w="25400" cap="flat">
              <a:solidFill>
                <a:schemeClr val="bg1"/>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s-MX" sz="900">
                <a:solidFill>
                  <a:srgbClr val="989998"/>
                </a:solidFill>
                <a:latin typeface="Calibri" panose="020F0502020204030204"/>
              </a:endParaRPr>
            </a:p>
          </p:txBody>
        </p:sp>
      </p:grpSp>
      <p:grpSp>
        <p:nvGrpSpPr>
          <p:cNvPr id="117" name="Group 116">
            <a:extLst>
              <a:ext uri="{FF2B5EF4-FFF2-40B4-BE49-F238E27FC236}">
                <a16:creationId xmlns:a16="http://schemas.microsoft.com/office/drawing/2014/main" id="{57BD71A4-E66C-864E-BA0B-F0CE76C6FC65}"/>
              </a:ext>
            </a:extLst>
          </p:cNvPr>
          <p:cNvGrpSpPr/>
          <p:nvPr/>
        </p:nvGrpSpPr>
        <p:grpSpPr>
          <a:xfrm>
            <a:off x="2829013" y="2692530"/>
            <a:ext cx="1855000" cy="1039347"/>
            <a:chOff x="4970149" y="11069053"/>
            <a:chExt cx="2957343" cy="2078691"/>
          </a:xfrm>
        </p:grpSpPr>
        <p:sp>
          <p:nvSpPr>
            <p:cNvPr id="118" name="CuadroTexto 395">
              <a:extLst>
                <a:ext uri="{FF2B5EF4-FFF2-40B4-BE49-F238E27FC236}">
                  <a16:creationId xmlns:a16="http://schemas.microsoft.com/office/drawing/2014/main" id="{045268A9-2F61-E743-8ADE-050AB31EC61B}"/>
                </a:ext>
              </a:extLst>
            </p:cNvPr>
            <p:cNvSpPr txBox="1"/>
            <p:nvPr/>
          </p:nvSpPr>
          <p:spPr>
            <a:xfrm>
              <a:off x="5279199" y="11069053"/>
              <a:ext cx="2382675" cy="615553"/>
            </a:xfrm>
            <a:prstGeom prst="rect">
              <a:avLst/>
            </a:prstGeom>
            <a:noFill/>
          </p:spPr>
          <p:txBody>
            <a:bodyPr wrap="square" rtlCol="0">
              <a:spAutoFit/>
            </a:bodyPr>
            <a:lstStyle/>
            <a:p>
              <a:pPr algn="ctr" defTabSz="228600"/>
              <a:r>
                <a:rPr lang="en-US" sz="1400" b="1" dirty="0">
                  <a:solidFill>
                    <a:srgbClr val="353E49"/>
                  </a:solidFill>
                  <a:latin typeface="Avenir Next LT Pro" panose="020B0504020202020204" pitchFamily="34" charset="77"/>
                  <a:ea typeface="Lato" charset="0"/>
                  <a:cs typeface="Lato" charset="0"/>
                </a:rPr>
                <a:t>STAFF</a:t>
              </a:r>
            </a:p>
          </p:txBody>
        </p:sp>
        <p:sp>
          <p:nvSpPr>
            <p:cNvPr id="119" name="Rectangle 118">
              <a:extLst>
                <a:ext uri="{FF2B5EF4-FFF2-40B4-BE49-F238E27FC236}">
                  <a16:creationId xmlns:a16="http://schemas.microsoft.com/office/drawing/2014/main" id="{120E17B7-ACBF-A34E-AB30-9EB1C38254D4}"/>
                </a:ext>
              </a:extLst>
            </p:cNvPr>
            <p:cNvSpPr/>
            <p:nvPr/>
          </p:nvSpPr>
          <p:spPr>
            <a:xfrm>
              <a:off x="4970149" y="11485752"/>
              <a:ext cx="2957343" cy="1661992"/>
            </a:xfrm>
            <a:prstGeom prst="rect">
              <a:avLst/>
            </a:prstGeom>
          </p:spPr>
          <p:txBody>
            <a:bodyPr wrap="square">
              <a:spAutoFit/>
            </a:bodyPr>
            <a:lstStyle/>
            <a:p>
              <a:pPr algn="ctr" defTabSz="914217">
                <a:defRPr/>
              </a:pPr>
              <a:r>
                <a:rPr lang="en-US" sz="16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Staff feedback of ideas and obstacles</a:t>
              </a:r>
            </a:p>
          </p:txBody>
        </p:sp>
      </p:grpSp>
      <p:grpSp>
        <p:nvGrpSpPr>
          <p:cNvPr id="126" name="Group 125">
            <a:extLst>
              <a:ext uri="{FF2B5EF4-FFF2-40B4-BE49-F238E27FC236}">
                <a16:creationId xmlns:a16="http://schemas.microsoft.com/office/drawing/2014/main" id="{786358E7-F15E-CD42-BDFB-9C1A1A554DA1}"/>
              </a:ext>
            </a:extLst>
          </p:cNvPr>
          <p:cNvGrpSpPr/>
          <p:nvPr/>
        </p:nvGrpSpPr>
        <p:grpSpPr>
          <a:xfrm>
            <a:off x="90488" y="5366195"/>
            <a:ext cx="2716488" cy="1277273"/>
            <a:chOff x="4650442" y="11069053"/>
            <a:chExt cx="3664715" cy="2554543"/>
          </a:xfrm>
        </p:grpSpPr>
        <p:sp>
          <p:nvSpPr>
            <p:cNvPr id="127" name="CuadroTexto 395">
              <a:extLst>
                <a:ext uri="{FF2B5EF4-FFF2-40B4-BE49-F238E27FC236}">
                  <a16:creationId xmlns:a16="http://schemas.microsoft.com/office/drawing/2014/main" id="{2A3B53FE-1084-904F-A6BE-B6A398C898B6}"/>
                </a:ext>
              </a:extLst>
            </p:cNvPr>
            <p:cNvSpPr txBox="1"/>
            <p:nvPr/>
          </p:nvSpPr>
          <p:spPr>
            <a:xfrm>
              <a:off x="5279199" y="11069053"/>
              <a:ext cx="2382676" cy="615553"/>
            </a:xfrm>
            <a:prstGeom prst="rect">
              <a:avLst/>
            </a:prstGeom>
            <a:noFill/>
          </p:spPr>
          <p:txBody>
            <a:bodyPr wrap="square" rtlCol="0">
              <a:spAutoFit/>
            </a:bodyPr>
            <a:lstStyle/>
            <a:p>
              <a:pPr algn="ctr" defTabSz="228600"/>
              <a:r>
                <a:rPr lang="en-US" sz="1400" b="1" dirty="0">
                  <a:solidFill>
                    <a:srgbClr val="353E49"/>
                  </a:solidFill>
                  <a:latin typeface="Avenir Next LT Pro" panose="020B0504020202020204" pitchFamily="34" charset="77"/>
                  <a:ea typeface="Lato" charset="0"/>
                  <a:cs typeface="Lato" charset="0"/>
                </a:rPr>
                <a:t>CUSTOMER</a:t>
              </a:r>
            </a:p>
          </p:txBody>
        </p:sp>
        <p:sp>
          <p:nvSpPr>
            <p:cNvPr id="128" name="Rectangle 127">
              <a:extLst>
                <a:ext uri="{FF2B5EF4-FFF2-40B4-BE49-F238E27FC236}">
                  <a16:creationId xmlns:a16="http://schemas.microsoft.com/office/drawing/2014/main" id="{07C6F78E-C071-9341-982E-42E60C29C52F}"/>
                </a:ext>
              </a:extLst>
            </p:cNvPr>
            <p:cNvSpPr/>
            <p:nvPr/>
          </p:nvSpPr>
          <p:spPr>
            <a:xfrm>
              <a:off x="4650442" y="11715384"/>
              <a:ext cx="3664715" cy="1908212"/>
            </a:xfrm>
            <a:prstGeom prst="rect">
              <a:avLst/>
            </a:prstGeom>
          </p:spPr>
          <p:txBody>
            <a:bodyPr wrap="square">
              <a:spAutoFit/>
            </a:bodyPr>
            <a:lstStyle/>
            <a:p>
              <a:pPr algn="ctr" defTabSz="228600"/>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What has been their journey to find you and then examine their experience to identify areas of focus</a:t>
              </a:r>
              <a:endParaRPr lang="en-US" sz="1400" dirty="0">
                <a:solidFill>
                  <a:srgbClr val="989998"/>
                </a:solidFill>
                <a:latin typeface="Avenir Next LT Pro" panose="020B0504020202020204" pitchFamily="34" charset="77"/>
                <a:ea typeface="Lato Light" panose="020F0502020204030203" pitchFamily="34" charset="0"/>
                <a:cs typeface="Lato Light" panose="020F0502020204030203" pitchFamily="34" charset="0"/>
              </a:endParaRPr>
            </a:p>
          </p:txBody>
        </p:sp>
      </p:grpSp>
      <p:sp>
        <p:nvSpPr>
          <p:cNvPr id="135" name="CuadroTexto 598">
            <a:extLst>
              <a:ext uri="{FF2B5EF4-FFF2-40B4-BE49-F238E27FC236}">
                <a16:creationId xmlns:a16="http://schemas.microsoft.com/office/drawing/2014/main" id="{BDB11AAE-889B-4344-BB0C-BC0124D4F9AB}"/>
              </a:ext>
            </a:extLst>
          </p:cNvPr>
          <p:cNvSpPr txBox="1"/>
          <p:nvPr/>
        </p:nvSpPr>
        <p:spPr>
          <a:xfrm>
            <a:off x="237672" y="435668"/>
            <a:ext cx="4279730" cy="1477328"/>
          </a:xfrm>
          <a:prstGeom prst="rect">
            <a:avLst/>
          </a:prstGeom>
          <a:noFill/>
        </p:spPr>
        <p:txBody>
          <a:bodyPr wrap="square" rtlCol="0">
            <a:spAutoFit/>
          </a:bodyPr>
          <a:lstStyle/>
          <a:p>
            <a:pPr defTabSz="914217">
              <a:defRPr/>
            </a:pPr>
            <a:r>
              <a:rPr lang="en-US" sz="3000" b="1" dirty="0">
                <a:solidFill>
                  <a:srgbClr val="353E49"/>
                </a:solidFill>
                <a:latin typeface="Avenir Next LT Pro" panose="020B0504020202020204" pitchFamily="34" charset="77"/>
                <a:ea typeface="Lato Heavy" charset="0"/>
                <a:cs typeface="Lato Heavy" charset="0"/>
              </a:rPr>
              <a:t>LOOK INSIDE </a:t>
            </a:r>
          </a:p>
          <a:p>
            <a:pPr defTabSz="914217">
              <a:defRPr/>
            </a:pPr>
            <a:r>
              <a:rPr lang="en-US" sz="3000" b="1" i="1" dirty="0">
                <a:solidFill>
                  <a:srgbClr val="353E49"/>
                </a:solidFill>
                <a:latin typeface="Avenir Next LT Pro" panose="020B0504020202020204" pitchFamily="34" charset="77"/>
                <a:ea typeface="Lato Heavy" charset="0"/>
                <a:cs typeface="Lato Heavy" charset="0"/>
              </a:rPr>
              <a:t>for your Strengths and Weaknesses</a:t>
            </a:r>
          </a:p>
        </p:txBody>
      </p:sp>
      <p:sp>
        <p:nvSpPr>
          <p:cNvPr id="136" name="CuadroTexto 598">
            <a:extLst>
              <a:ext uri="{FF2B5EF4-FFF2-40B4-BE49-F238E27FC236}">
                <a16:creationId xmlns:a16="http://schemas.microsoft.com/office/drawing/2014/main" id="{9714BDAA-9E8D-5043-B27C-23E78FBA05D2}"/>
              </a:ext>
            </a:extLst>
          </p:cNvPr>
          <p:cNvSpPr txBox="1"/>
          <p:nvPr/>
        </p:nvSpPr>
        <p:spPr>
          <a:xfrm>
            <a:off x="7714344" y="421106"/>
            <a:ext cx="4279730" cy="1477328"/>
          </a:xfrm>
          <a:prstGeom prst="rect">
            <a:avLst/>
          </a:prstGeom>
          <a:noFill/>
        </p:spPr>
        <p:txBody>
          <a:bodyPr wrap="square" rtlCol="0">
            <a:spAutoFit/>
          </a:bodyPr>
          <a:lstStyle/>
          <a:p>
            <a:pPr algn="r" defTabSz="914217">
              <a:defRPr/>
            </a:pPr>
            <a:r>
              <a:rPr lang="en-US" sz="3000" b="1" dirty="0">
                <a:solidFill>
                  <a:srgbClr val="353E49"/>
                </a:solidFill>
                <a:latin typeface="Avenir Next LT Pro" panose="020B0504020202020204" pitchFamily="34" charset="77"/>
                <a:ea typeface="Lato Heavy" charset="0"/>
                <a:cs typeface="Lato Heavy" charset="0"/>
              </a:rPr>
              <a:t>LOOK OUTSIDE for Opportunities or Threats</a:t>
            </a:r>
          </a:p>
        </p:txBody>
      </p:sp>
      <p:grpSp>
        <p:nvGrpSpPr>
          <p:cNvPr id="2" name="Group 1">
            <a:extLst>
              <a:ext uri="{FF2B5EF4-FFF2-40B4-BE49-F238E27FC236}">
                <a16:creationId xmlns:a16="http://schemas.microsoft.com/office/drawing/2014/main" id="{C65F7493-F903-5A45-A69C-F865FE5E4C1C}"/>
              </a:ext>
            </a:extLst>
          </p:cNvPr>
          <p:cNvGrpSpPr/>
          <p:nvPr/>
        </p:nvGrpSpPr>
        <p:grpSpPr>
          <a:xfrm>
            <a:off x="825756" y="3958653"/>
            <a:ext cx="1150296" cy="1187300"/>
            <a:chOff x="6317217" y="2709662"/>
            <a:chExt cx="2300591" cy="2374600"/>
          </a:xfrm>
        </p:grpSpPr>
        <p:sp>
          <p:nvSpPr>
            <p:cNvPr id="137" name="Freeform 557">
              <a:extLst>
                <a:ext uri="{FF2B5EF4-FFF2-40B4-BE49-F238E27FC236}">
                  <a16:creationId xmlns:a16="http://schemas.microsoft.com/office/drawing/2014/main" id="{C5E3120B-0E97-5A43-96B1-2D651DFDEB90}"/>
                </a:ext>
              </a:extLst>
            </p:cNvPr>
            <p:cNvSpPr>
              <a:spLocks noChangeArrowheads="1"/>
            </p:cNvSpPr>
            <p:nvPr/>
          </p:nvSpPr>
          <p:spPr bwMode="auto">
            <a:xfrm>
              <a:off x="6317217" y="2709662"/>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005E7C"/>
            </a:solidFill>
            <a:ln w="9525" cap="flat">
              <a:noFill/>
              <a:bevel/>
              <a:headEnd/>
              <a:tailEnd/>
            </a:ln>
            <a:effectLst/>
          </p:spPr>
          <p:txBody>
            <a:bodyPr wrap="none" anchor="ctr"/>
            <a:lstStyle/>
            <a:p>
              <a:pPr defTabSz="914217">
                <a:defRPr/>
              </a:pPr>
              <a:endParaRPr lang="es-MX">
                <a:solidFill>
                  <a:srgbClr val="989998"/>
                </a:solidFill>
                <a:latin typeface="Calibri" panose="020F0502020204030204"/>
              </a:endParaRPr>
            </a:p>
          </p:txBody>
        </p:sp>
        <p:pic>
          <p:nvPicPr>
            <p:cNvPr id="138" name="Graphic 137" descr="Target Audience">
              <a:extLst>
                <a:ext uri="{FF2B5EF4-FFF2-40B4-BE49-F238E27FC236}">
                  <a16:creationId xmlns:a16="http://schemas.microsoft.com/office/drawing/2014/main" id="{BF3B8BA7-D55A-E941-B05C-52F13611A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303" y="3039068"/>
              <a:ext cx="1590397" cy="1590397"/>
            </a:xfrm>
            <a:prstGeom prst="rect">
              <a:avLst/>
            </a:prstGeom>
          </p:spPr>
        </p:pic>
      </p:grpSp>
      <p:grpSp>
        <p:nvGrpSpPr>
          <p:cNvPr id="139" name="Group 138">
            <a:extLst>
              <a:ext uri="{FF2B5EF4-FFF2-40B4-BE49-F238E27FC236}">
                <a16:creationId xmlns:a16="http://schemas.microsoft.com/office/drawing/2014/main" id="{D1195498-47CE-F247-A22D-1642441C18F1}"/>
              </a:ext>
            </a:extLst>
          </p:cNvPr>
          <p:cNvGrpSpPr/>
          <p:nvPr/>
        </p:nvGrpSpPr>
        <p:grpSpPr>
          <a:xfrm>
            <a:off x="3156013" y="1530993"/>
            <a:ext cx="1150296" cy="1187300"/>
            <a:chOff x="9656052" y="6415359"/>
            <a:chExt cx="2300591" cy="2374600"/>
          </a:xfrm>
        </p:grpSpPr>
        <p:sp>
          <p:nvSpPr>
            <p:cNvPr id="140" name="Freeform 557">
              <a:extLst>
                <a:ext uri="{FF2B5EF4-FFF2-40B4-BE49-F238E27FC236}">
                  <a16:creationId xmlns:a16="http://schemas.microsoft.com/office/drawing/2014/main" id="{A688B1F1-DD31-7249-9C28-F9E3D24BD6DC}"/>
                </a:ext>
              </a:extLst>
            </p:cNvPr>
            <p:cNvSpPr>
              <a:spLocks noChangeArrowheads="1"/>
            </p:cNvSpPr>
            <p:nvPr/>
          </p:nvSpPr>
          <p:spPr bwMode="auto">
            <a:xfrm>
              <a:off x="9656052" y="6415359"/>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007FA7"/>
            </a:solidFill>
            <a:ln w="9525" cap="flat">
              <a:noFill/>
              <a:bevel/>
              <a:headEnd/>
              <a:tailEnd/>
            </a:ln>
            <a:effectLst/>
          </p:spPr>
          <p:txBody>
            <a:bodyPr wrap="none" anchor="ctr"/>
            <a:lstStyle/>
            <a:p>
              <a:pPr defTabSz="914217">
                <a:defRPr/>
              </a:pPr>
              <a:endParaRPr lang="es-MX" dirty="0">
                <a:solidFill>
                  <a:srgbClr val="989998"/>
                </a:solidFill>
                <a:latin typeface="Calibri" panose="020F0502020204030204"/>
              </a:endParaRPr>
            </a:p>
          </p:txBody>
        </p:sp>
        <p:pic>
          <p:nvPicPr>
            <p:cNvPr id="141" name="Graphic 140" descr="Office worker">
              <a:extLst>
                <a:ext uri="{FF2B5EF4-FFF2-40B4-BE49-F238E27FC236}">
                  <a16:creationId xmlns:a16="http://schemas.microsoft.com/office/drawing/2014/main" id="{3D50C923-0863-004F-8750-8ECCDA1E1F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0226" y="6642865"/>
              <a:ext cx="1720216" cy="1720216"/>
            </a:xfrm>
            <a:prstGeom prst="rect">
              <a:avLst/>
            </a:prstGeom>
          </p:spPr>
        </p:pic>
      </p:grpSp>
      <p:grpSp>
        <p:nvGrpSpPr>
          <p:cNvPr id="142" name="Group 141">
            <a:extLst>
              <a:ext uri="{FF2B5EF4-FFF2-40B4-BE49-F238E27FC236}">
                <a16:creationId xmlns:a16="http://schemas.microsoft.com/office/drawing/2014/main" id="{43FC43F1-B078-A44C-8754-B2B484FD3C27}"/>
              </a:ext>
            </a:extLst>
          </p:cNvPr>
          <p:cNvGrpSpPr/>
          <p:nvPr/>
        </p:nvGrpSpPr>
        <p:grpSpPr>
          <a:xfrm>
            <a:off x="3533716" y="4288672"/>
            <a:ext cx="1150296" cy="1187765"/>
            <a:chOff x="18516221" y="3266331"/>
            <a:chExt cx="2300591" cy="2375530"/>
          </a:xfrm>
        </p:grpSpPr>
        <p:sp>
          <p:nvSpPr>
            <p:cNvPr id="143" name="Line 515">
              <a:extLst>
                <a:ext uri="{FF2B5EF4-FFF2-40B4-BE49-F238E27FC236}">
                  <a16:creationId xmlns:a16="http://schemas.microsoft.com/office/drawing/2014/main" id="{AA22BE59-098C-6545-A3B8-83F81ACCE695}"/>
                </a:ext>
              </a:extLst>
            </p:cNvPr>
            <p:cNvSpPr>
              <a:spLocks noChangeShapeType="1"/>
            </p:cNvSpPr>
            <p:nvPr/>
          </p:nvSpPr>
          <p:spPr bwMode="auto">
            <a:xfrm flipV="1">
              <a:off x="19723614" y="5492846"/>
              <a:ext cx="4808" cy="149015"/>
            </a:xfrm>
            <a:prstGeom prst="line">
              <a:avLst/>
            </a:prstGeom>
            <a:noFill/>
            <a:ln w="864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defRPr/>
              </a:pPr>
              <a:endParaRPr lang="es-MX">
                <a:solidFill>
                  <a:srgbClr val="989998"/>
                </a:solidFill>
                <a:latin typeface="Calibri" panose="020F0502020204030204"/>
              </a:endParaRPr>
            </a:p>
          </p:txBody>
        </p:sp>
        <p:sp>
          <p:nvSpPr>
            <p:cNvPr id="144" name="Line 520">
              <a:extLst>
                <a:ext uri="{FF2B5EF4-FFF2-40B4-BE49-F238E27FC236}">
                  <a16:creationId xmlns:a16="http://schemas.microsoft.com/office/drawing/2014/main" id="{52D4ED82-BCBC-DE4D-87DD-6B1A7CD874F1}"/>
                </a:ext>
              </a:extLst>
            </p:cNvPr>
            <p:cNvSpPr>
              <a:spLocks noChangeShapeType="1"/>
            </p:cNvSpPr>
            <p:nvPr/>
          </p:nvSpPr>
          <p:spPr bwMode="auto">
            <a:xfrm flipV="1">
              <a:off x="19723614" y="4098849"/>
              <a:ext cx="4808" cy="149015"/>
            </a:xfrm>
            <a:prstGeom prst="line">
              <a:avLst/>
            </a:prstGeom>
            <a:noFill/>
            <a:ln w="864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defRPr/>
              </a:pPr>
              <a:endParaRPr lang="es-MX">
                <a:solidFill>
                  <a:srgbClr val="989998"/>
                </a:solidFill>
                <a:latin typeface="Calibri" panose="020F0502020204030204"/>
              </a:endParaRPr>
            </a:p>
          </p:txBody>
        </p:sp>
        <p:sp>
          <p:nvSpPr>
            <p:cNvPr id="145" name="Freeform 557">
              <a:extLst>
                <a:ext uri="{FF2B5EF4-FFF2-40B4-BE49-F238E27FC236}">
                  <a16:creationId xmlns:a16="http://schemas.microsoft.com/office/drawing/2014/main" id="{CFB756BA-658E-1649-A5FB-0A96A9EE6FBE}"/>
                </a:ext>
              </a:extLst>
            </p:cNvPr>
            <p:cNvSpPr>
              <a:spLocks noChangeArrowheads="1"/>
            </p:cNvSpPr>
            <p:nvPr/>
          </p:nvSpPr>
          <p:spPr bwMode="auto">
            <a:xfrm>
              <a:off x="18516221" y="3266331"/>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00A2D5"/>
            </a:solidFill>
            <a:ln w="9525" cap="flat">
              <a:noFill/>
              <a:bevel/>
              <a:headEnd/>
              <a:tailEnd/>
            </a:ln>
            <a:effectLst/>
          </p:spPr>
          <p:txBody>
            <a:bodyPr wrap="none" anchor="ctr"/>
            <a:lstStyle/>
            <a:p>
              <a:pPr defTabSz="914217">
                <a:defRPr/>
              </a:pPr>
              <a:endParaRPr lang="es-MX" dirty="0">
                <a:solidFill>
                  <a:srgbClr val="989998"/>
                </a:solidFill>
                <a:latin typeface="Calibri" panose="020F0502020204030204"/>
              </a:endParaRPr>
            </a:p>
          </p:txBody>
        </p:sp>
        <p:pic>
          <p:nvPicPr>
            <p:cNvPr id="146" name="Graphic 145" descr="Research">
              <a:extLst>
                <a:ext uri="{FF2B5EF4-FFF2-40B4-BE49-F238E27FC236}">
                  <a16:creationId xmlns:a16="http://schemas.microsoft.com/office/drawing/2014/main" id="{3724B379-949D-3F46-9C93-FCE8454204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93177" y="3681773"/>
              <a:ext cx="1402490" cy="1402490"/>
            </a:xfrm>
            <a:prstGeom prst="rect">
              <a:avLst/>
            </a:prstGeom>
          </p:spPr>
        </p:pic>
      </p:grpSp>
      <p:grpSp>
        <p:nvGrpSpPr>
          <p:cNvPr id="147" name="Group 146">
            <a:extLst>
              <a:ext uri="{FF2B5EF4-FFF2-40B4-BE49-F238E27FC236}">
                <a16:creationId xmlns:a16="http://schemas.microsoft.com/office/drawing/2014/main" id="{7365E2C6-3DA9-FC4E-A1BD-FC3540F44E98}"/>
              </a:ext>
            </a:extLst>
          </p:cNvPr>
          <p:cNvGrpSpPr/>
          <p:nvPr/>
        </p:nvGrpSpPr>
        <p:grpSpPr>
          <a:xfrm>
            <a:off x="1659921" y="5898225"/>
            <a:ext cx="4003191" cy="814337"/>
            <a:chOff x="4290915" y="11449072"/>
            <a:chExt cx="3417607" cy="1628674"/>
          </a:xfrm>
        </p:grpSpPr>
        <p:sp>
          <p:nvSpPr>
            <p:cNvPr id="148" name="CuadroTexto 395">
              <a:extLst>
                <a:ext uri="{FF2B5EF4-FFF2-40B4-BE49-F238E27FC236}">
                  <a16:creationId xmlns:a16="http://schemas.microsoft.com/office/drawing/2014/main" id="{2D500038-3E4C-EB45-8377-6A7954FF6801}"/>
                </a:ext>
              </a:extLst>
            </p:cNvPr>
            <p:cNvSpPr txBox="1"/>
            <p:nvPr/>
          </p:nvSpPr>
          <p:spPr>
            <a:xfrm>
              <a:off x="4290915" y="11449072"/>
              <a:ext cx="2951940" cy="738664"/>
            </a:xfrm>
            <a:prstGeom prst="rect">
              <a:avLst/>
            </a:prstGeom>
            <a:noFill/>
          </p:spPr>
          <p:txBody>
            <a:bodyPr wrap="square" rtlCol="0">
              <a:spAutoFit/>
            </a:bodyPr>
            <a:lstStyle/>
            <a:p>
              <a:pPr algn="r" defTabSz="914217">
                <a:defRPr/>
              </a:pPr>
              <a:r>
                <a:rPr lang="en-US" b="1" dirty="0">
                  <a:solidFill>
                    <a:srgbClr val="353E49"/>
                  </a:solidFill>
                  <a:latin typeface="Lato" charset="0"/>
                  <a:ea typeface="Lato" charset="0"/>
                  <a:cs typeface="Lato" charset="0"/>
                </a:rPr>
                <a:t>INTERNAL METRICS</a:t>
              </a:r>
            </a:p>
          </p:txBody>
        </p:sp>
        <p:sp>
          <p:nvSpPr>
            <p:cNvPr id="149" name="Rectangle 148">
              <a:extLst>
                <a:ext uri="{FF2B5EF4-FFF2-40B4-BE49-F238E27FC236}">
                  <a16:creationId xmlns:a16="http://schemas.microsoft.com/office/drawing/2014/main" id="{4BE120E6-2556-1344-B094-7423BE01B147}"/>
                </a:ext>
              </a:extLst>
            </p:cNvPr>
            <p:cNvSpPr/>
            <p:nvPr/>
          </p:nvSpPr>
          <p:spPr>
            <a:xfrm>
              <a:off x="5078559" y="12031306"/>
              <a:ext cx="2629963" cy="1046440"/>
            </a:xfrm>
            <a:prstGeom prst="rect">
              <a:avLst/>
            </a:prstGeom>
          </p:spPr>
          <p:txBody>
            <a:bodyPr wrap="square">
              <a:spAutoFit/>
            </a:bodyPr>
            <a:lstStyle/>
            <a:p>
              <a:pPr algn="ctr" defTabSz="914217">
                <a:defRPr/>
              </a:pP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I</a:t>
              </a:r>
              <a:r>
                <a:rPr lang="en-US" sz="1400" dirty="0" err="1">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nternal</a:t>
              </a: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 metrics within</a:t>
              </a:r>
            </a:p>
            <a:p>
              <a:pPr algn="ctr" defTabSz="914217">
                <a:defRPr/>
              </a:pP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 your business.</a:t>
              </a:r>
            </a:p>
          </p:txBody>
        </p:sp>
      </p:grpSp>
      <p:grpSp>
        <p:nvGrpSpPr>
          <p:cNvPr id="150" name="Group 149">
            <a:extLst>
              <a:ext uri="{FF2B5EF4-FFF2-40B4-BE49-F238E27FC236}">
                <a16:creationId xmlns:a16="http://schemas.microsoft.com/office/drawing/2014/main" id="{0FE79D51-A46D-8E47-84DD-182EFC578983}"/>
              </a:ext>
            </a:extLst>
          </p:cNvPr>
          <p:cNvGrpSpPr/>
          <p:nvPr/>
        </p:nvGrpSpPr>
        <p:grpSpPr>
          <a:xfrm>
            <a:off x="5285560" y="3271310"/>
            <a:ext cx="1461273" cy="1388596"/>
            <a:chOff x="18783106" y="8828498"/>
            <a:chExt cx="2300591" cy="2374600"/>
          </a:xfrm>
          <a:solidFill>
            <a:srgbClr val="DBF353"/>
          </a:solidFill>
        </p:grpSpPr>
        <p:sp>
          <p:nvSpPr>
            <p:cNvPr id="151" name="Freeform 557">
              <a:extLst>
                <a:ext uri="{FF2B5EF4-FFF2-40B4-BE49-F238E27FC236}">
                  <a16:creationId xmlns:a16="http://schemas.microsoft.com/office/drawing/2014/main" id="{F8AA34B9-4B8C-1F4C-B8BC-04563DA16ED9}"/>
                </a:ext>
              </a:extLst>
            </p:cNvPr>
            <p:cNvSpPr>
              <a:spLocks noChangeArrowheads="1"/>
            </p:cNvSpPr>
            <p:nvPr/>
          </p:nvSpPr>
          <p:spPr bwMode="auto">
            <a:xfrm>
              <a:off x="18783106" y="8828498"/>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grpFill/>
            <a:ln w="9525" cap="flat">
              <a:noFill/>
              <a:bevel/>
              <a:headEnd/>
              <a:tailEnd/>
            </a:ln>
            <a:effectLst/>
          </p:spPr>
          <p:txBody>
            <a:bodyPr wrap="none" anchor="ctr"/>
            <a:lstStyle/>
            <a:p>
              <a:pPr defTabSz="914217">
                <a:defRPr/>
              </a:pPr>
              <a:endParaRPr lang="es-MX">
                <a:solidFill>
                  <a:srgbClr val="989998"/>
                </a:solidFill>
                <a:latin typeface="Calibri" panose="020F0502020204030204"/>
              </a:endParaRPr>
            </a:p>
          </p:txBody>
        </p:sp>
        <p:pic>
          <p:nvPicPr>
            <p:cNvPr id="152" name="Graphic 151" descr="List">
              <a:extLst>
                <a:ext uri="{FF2B5EF4-FFF2-40B4-BE49-F238E27FC236}">
                  <a16:creationId xmlns:a16="http://schemas.microsoft.com/office/drawing/2014/main" id="{1B0EC97B-3E5E-C44D-AD5F-53B1BE9F7B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266413" y="9408556"/>
              <a:ext cx="1346895" cy="1346895"/>
            </a:xfrm>
            <a:prstGeom prst="rect">
              <a:avLst/>
            </a:prstGeom>
          </p:spPr>
        </p:pic>
      </p:grpSp>
      <p:sp>
        <p:nvSpPr>
          <p:cNvPr id="157" name="Freeform 557">
            <a:extLst>
              <a:ext uri="{FF2B5EF4-FFF2-40B4-BE49-F238E27FC236}">
                <a16:creationId xmlns:a16="http://schemas.microsoft.com/office/drawing/2014/main" id="{5802B43F-5E8C-EB4E-B725-7899BA669F29}"/>
              </a:ext>
            </a:extLst>
          </p:cNvPr>
          <p:cNvSpPr>
            <a:spLocks noChangeArrowheads="1"/>
          </p:cNvSpPr>
          <p:nvPr/>
        </p:nvSpPr>
        <p:spPr bwMode="auto">
          <a:xfrm>
            <a:off x="10254208" y="3971216"/>
            <a:ext cx="1150296" cy="11873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56E3D8"/>
          </a:solidFill>
          <a:ln w="9525" cap="flat">
            <a:noFill/>
            <a:bevel/>
            <a:headEnd/>
            <a:tailEnd/>
          </a:ln>
          <a:effectLst/>
        </p:spPr>
        <p:txBody>
          <a:bodyPr wrap="none" anchor="ctr"/>
          <a:lstStyle/>
          <a:p>
            <a:pPr defTabSz="914217">
              <a:defRPr/>
            </a:pPr>
            <a:endParaRPr lang="es-MX" dirty="0">
              <a:solidFill>
                <a:srgbClr val="989998"/>
              </a:solidFill>
              <a:latin typeface="Calibri" panose="020F0502020204030204"/>
            </a:endParaRPr>
          </a:p>
        </p:txBody>
      </p:sp>
      <p:sp>
        <p:nvSpPr>
          <p:cNvPr id="160" name="Freeform 557">
            <a:extLst>
              <a:ext uri="{FF2B5EF4-FFF2-40B4-BE49-F238E27FC236}">
                <a16:creationId xmlns:a16="http://schemas.microsoft.com/office/drawing/2014/main" id="{1DDF45F1-155D-D747-BDE6-224596C4BF15}"/>
              </a:ext>
            </a:extLst>
          </p:cNvPr>
          <p:cNvSpPr>
            <a:spLocks noChangeArrowheads="1"/>
          </p:cNvSpPr>
          <p:nvPr/>
        </p:nvSpPr>
        <p:spPr bwMode="auto">
          <a:xfrm>
            <a:off x="7854415" y="1562529"/>
            <a:ext cx="1150296" cy="11873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4ECDC4"/>
          </a:solidFill>
          <a:ln w="9525" cap="flat">
            <a:noFill/>
            <a:bevel/>
            <a:headEnd/>
            <a:tailEnd/>
          </a:ln>
          <a:effectLst/>
        </p:spPr>
        <p:txBody>
          <a:bodyPr wrap="none" anchor="ctr"/>
          <a:lstStyle/>
          <a:p>
            <a:pPr defTabSz="914217">
              <a:defRPr/>
            </a:pPr>
            <a:endParaRPr lang="es-MX" dirty="0">
              <a:solidFill>
                <a:srgbClr val="989998"/>
              </a:solidFill>
              <a:latin typeface="Calibri" panose="020F0502020204030204"/>
            </a:endParaRPr>
          </a:p>
        </p:txBody>
      </p:sp>
      <p:grpSp>
        <p:nvGrpSpPr>
          <p:cNvPr id="162" name="Group 161">
            <a:extLst>
              <a:ext uri="{FF2B5EF4-FFF2-40B4-BE49-F238E27FC236}">
                <a16:creationId xmlns:a16="http://schemas.microsoft.com/office/drawing/2014/main" id="{E47F6619-63D0-694A-B09A-EB0E6150D5C1}"/>
              </a:ext>
            </a:extLst>
          </p:cNvPr>
          <p:cNvGrpSpPr/>
          <p:nvPr/>
        </p:nvGrpSpPr>
        <p:grpSpPr>
          <a:xfrm>
            <a:off x="7505254" y="4236919"/>
            <a:ext cx="1150296" cy="1187765"/>
            <a:chOff x="18516221" y="3266331"/>
            <a:chExt cx="2300591" cy="2375530"/>
          </a:xfrm>
          <a:solidFill>
            <a:srgbClr val="43B1A8"/>
          </a:solidFill>
        </p:grpSpPr>
        <p:sp>
          <p:nvSpPr>
            <p:cNvPr id="163" name="Line 515">
              <a:extLst>
                <a:ext uri="{FF2B5EF4-FFF2-40B4-BE49-F238E27FC236}">
                  <a16:creationId xmlns:a16="http://schemas.microsoft.com/office/drawing/2014/main" id="{BC018422-A06D-4B47-8A0F-2088E32556A5}"/>
                </a:ext>
              </a:extLst>
            </p:cNvPr>
            <p:cNvSpPr>
              <a:spLocks noChangeShapeType="1"/>
            </p:cNvSpPr>
            <p:nvPr/>
          </p:nvSpPr>
          <p:spPr bwMode="auto">
            <a:xfrm flipV="1">
              <a:off x="19723614" y="5492846"/>
              <a:ext cx="4808" cy="149015"/>
            </a:xfrm>
            <a:prstGeom prst="line">
              <a:avLst/>
            </a:prstGeom>
            <a:grpFill/>
            <a:ln w="864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defRPr/>
              </a:pPr>
              <a:endParaRPr lang="es-MX">
                <a:solidFill>
                  <a:srgbClr val="989998"/>
                </a:solidFill>
                <a:latin typeface="Calibri" panose="020F0502020204030204"/>
              </a:endParaRPr>
            </a:p>
          </p:txBody>
        </p:sp>
        <p:sp>
          <p:nvSpPr>
            <p:cNvPr id="164" name="Line 520">
              <a:extLst>
                <a:ext uri="{FF2B5EF4-FFF2-40B4-BE49-F238E27FC236}">
                  <a16:creationId xmlns:a16="http://schemas.microsoft.com/office/drawing/2014/main" id="{90652701-4036-BF4C-93E9-52FA3FED2013}"/>
                </a:ext>
              </a:extLst>
            </p:cNvPr>
            <p:cNvSpPr>
              <a:spLocks noChangeShapeType="1"/>
            </p:cNvSpPr>
            <p:nvPr/>
          </p:nvSpPr>
          <p:spPr bwMode="auto">
            <a:xfrm flipV="1">
              <a:off x="19723614" y="4098849"/>
              <a:ext cx="4808" cy="149015"/>
            </a:xfrm>
            <a:prstGeom prst="line">
              <a:avLst/>
            </a:prstGeom>
            <a:grpFill/>
            <a:ln w="864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217">
                <a:defRPr/>
              </a:pPr>
              <a:endParaRPr lang="es-MX">
                <a:solidFill>
                  <a:srgbClr val="989998"/>
                </a:solidFill>
                <a:latin typeface="Calibri" panose="020F0502020204030204"/>
              </a:endParaRPr>
            </a:p>
          </p:txBody>
        </p:sp>
        <p:sp>
          <p:nvSpPr>
            <p:cNvPr id="165" name="Freeform 557">
              <a:extLst>
                <a:ext uri="{FF2B5EF4-FFF2-40B4-BE49-F238E27FC236}">
                  <a16:creationId xmlns:a16="http://schemas.microsoft.com/office/drawing/2014/main" id="{6435B5CE-254F-F14C-8EC4-C11851D8CF0A}"/>
                </a:ext>
              </a:extLst>
            </p:cNvPr>
            <p:cNvSpPr>
              <a:spLocks noChangeArrowheads="1"/>
            </p:cNvSpPr>
            <p:nvPr/>
          </p:nvSpPr>
          <p:spPr bwMode="auto">
            <a:xfrm>
              <a:off x="18516221" y="3266331"/>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grpFill/>
            <a:ln w="9525" cap="flat">
              <a:noFill/>
              <a:bevel/>
              <a:headEnd/>
              <a:tailEnd/>
            </a:ln>
            <a:effectLst/>
          </p:spPr>
          <p:txBody>
            <a:bodyPr wrap="none" anchor="ctr"/>
            <a:lstStyle/>
            <a:p>
              <a:pPr defTabSz="914217">
                <a:defRPr/>
              </a:pPr>
              <a:endParaRPr lang="es-MX" dirty="0">
                <a:solidFill>
                  <a:srgbClr val="989998"/>
                </a:solidFill>
                <a:latin typeface="Calibri" panose="020F0502020204030204"/>
              </a:endParaRPr>
            </a:p>
          </p:txBody>
        </p:sp>
      </p:grpSp>
      <p:pic>
        <p:nvPicPr>
          <p:cNvPr id="5" name="Graphic 4" descr="Factory">
            <a:extLst>
              <a:ext uri="{FF2B5EF4-FFF2-40B4-BE49-F238E27FC236}">
                <a16:creationId xmlns:a16="http://schemas.microsoft.com/office/drawing/2014/main" id="{51E68B4E-7513-3B43-98F4-B5E0A07063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31802" y="4166327"/>
            <a:ext cx="754400" cy="754400"/>
          </a:xfrm>
          <a:prstGeom prst="rect">
            <a:avLst/>
          </a:prstGeom>
        </p:spPr>
      </p:pic>
      <p:pic>
        <p:nvPicPr>
          <p:cNvPr id="7" name="Graphic 6" descr="Upward trend">
            <a:extLst>
              <a:ext uri="{FF2B5EF4-FFF2-40B4-BE49-F238E27FC236}">
                <a16:creationId xmlns:a16="http://schemas.microsoft.com/office/drawing/2014/main" id="{8A451605-4B81-E04B-9311-0CF0291020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86456" y="1775884"/>
            <a:ext cx="747800" cy="747800"/>
          </a:xfrm>
          <a:prstGeom prst="rect">
            <a:avLst/>
          </a:prstGeom>
        </p:spPr>
      </p:pic>
      <p:pic>
        <p:nvPicPr>
          <p:cNvPr id="9" name="Graphic 8" descr="Group of people">
            <a:extLst>
              <a:ext uri="{FF2B5EF4-FFF2-40B4-BE49-F238E27FC236}">
                <a16:creationId xmlns:a16="http://schemas.microsoft.com/office/drawing/2014/main" id="{8D86078C-4367-0A45-B4E0-1EA9DB9931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714344" y="4451290"/>
            <a:ext cx="694663" cy="694663"/>
          </a:xfrm>
          <a:prstGeom prst="rect">
            <a:avLst/>
          </a:prstGeom>
        </p:spPr>
      </p:pic>
      <p:grpSp>
        <p:nvGrpSpPr>
          <p:cNvPr id="167" name="Group 166">
            <a:extLst>
              <a:ext uri="{FF2B5EF4-FFF2-40B4-BE49-F238E27FC236}">
                <a16:creationId xmlns:a16="http://schemas.microsoft.com/office/drawing/2014/main" id="{F2125B5E-25ED-AB41-97AF-46EE7157AA8F}"/>
              </a:ext>
            </a:extLst>
          </p:cNvPr>
          <p:cNvGrpSpPr/>
          <p:nvPr/>
        </p:nvGrpSpPr>
        <p:grpSpPr>
          <a:xfrm flipH="1">
            <a:off x="7327396" y="2743474"/>
            <a:ext cx="2130292" cy="1061830"/>
            <a:chOff x="5632515" y="11095791"/>
            <a:chExt cx="2797846" cy="2123658"/>
          </a:xfrm>
        </p:grpSpPr>
        <p:sp>
          <p:nvSpPr>
            <p:cNvPr id="168" name="CuadroTexto 395">
              <a:extLst>
                <a:ext uri="{FF2B5EF4-FFF2-40B4-BE49-F238E27FC236}">
                  <a16:creationId xmlns:a16="http://schemas.microsoft.com/office/drawing/2014/main" id="{6D278CB8-90EF-C849-99D0-30493C619CFD}"/>
                </a:ext>
              </a:extLst>
            </p:cNvPr>
            <p:cNvSpPr txBox="1"/>
            <p:nvPr/>
          </p:nvSpPr>
          <p:spPr>
            <a:xfrm>
              <a:off x="5844149" y="11095791"/>
              <a:ext cx="2382675" cy="738663"/>
            </a:xfrm>
            <a:prstGeom prst="rect">
              <a:avLst/>
            </a:prstGeom>
            <a:noFill/>
          </p:spPr>
          <p:txBody>
            <a:bodyPr wrap="square" rtlCol="0">
              <a:spAutoFit/>
            </a:bodyPr>
            <a:lstStyle/>
            <a:p>
              <a:pPr algn="ctr" defTabSz="914217">
                <a:defRPr/>
              </a:pPr>
              <a:r>
                <a:rPr lang="en-US" b="1" dirty="0">
                  <a:solidFill>
                    <a:srgbClr val="353E49"/>
                  </a:solidFill>
                  <a:latin typeface="Lato" charset="0"/>
                  <a:ea typeface="Lato" charset="0"/>
                  <a:cs typeface="Lato" charset="0"/>
                </a:rPr>
                <a:t>TRENDS </a:t>
              </a:r>
            </a:p>
          </p:txBody>
        </p:sp>
        <p:sp>
          <p:nvSpPr>
            <p:cNvPr id="169" name="Rectangle 168">
              <a:extLst>
                <a:ext uri="{FF2B5EF4-FFF2-40B4-BE49-F238E27FC236}">
                  <a16:creationId xmlns:a16="http://schemas.microsoft.com/office/drawing/2014/main" id="{2E3C5A21-5AC6-CB44-9BD0-F6C1C4EF607A}"/>
                </a:ext>
              </a:extLst>
            </p:cNvPr>
            <p:cNvSpPr/>
            <p:nvPr/>
          </p:nvSpPr>
          <p:spPr>
            <a:xfrm>
              <a:off x="5632515" y="11742122"/>
              <a:ext cx="2797846" cy="1477327"/>
            </a:xfrm>
            <a:prstGeom prst="rect">
              <a:avLst/>
            </a:prstGeom>
          </p:spPr>
          <p:txBody>
            <a:bodyPr wrap="square">
              <a:spAutoFit/>
            </a:bodyPr>
            <a:lstStyle/>
            <a:p>
              <a:pPr algn="ctr" defTabSz="914217">
                <a:defRPr/>
              </a:pP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What are trends in your environment that will impact your business</a:t>
              </a:r>
            </a:p>
          </p:txBody>
        </p:sp>
      </p:grpSp>
      <p:grpSp>
        <p:nvGrpSpPr>
          <p:cNvPr id="170" name="Group 169">
            <a:extLst>
              <a:ext uri="{FF2B5EF4-FFF2-40B4-BE49-F238E27FC236}">
                <a16:creationId xmlns:a16="http://schemas.microsoft.com/office/drawing/2014/main" id="{C0A9C81D-1D5A-5C43-8D9D-F05D4CAD118B}"/>
              </a:ext>
            </a:extLst>
          </p:cNvPr>
          <p:cNvGrpSpPr/>
          <p:nvPr/>
        </p:nvGrpSpPr>
        <p:grpSpPr>
          <a:xfrm flipH="1">
            <a:off x="9764210" y="5205720"/>
            <a:ext cx="2130292" cy="1277273"/>
            <a:chOff x="5632515" y="11095791"/>
            <a:chExt cx="2797846" cy="2554543"/>
          </a:xfrm>
        </p:grpSpPr>
        <p:sp>
          <p:nvSpPr>
            <p:cNvPr id="171" name="CuadroTexto 395">
              <a:extLst>
                <a:ext uri="{FF2B5EF4-FFF2-40B4-BE49-F238E27FC236}">
                  <a16:creationId xmlns:a16="http://schemas.microsoft.com/office/drawing/2014/main" id="{65849A9E-70F3-1947-94CD-96A11C2EBF73}"/>
                </a:ext>
              </a:extLst>
            </p:cNvPr>
            <p:cNvSpPr txBox="1"/>
            <p:nvPr/>
          </p:nvSpPr>
          <p:spPr>
            <a:xfrm>
              <a:off x="5844149" y="11095791"/>
              <a:ext cx="2382675" cy="738663"/>
            </a:xfrm>
            <a:prstGeom prst="rect">
              <a:avLst/>
            </a:prstGeom>
            <a:noFill/>
          </p:spPr>
          <p:txBody>
            <a:bodyPr wrap="square" rtlCol="0">
              <a:spAutoFit/>
            </a:bodyPr>
            <a:lstStyle/>
            <a:p>
              <a:pPr algn="ctr" defTabSz="914217">
                <a:defRPr/>
              </a:pPr>
              <a:r>
                <a:rPr lang="en-US" b="1" dirty="0">
                  <a:solidFill>
                    <a:srgbClr val="353E49"/>
                  </a:solidFill>
                  <a:latin typeface="Lato" charset="0"/>
                  <a:ea typeface="Lato" charset="0"/>
                  <a:cs typeface="Lato" charset="0"/>
                </a:rPr>
                <a:t>COMPETITORS </a:t>
              </a:r>
            </a:p>
          </p:txBody>
        </p:sp>
        <p:sp>
          <p:nvSpPr>
            <p:cNvPr id="172" name="Rectangle 171">
              <a:extLst>
                <a:ext uri="{FF2B5EF4-FFF2-40B4-BE49-F238E27FC236}">
                  <a16:creationId xmlns:a16="http://schemas.microsoft.com/office/drawing/2014/main" id="{F1F33402-A117-7A47-A134-79BD77009FE0}"/>
                </a:ext>
              </a:extLst>
            </p:cNvPr>
            <p:cNvSpPr/>
            <p:nvPr/>
          </p:nvSpPr>
          <p:spPr>
            <a:xfrm>
              <a:off x="5632515" y="11742122"/>
              <a:ext cx="2797846" cy="1908212"/>
            </a:xfrm>
            <a:prstGeom prst="rect">
              <a:avLst/>
            </a:prstGeom>
          </p:spPr>
          <p:txBody>
            <a:bodyPr wrap="square">
              <a:spAutoFit/>
            </a:bodyPr>
            <a:lstStyle/>
            <a:p>
              <a:pPr algn="ctr" defTabSz="914217">
                <a:defRPr/>
              </a:pP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What activity is your competitor better than you. What are they doing differently</a:t>
              </a:r>
            </a:p>
          </p:txBody>
        </p:sp>
      </p:grpSp>
      <p:grpSp>
        <p:nvGrpSpPr>
          <p:cNvPr id="173" name="Group 172">
            <a:extLst>
              <a:ext uri="{FF2B5EF4-FFF2-40B4-BE49-F238E27FC236}">
                <a16:creationId xmlns:a16="http://schemas.microsoft.com/office/drawing/2014/main" id="{F69CF211-F424-5F47-9DE7-F71CBF9DA838}"/>
              </a:ext>
            </a:extLst>
          </p:cNvPr>
          <p:cNvGrpSpPr/>
          <p:nvPr/>
        </p:nvGrpSpPr>
        <p:grpSpPr>
          <a:xfrm flipH="1">
            <a:off x="7043804" y="5880813"/>
            <a:ext cx="2130292" cy="846386"/>
            <a:chOff x="5632515" y="11095791"/>
            <a:chExt cx="2797846" cy="1692772"/>
          </a:xfrm>
        </p:grpSpPr>
        <p:sp>
          <p:nvSpPr>
            <p:cNvPr id="174" name="CuadroTexto 395">
              <a:extLst>
                <a:ext uri="{FF2B5EF4-FFF2-40B4-BE49-F238E27FC236}">
                  <a16:creationId xmlns:a16="http://schemas.microsoft.com/office/drawing/2014/main" id="{78C55BB1-1E04-9A42-999F-A7351B99A908}"/>
                </a:ext>
              </a:extLst>
            </p:cNvPr>
            <p:cNvSpPr txBox="1"/>
            <p:nvPr/>
          </p:nvSpPr>
          <p:spPr>
            <a:xfrm>
              <a:off x="5844149" y="11095791"/>
              <a:ext cx="2382675" cy="738664"/>
            </a:xfrm>
            <a:prstGeom prst="rect">
              <a:avLst/>
            </a:prstGeom>
            <a:noFill/>
          </p:spPr>
          <p:txBody>
            <a:bodyPr wrap="square" rtlCol="0">
              <a:spAutoFit/>
            </a:bodyPr>
            <a:lstStyle/>
            <a:p>
              <a:pPr algn="ctr" defTabSz="914217">
                <a:defRPr/>
              </a:pPr>
              <a:r>
                <a:rPr lang="en-US" b="1" dirty="0">
                  <a:solidFill>
                    <a:srgbClr val="353E49"/>
                  </a:solidFill>
                  <a:latin typeface="Lato" charset="0"/>
                  <a:ea typeface="Lato" charset="0"/>
                  <a:cs typeface="Lato" charset="0"/>
                </a:rPr>
                <a:t>DEMOGRAPHICS</a:t>
              </a:r>
            </a:p>
          </p:txBody>
        </p:sp>
        <p:sp>
          <p:nvSpPr>
            <p:cNvPr id="175" name="Rectangle 174">
              <a:extLst>
                <a:ext uri="{FF2B5EF4-FFF2-40B4-BE49-F238E27FC236}">
                  <a16:creationId xmlns:a16="http://schemas.microsoft.com/office/drawing/2014/main" id="{CDBDB441-9F86-D94E-9DCD-2AB69749B6D0}"/>
                </a:ext>
              </a:extLst>
            </p:cNvPr>
            <p:cNvSpPr/>
            <p:nvPr/>
          </p:nvSpPr>
          <p:spPr>
            <a:xfrm>
              <a:off x="5632515" y="11742123"/>
              <a:ext cx="2797846" cy="1046440"/>
            </a:xfrm>
            <a:prstGeom prst="rect">
              <a:avLst/>
            </a:prstGeom>
          </p:spPr>
          <p:txBody>
            <a:bodyPr wrap="square">
              <a:spAutoFit/>
            </a:bodyPr>
            <a:lstStyle/>
            <a:p>
              <a:pPr algn="ctr" defTabSz="914217">
                <a:defRPr/>
              </a:pPr>
              <a:r>
                <a:rPr lang="en-US" sz="1400" dirty="0">
                  <a:solidFill>
                    <a:srgbClr val="353E49"/>
                  </a:solidFill>
                  <a:latin typeface="Avenir Next LT Pro" panose="020B0504020202020204" pitchFamily="34" charset="77"/>
                  <a:ea typeface="Lato Light" panose="020F0502020204030203" pitchFamily="34" charset="0"/>
                  <a:cs typeface="Lato Light" panose="020F0502020204030203" pitchFamily="34" charset="0"/>
                </a:rPr>
                <a:t>What does your target audience look like</a:t>
              </a:r>
            </a:p>
          </p:txBody>
        </p:sp>
      </p:grpSp>
      <p:sp>
        <p:nvSpPr>
          <p:cNvPr id="61" name="CuadroTexto 395">
            <a:extLst>
              <a:ext uri="{FF2B5EF4-FFF2-40B4-BE49-F238E27FC236}">
                <a16:creationId xmlns:a16="http://schemas.microsoft.com/office/drawing/2014/main" id="{EF4C0770-31DC-0E47-929D-FE003CD657A4}"/>
              </a:ext>
            </a:extLst>
          </p:cNvPr>
          <p:cNvSpPr txBox="1"/>
          <p:nvPr/>
        </p:nvSpPr>
        <p:spPr>
          <a:xfrm>
            <a:off x="5268927" y="2871957"/>
            <a:ext cx="1494538" cy="307777"/>
          </a:xfrm>
          <a:prstGeom prst="rect">
            <a:avLst/>
          </a:prstGeom>
          <a:noFill/>
        </p:spPr>
        <p:txBody>
          <a:bodyPr wrap="square" rtlCol="0">
            <a:spAutoFit/>
          </a:bodyPr>
          <a:lstStyle/>
          <a:p>
            <a:pPr algn="ctr" defTabSz="228600"/>
            <a:r>
              <a:rPr lang="en-US" sz="1400" b="1" dirty="0">
                <a:solidFill>
                  <a:srgbClr val="353E49"/>
                </a:solidFill>
                <a:latin typeface="Avenir Next LT Pro" panose="020B0504020202020204" pitchFamily="34" charset="77"/>
                <a:ea typeface="Lato" charset="0"/>
                <a:cs typeface="Lato" charset="0"/>
              </a:rPr>
              <a:t>SWOT</a:t>
            </a:r>
          </a:p>
        </p:txBody>
      </p:sp>
    </p:spTree>
    <p:extLst>
      <p:ext uri="{BB962C8B-B14F-4D97-AF65-F5344CB8AC3E}">
        <p14:creationId xmlns:p14="http://schemas.microsoft.com/office/powerpoint/2010/main" val="12427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58ED8-02E7-354A-9038-CB6447C59518}"/>
              </a:ext>
            </a:extLst>
          </p:cNvPr>
          <p:cNvSpPr/>
          <p:nvPr/>
        </p:nvSpPr>
        <p:spPr>
          <a:xfrm>
            <a:off x="0" y="0"/>
            <a:ext cx="12192000"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pic>
        <p:nvPicPr>
          <p:cNvPr id="12" name="Picture 11">
            <a:extLst>
              <a:ext uri="{FF2B5EF4-FFF2-40B4-BE49-F238E27FC236}">
                <a16:creationId xmlns:a16="http://schemas.microsoft.com/office/drawing/2014/main" id="{3AD8D60B-72C7-6946-AA0E-74520CBB87D0}"/>
              </a:ext>
            </a:extLst>
          </p:cNvPr>
          <p:cNvPicPr>
            <a:picLocks noChangeAspect="1"/>
          </p:cNvPicPr>
          <p:nvPr/>
        </p:nvPicPr>
        <p:blipFill>
          <a:blip r:embed="rId2"/>
          <a:stretch>
            <a:fillRect/>
          </a:stretch>
        </p:blipFill>
        <p:spPr>
          <a:xfrm>
            <a:off x="9698490" y="5372099"/>
            <a:ext cx="2918733" cy="2334986"/>
          </a:xfrm>
          <a:prstGeom prst="rect">
            <a:avLst/>
          </a:prstGeom>
        </p:spPr>
      </p:pic>
      <p:sp>
        <p:nvSpPr>
          <p:cNvPr id="11" name="Freeform 1">
            <a:extLst>
              <a:ext uri="{FF2B5EF4-FFF2-40B4-BE49-F238E27FC236}">
                <a16:creationId xmlns:a16="http://schemas.microsoft.com/office/drawing/2014/main" id="{6EA461DD-8C55-0F4A-A193-4D4CFD66569D}"/>
              </a:ext>
            </a:extLst>
          </p:cNvPr>
          <p:cNvSpPr>
            <a:spLocks noChangeArrowheads="1"/>
          </p:cNvSpPr>
          <p:nvPr/>
        </p:nvSpPr>
        <p:spPr bwMode="auto">
          <a:xfrm>
            <a:off x="4384498" y="1991781"/>
            <a:ext cx="1652880" cy="3739050"/>
          </a:xfrm>
          <a:custGeom>
            <a:avLst/>
            <a:gdLst>
              <a:gd name="T0" fmla="*/ 3000 w 5720"/>
              <a:gd name="T1" fmla="*/ 0 h 12938"/>
              <a:gd name="T2" fmla="*/ 3000 w 5720"/>
              <a:gd name="T3" fmla="*/ 0 h 12938"/>
              <a:gd name="T4" fmla="*/ 0 w 5720"/>
              <a:gd name="T5" fmla="*/ 0 h 12938"/>
              <a:gd name="T6" fmla="*/ 0 w 5720"/>
              <a:gd name="T7" fmla="*/ 1563 h 12938"/>
              <a:gd name="T8" fmla="*/ 2688 w 5720"/>
              <a:gd name="T9" fmla="*/ 4281 h 12938"/>
              <a:gd name="T10" fmla="*/ 4406 w 5720"/>
              <a:gd name="T11" fmla="*/ 4281 h 12938"/>
              <a:gd name="T12" fmla="*/ 5375 w 5720"/>
              <a:gd name="T13" fmla="*/ 5219 h 12938"/>
              <a:gd name="T14" fmla="*/ 5375 w 5720"/>
              <a:gd name="T15" fmla="*/ 12937 h 12938"/>
              <a:gd name="T16" fmla="*/ 5719 w 5720"/>
              <a:gd name="T17" fmla="*/ 12937 h 12938"/>
              <a:gd name="T18" fmla="*/ 5719 w 5720"/>
              <a:gd name="T19" fmla="*/ 4281 h 12938"/>
              <a:gd name="T20" fmla="*/ 5719 w 5720"/>
              <a:gd name="T21" fmla="*/ 2719 h 12938"/>
              <a:gd name="T22" fmla="*/ 3000 w 5720"/>
              <a:gd name="T23" fmla="*/ 0 h 1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12938">
                <a:moveTo>
                  <a:pt x="3000" y="0"/>
                </a:moveTo>
                <a:lnTo>
                  <a:pt x="3000" y="0"/>
                </a:lnTo>
                <a:cubicBezTo>
                  <a:pt x="0" y="0"/>
                  <a:pt x="0" y="0"/>
                  <a:pt x="0" y="0"/>
                </a:cubicBezTo>
                <a:cubicBezTo>
                  <a:pt x="0" y="1563"/>
                  <a:pt x="0" y="1563"/>
                  <a:pt x="0" y="1563"/>
                </a:cubicBezTo>
                <a:cubicBezTo>
                  <a:pt x="0" y="3063"/>
                  <a:pt x="1219" y="4281"/>
                  <a:pt x="2688" y="4281"/>
                </a:cubicBezTo>
                <a:cubicBezTo>
                  <a:pt x="4406" y="4281"/>
                  <a:pt x="4406" y="4281"/>
                  <a:pt x="4406" y="4281"/>
                </a:cubicBezTo>
                <a:cubicBezTo>
                  <a:pt x="4938" y="4281"/>
                  <a:pt x="5375" y="4719"/>
                  <a:pt x="5375" y="5219"/>
                </a:cubicBezTo>
                <a:cubicBezTo>
                  <a:pt x="5375" y="12937"/>
                  <a:pt x="5375" y="12937"/>
                  <a:pt x="5375" y="12937"/>
                </a:cubicBezTo>
                <a:cubicBezTo>
                  <a:pt x="5719" y="12937"/>
                  <a:pt x="5719" y="12937"/>
                  <a:pt x="5719" y="12937"/>
                </a:cubicBezTo>
                <a:cubicBezTo>
                  <a:pt x="5719" y="4281"/>
                  <a:pt x="5719" y="4281"/>
                  <a:pt x="5719" y="4281"/>
                </a:cubicBezTo>
                <a:cubicBezTo>
                  <a:pt x="5719" y="2719"/>
                  <a:pt x="5719" y="2719"/>
                  <a:pt x="5719" y="2719"/>
                </a:cubicBezTo>
                <a:cubicBezTo>
                  <a:pt x="5719" y="1219"/>
                  <a:pt x="4500" y="0"/>
                  <a:pt x="3000" y="0"/>
                </a:cubicBezTo>
              </a:path>
            </a:pathLst>
          </a:custGeom>
          <a:solidFill>
            <a:schemeClr val="accent2"/>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13" name="Freeform 2">
            <a:extLst>
              <a:ext uri="{FF2B5EF4-FFF2-40B4-BE49-F238E27FC236}">
                <a16:creationId xmlns:a16="http://schemas.microsoft.com/office/drawing/2014/main" id="{E30A3A22-DDD3-3748-B49E-6E968FA2F9E5}"/>
              </a:ext>
            </a:extLst>
          </p:cNvPr>
          <p:cNvSpPr>
            <a:spLocks noChangeArrowheads="1"/>
          </p:cNvSpPr>
          <p:nvPr/>
        </p:nvSpPr>
        <p:spPr bwMode="auto">
          <a:xfrm>
            <a:off x="4158932" y="3382137"/>
            <a:ext cx="1652880" cy="2348694"/>
          </a:xfrm>
          <a:custGeom>
            <a:avLst/>
            <a:gdLst>
              <a:gd name="T0" fmla="*/ 3031 w 5720"/>
              <a:gd name="T1" fmla="*/ 0 h 8125"/>
              <a:gd name="T2" fmla="*/ 3031 w 5720"/>
              <a:gd name="T3" fmla="*/ 0 h 8125"/>
              <a:gd name="T4" fmla="*/ 0 w 5720"/>
              <a:gd name="T5" fmla="*/ 0 h 8125"/>
              <a:gd name="T6" fmla="*/ 0 w 5720"/>
              <a:gd name="T7" fmla="*/ 1562 h 8125"/>
              <a:gd name="T8" fmla="*/ 2719 w 5720"/>
              <a:gd name="T9" fmla="*/ 4249 h 8125"/>
              <a:gd name="T10" fmla="*/ 4438 w 5720"/>
              <a:gd name="T11" fmla="*/ 4249 h 8125"/>
              <a:gd name="T12" fmla="*/ 5375 w 5720"/>
              <a:gd name="T13" fmla="*/ 5217 h 8125"/>
              <a:gd name="T14" fmla="*/ 5375 w 5720"/>
              <a:gd name="T15" fmla="*/ 8124 h 8125"/>
              <a:gd name="T16" fmla="*/ 5719 w 5720"/>
              <a:gd name="T17" fmla="*/ 8124 h 8125"/>
              <a:gd name="T18" fmla="*/ 5719 w 5720"/>
              <a:gd name="T19" fmla="*/ 4249 h 8125"/>
              <a:gd name="T20" fmla="*/ 5719 w 5720"/>
              <a:gd name="T21" fmla="*/ 2687 h 8125"/>
              <a:gd name="T22" fmla="*/ 3031 w 5720"/>
              <a:gd name="T23" fmla="*/ 0 h 8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8125">
                <a:moveTo>
                  <a:pt x="3031" y="0"/>
                </a:moveTo>
                <a:lnTo>
                  <a:pt x="3031" y="0"/>
                </a:lnTo>
                <a:cubicBezTo>
                  <a:pt x="0" y="0"/>
                  <a:pt x="0" y="0"/>
                  <a:pt x="0" y="0"/>
                </a:cubicBezTo>
                <a:cubicBezTo>
                  <a:pt x="0" y="1562"/>
                  <a:pt x="0" y="1562"/>
                  <a:pt x="0" y="1562"/>
                </a:cubicBezTo>
                <a:cubicBezTo>
                  <a:pt x="0" y="3061"/>
                  <a:pt x="1219" y="4249"/>
                  <a:pt x="2719" y="4249"/>
                </a:cubicBezTo>
                <a:cubicBezTo>
                  <a:pt x="4438" y="4249"/>
                  <a:pt x="4438" y="4249"/>
                  <a:pt x="4438" y="4249"/>
                </a:cubicBezTo>
                <a:cubicBezTo>
                  <a:pt x="4937" y="4249"/>
                  <a:pt x="5375" y="4686"/>
                  <a:pt x="5375" y="5217"/>
                </a:cubicBezTo>
                <a:cubicBezTo>
                  <a:pt x="5375" y="8124"/>
                  <a:pt x="5375" y="8124"/>
                  <a:pt x="5375" y="8124"/>
                </a:cubicBezTo>
                <a:cubicBezTo>
                  <a:pt x="5719" y="8124"/>
                  <a:pt x="5719" y="8124"/>
                  <a:pt x="5719" y="8124"/>
                </a:cubicBezTo>
                <a:cubicBezTo>
                  <a:pt x="5719" y="4249"/>
                  <a:pt x="5719" y="4249"/>
                  <a:pt x="5719" y="4249"/>
                </a:cubicBezTo>
                <a:cubicBezTo>
                  <a:pt x="5719" y="2687"/>
                  <a:pt x="5719" y="2687"/>
                  <a:pt x="5719" y="2687"/>
                </a:cubicBezTo>
                <a:cubicBezTo>
                  <a:pt x="5719" y="1187"/>
                  <a:pt x="4500" y="0"/>
                  <a:pt x="3031" y="0"/>
                </a:cubicBezTo>
              </a:path>
            </a:pathLst>
          </a:custGeom>
          <a:solidFill>
            <a:schemeClr val="accent1"/>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14" name="Freeform 3">
            <a:extLst>
              <a:ext uri="{FF2B5EF4-FFF2-40B4-BE49-F238E27FC236}">
                <a16:creationId xmlns:a16="http://schemas.microsoft.com/office/drawing/2014/main" id="{9675A639-2116-3448-BE7C-C0079ADA62F6}"/>
              </a:ext>
            </a:extLst>
          </p:cNvPr>
          <p:cNvSpPr>
            <a:spLocks noChangeArrowheads="1"/>
          </p:cNvSpPr>
          <p:nvPr/>
        </p:nvSpPr>
        <p:spPr bwMode="auto">
          <a:xfrm>
            <a:off x="6154622" y="2180390"/>
            <a:ext cx="1652880" cy="3549167"/>
          </a:xfrm>
          <a:custGeom>
            <a:avLst/>
            <a:gdLst>
              <a:gd name="T0" fmla="*/ 2719 w 5720"/>
              <a:gd name="T1" fmla="*/ 0 h 12282"/>
              <a:gd name="T2" fmla="*/ 2719 w 5720"/>
              <a:gd name="T3" fmla="*/ 0 h 12282"/>
              <a:gd name="T4" fmla="*/ 0 w 5720"/>
              <a:gd name="T5" fmla="*/ 2688 h 12282"/>
              <a:gd name="T6" fmla="*/ 0 w 5720"/>
              <a:gd name="T7" fmla="*/ 4282 h 12282"/>
              <a:gd name="T8" fmla="*/ 0 w 5720"/>
              <a:gd name="T9" fmla="*/ 12281 h 12282"/>
              <a:gd name="T10" fmla="*/ 344 w 5720"/>
              <a:gd name="T11" fmla="*/ 12281 h 12282"/>
              <a:gd name="T12" fmla="*/ 344 w 5720"/>
              <a:gd name="T13" fmla="*/ 5219 h 12282"/>
              <a:gd name="T14" fmla="*/ 1313 w 5720"/>
              <a:gd name="T15" fmla="*/ 4282 h 12282"/>
              <a:gd name="T16" fmla="*/ 3032 w 5720"/>
              <a:gd name="T17" fmla="*/ 4282 h 12282"/>
              <a:gd name="T18" fmla="*/ 5719 w 5720"/>
              <a:gd name="T19" fmla="*/ 1563 h 12282"/>
              <a:gd name="T20" fmla="*/ 5719 w 5720"/>
              <a:gd name="T21" fmla="*/ 0 h 12282"/>
              <a:gd name="T22" fmla="*/ 2719 w 5720"/>
              <a:gd name="T23" fmla="*/ 0 h 1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12282">
                <a:moveTo>
                  <a:pt x="2719" y="0"/>
                </a:moveTo>
                <a:lnTo>
                  <a:pt x="2719" y="0"/>
                </a:lnTo>
                <a:cubicBezTo>
                  <a:pt x="1219" y="0"/>
                  <a:pt x="0" y="1219"/>
                  <a:pt x="0" y="2688"/>
                </a:cubicBezTo>
                <a:cubicBezTo>
                  <a:pt x="0" y="4282"/>
                  <a:pt x="0" y="4282"/>
                  <a:pt x="0" y="4282"/>
                </a:cubicBezTo>
                <a:cubicBezTo>
                  <a:pt x="0" y="12281"/>
                  <a:pt x="0" y="12281"/>
                  <a:pt x="0" y="12281"/>
                </a:cubicBezTo>
                <a:cubicBezTo>
                  <a:pt x="344" y="12281"/>
                  <a:pt x="344" y="12281"/>
                  <a:pt x="344" y="12281"/>
                </a:cubicBezTo>
                <a:cubicBezTo>
                  <a:pt x="344" y="5219"/>
                  <a:pt x="344" y="5219"/>
                  <a:pt x="344" y="5219"/>
                </a:cubicBezTo>
                <a:cubicBezTo>
                  <a:pt x="344" y="4688"/>
                  <a:pt x="782" y="4282"/>
                  <a:pt x="1313" y="4282"/>
                </a:cubicBezTo>
                <a:cubicBezTo>
                  <a:pt x="3032" y="4282"/>
                  <a:pt x="3032" y="4282"/>
                  <a:pt x="3032" y="4282"/>
                </a:cubicBezTo>
                <a:cubicBezTo>
                  <a:pt x="4532" y="4282"/>
                  <a:pt x="5719" y="3063"/>
                  <a:pt x="5719" y="1563"/>
                </a:cubicBezTo>
                <a:cubicBezTo>
                  <a:pt x="5719" y="0"/>
                  <a:pt x="5719" y="0"/>
                  <a:pt x="5719" y="0"/>
                </a:cubicBezTo>
                <a:lnTo>
                  <a:pt x="2719" y="0"/>
                </a:lnTo>
              </a:path>
            </a:pathLst>
          </a:custGeom>
          <a:solidFill>
            <a:schemeClr val="accent3"/>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15" name="Freeform 4">
            <a:extLst>
              <a:ext uri="{FF2B5EF4-FFF2-40B4-BE49-F238E27FC236}">
                <a16:creationId xmlns:a16="http://schemas.microsoft.com/office/drawing/2014/main" id="{5849D83F-CF6F-B445-9AFC-607E11A852F1}"/>
              </a:ext>
            </a:extLst>
          </p:cNvPr>
          <p:cNvSpPr>
            <a:spLocks noChangeArrowheads="1"/>
          </p:cNvSpPr>
          <p:nvPr/>
        </p:nvSpPr>
        <p:spPr bwMode="auto">
          <a:xfrm>
            <a:off x="6380188" y="3607703"/>
            <a:ext cx="1652880" cy="2121854"/>
          </a:xfrm>
          <a:custGeom>
            <a:avLst/>
            <a:gdLst>
              <a:gd name="T0" fmla="*/ 2718 w 5719"/>
              <a:gd name="T1" fmla="*/ 0 h 7344"/>
              <a:gd name="T2" fmla="*/ 2718 w 5719"/>
              <a:gd name="T3" fmla="*/ 0 h 7344"/>
              <a:gd name="T4" fmla="*/ 0 w 5719"/>
              <a:gd name="T5" fmla="*/ 2686 h 7344"/>
              <a:gd name="T6" fmla="*/ 0 w 5719"/>
              <a:gd name="T7" fmla="*/ 4280 h 7344"/>
              <a:gd name="T8" fmla="*/ 0 w 5719"/>
              <a:gd name="T9" fmla="*/ 7343 h 7344"/>
              <a:gd name="T10" fmla="*/ 343 w 5719"/>
              <a:gd name="T11" fmla="*/ 7343 h 7344"/>
              <a:gd name="T12" fmla="*/ 343 w 5719"/>
              <a:gd name="T13" fmla="*/ 5218 h 7344"/>
              <a:gd name="T14" fmla="*/ 1312 w 5719"/>
              <a:gd name="T15" fmla="*/ 4280 h 7344"/>
              <a:gd name="T16" fmla="*/ 3031 w 5719"/>
              <a:gd name="T17" fmla="*/ 4280 h 7344"/>
              <a:gd name="T18" fmla="*/ 5718 w 5719"/>
              <a:gd name="T19" fmla="*/ 1562 h 7344"/>
              <a:gd name="T20" fmla="*/ 5718 w 5719"/>
              <a:gd name="T21" fmla="*/ 0 h 7344"/>
              <a:gd name="T22" fmla="*/ 2718 w 5719"/>
              <a:gd name="T23" fmla="*/ 0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9" h="7344">
                <a:moveTo>
                  <a:pt x="2718" y="0"/>
                </a:moveTo>
                <a:lnTo>
                  <a:pt x="2718" y="0"/>
                </a:lnTo>
                <a:cubicBezTo>
                  <a:pt x="1218" y="0"/>
                  <a:pt x="0" y="1219"/>
                  <a:pt x="0" y="2686"/>
                </a:cubicBezTo>
                <a:cubicBezTo>
                  <a:pt x="0" y="4280"/>
                  <a:pt x="0" y="4280"/>
                  <a:pt x="0" y="4280"/>
                </a:cubicBezTo>
                <a:cubicBezTo>
                  <a:pt x="0" y="7343"/>
                  <a:pt x="0" y="7343"/>
                  <a:pt x="0" y="7343"/>
                </a:cubicBezTo>
                <a:cubicBezTo>
                  <a:pt x="343" y="7343"/>
                  <a:pt x="343" y="7343"/>
                  <a:pt x="343" y="7343"/>
                </a:cubicBezTo>
                <a:cubicBezTo>
                  <a:pt x="343" y="5218"/>
                  <a:pt x="343" y="5218"/>
                  <a:pt x="343" y="5218"/>
                </a:cubicBezTo>
                <a:cubicBezTo>
                  <a:pt x="343" y="4686"/>
                  <a:pt x="781" y="4280"/>
                  <a:pt x="1312" y="4280"/>
                </a:cubicBezTo>
                <a:cubicBezTo>
                  <a:pt x="3031" y="4280"/>
                  <a:pt x="3031" y="4280"/>
                  <a:pt x="3031" y="4280"/>
                </a:cubicBezTo>
                <a:cubicBezTo>
                  <a:pt x="4500" y="4280"/>
                  <a:pt x="5718" y="3061"/>
                  <a:pt x="5718" y="1562"/>
                </a:cubicBezTo>
                <a:cubicBezTo>
                  <a:pt x="5718" y="0"/>
                  <a:pt x="5718" y="0"/>
                  <a:pt x="5718" y="0"/>
                </a:cubicBezTo>
                <a:lnTo>
                  <a:pt x="2718" y="0"/>
                </a:lnTo>
              </a:path>
            </a:pathLst>
          </a:custGeom>
          <a:solidFill>
            <a:schemeClr val="accent4"/>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16" name="Freeform 5">
            <a:extLst>
              <a:ext uri="{FF2B5EF4-FFF2-40B4-BE49-F238E27FC236}">
                <a16:creationId xmlns:a16="http://schemas.microsoft.com/office/drawing/2014/main" id="{EA009DDC-F5C9-6848-9A39-49D91872326D}"/>
              </a:ext>
            </a:extLst>
          </p:cNvPr>
          <p:cNvSpPr>
            <a:spLocks noChangeArrowheads="1"/>
          </p:cNvSpPr>
          <p:nvPr/>
        </p:nvSpPr>
        <p:spPr bwMode="auto">
          <a:xfrm>
            <a:off x="5595166" y="5676033"/>
            <a:ext cx="1002943" cy="795217"/>
          </a:xfrm>
          <a:custGeom>
            <a:avLst/>
            <a:gdLst>
              <a:gd name="T0" fmla="*/ 1749 w 3469"/>
              <a:gd name="T1" fmla="*/ 0 h 2751"/>
              <a:gd name="T2" fmla="*/ 1749 w 3469"/>
              <a:gd name="T3" fmla="*/ 0 h 2751"/>
              <a:gd name="T4" fmla="*/ 0 w 3469"/>
              <a:gd name="T5" fmla="*/ 0 h 2751"/>
              <a:gd name="T6" fmla="*/ 500 w 3469"/>
              <a:gd name="T7" fmla="*/ 2219 h 2751"/>
              <a:gd name="T8" fmla="*/ 1156 w 3469"/>
              <a:gd name="T9" fmla="*/ 2750 h 2751"/>
              <a:gd name="T10" fmla="*/ 1749 w 3469"/>
              <a:gd name="T11" fmla="*/ 2750 h 2751"/>
              <a:gd name="T12" fmla="*/ 2311 w 3469"/>
              <a:gd name="T13" fmla="*/ 2750 h 2751"/>
              <a:gd name="T14" fmla="*/ 2968 w 3469"/>
              <a:gd name="T15" fmla="*/ 2219 h 2751"/>
              <a:gd name="T16" fmla="*/ 3468 w 3469"/>
              <a:gd name="T17" fmla="*/ 0 h 2751"/>
              <a:gd name="T18" fmla="*/ 1749 w 3469"/>
              <a:gd name="T19" fmla="*/ 0 h 2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9" h="2751">
                <a:moveTo>
                  <a:pt x="1749" y="0"/>
                </a:moveTo>
                <a:lnTo>
                  <a:pt x="1749" y="0"/>
                </a:lnTo>
                <a:cubicBezTo>
                  <a:pt x="0" y="0"/>
                  <a:pt x="0" y="0"/>
                  <a:pt x="0" y="0"/>
                </a:cubicBezTo>
                <a:cubicBezTo>
                  <a:pt x="500" y="2219"/>
                  <a:pt x="500" y="2219"/>
                  <a:pt x="500" y="2219"/>
                </a:cubicBezTo>
                <a:cubicBezTo>
                  <a:pt x="562" y="2531"/>
                  <a:pt x="843" y="2750"/>
                  <a:pt x="1156" y="2750"/>
                </a:cubicBezTo>
                <a:cubicBezTo>
                  <a:pt x="1749" y="2750"/>
                  <a:pt x="1749" y="2750"/>
                  <a:pt x="1749" y="2750"/>
                </a:cubicBezTo>
                <a:cubicBezTo>
                  <a:pt x="2311" y="2750"/>
                  <a:pt x="2311" y="2750"/>
                  <a:pt x="2311" y="2750"/>
                </a:cubicBezTo>
                <a:cubicBezTo>
                  <a:pt x="2624" y="2750"/>
                  <a:pt x="2905" y="2531"/>
                  <a:pt x="2968" y="2219"/>
                </a:cubicBezTo>
                <a:cubicBezTo>
                  <a:pt x="3468" y="0"/>
                  <a:pt x="3468" y="0"/>
                  <a:pt x="3468" y="0"/>
                </a:cubicBezTo>
                <a:lnTo>
                  <a:pt x="1749" y="0"/>
                </a:lnTo>
              </a:path>
            </a:pathLst>
          </a:custGeom>
          <a:solidFill>
            <a:srgbClr val="162D53"/>
          </a:solidFill>
          <a:ln w="9525"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n-US" sz="900">
              <a:solidFill>
                <a:srgbClr val="4ECDC3"/>
              </a:solidFill>
              <a:latin typeface="Franklin Gothic Book" panose="020B0503020102020204"/>
            </a:endParaRPr>
          </a:p>
        </p:txBody>
      </p:sp>
      <p:sp>
        <p:nvSpPr>
          <p:cNvPr id="17" name="Freeform 6">
            <a:extLst>
              <a:ext uri="{FF2B5EF4-FFF2-40B4-BE49-F238E27FC236}">
                <a16:creationId xmlns:a16="http://schemas.microsoft.com/office/drawing/2014/main" id="{784AA12C-45AB-7D4B-8543-26E638FCF9B3}"/>
              </a:ext>
            </a:extLst>
          </p:cNvPr>
          <p:cNvSpPr>
            <a:spLocks noChangeArrowheads="1"/>
          </p:cNvSpPr>
          <p:nvPr/>
        </p:nvSpPr>
        <p:spPr bwMode="auto">
          <a:xfrm>
            <a:off x="5440965" y="5567710"/>
            <a:ext cx="1318990" cy="225567"/>
          </a:xfrm>
          <a:custGeom>
            <a:avLst/>
            <a:gdLst>
              <a:gd name="T0" fmla="*/ 4155 w 4562"/>
              <a:gd name="T1" fmla="*/ 781 h 782"/>
              <a:gd name="T2" fmla="*/ 4155 w 4562"/>
              <a:gd name="T3" fmla="*/ 781 h 782"/>
              <a:gd name="T4" fmla="*/ 375 w 4562"/>
              <a:gd name="T5" fmla="*/ 781 h 782"/>
              <a:gd name="T6" fmla="*/ 0 w 4562"/>
              <a:gd name="T7" fmla="*/ 375 h 782"/>
              <a:gd name="T8" fmla="*/ 0 w 4562"/>
              <a:gd name="T9" fmla="*/ 375 h 782"/>
              <a:gd name="T10" fmla="*/ 375 w 4562"/>
              <a:gd name="T11" fmla="*/ 0 h 782"/>
              <a:gd name="T12" fmla="*/ 4155 w 4562"/>
              <a:gd name="T13" fmla="*/ 0 h 782"/>
              <a:gd name="T14" fmla="*/ 4561 w 4562"/>
              <a:gd name="T15" fmla="*/ 375 h 782"/>
              <a:gd name="T16" fmla="*/ 4561 w 4562"/>
              <a:gd name="T17" fmla="*/ 375 h 782"/>
              <a:gd name="T18" fmla="*/ 4155 w 4562"/>
              <a:gd name="T19" fmla="*/ 78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2" h="782">
                <a:moveTo>
                  <a:pt x="4155" y="781"/>
                </a:moveTo>
                <a:lnTo>
                  <a:pt x="4155" y="781"/>
                </a:lnTo>
                <a:cubicBezTo>
                  <a:pt x="375" y="781"/>
                  <a:pt x="375" y="781"/>
                  <a:pt x="375" y="781"/>
                </a:cubicBezTo>
                <a:cubicBezTo>
                  <a:pt x="156" y="781"/>
                  <a:pt x="0" y="594"/>
                  <a:pt x="0" y="375"/>
                </a:cubicBezTo>
                <a:lnTo>
                  <a:pt x="0" y="375"/>
                </a:lnTo>
                <a:cubicBezTo>
                  <a:pt x="0" y="156"/>
                  <a:pt x="156" y="0"/>
                  <a:pt x="375" y="0"/>
                </a:cubicBezTo>
                <a:cubicBezTo>
                  <a:pt x="4155" y="0"/>
                  <a:pt x="4155" y="0"/>
                  <a:pt x="4155" y="0"/>
                </a:cubicBezTo>
                <a:cubicBezTo>
                  <a:pt x="4374" y="0"/>
                  <a:pt x="4561" y="156"/>
                  <a:pt x="4561" y="375"/>
                </a:cubicBezTo>
                <a:lnTo>
                  <a:pt x="4561" y="375"/>
                </a:lnTo>
                <a:cubicBezTo>
                  <a:pt x="4561" y="594"/>
                  <a:pt x="4374" y="781"/>
                  <a:pt x="4155" y="781"/>
                </a:cubicBezTo>
              </a:path>
            </a:pathLst>
          </a:custGeom>
          <a:solidFill>
            <a:srgbClr val="162D53"/>
          </a:solidFill>
          <a:ln w="9525"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n-US" sz="900">
              <a:solidFill>
                <a:srgbClr val="4ECDC3"/>
              </a:solidFill>
              <a:latin typeface="Franklin Gothic Book" panose="020B0503020102020204"/>
            </a:endParaRPr>
          </a:p>
        </p:txBody>
      </p:sp>
      <p:sp>
        <p:nvSpPr>
          <p:cNvPr id="18" name="Rectangle 17">
            <a:extLst>
              <a:ext uri="{FF2B5EF4-FFF2-40B4-BE49-F238E27FC236}">
                <a16:creationId xmlns:a16="http://schemas.microsoft.com/office/drawing/2014/main" id="{A7A711B4-1259-4944-852C-EDB4898CB8EC}"/>
              </a:ext>
            </a:extLst>
          </p:cNvPr>
          <p:cNvSpPr/>
          <p:nvPr/>
        </p:nvSpPr>
        <p:spPr>
          <a:xfrm>
            <a:off x="4602848" y="3547170"/>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S</a:t>
            </a:r>
          </a:p>
        </p:txBody>
      </p:sp>
      <p:sp>
        <p:nvSpPr>
          <p:cNvPr id="19" name="Rectangle 18">
            <a:extLst>
              <a:ext uri="{FF2B5EF4-FFF2-40B4-BE49-F238E27FC236}">
                <a16:creationId xmlns:a16="http://schemas.microsoft.com/office/drawing/2014/main" id="{4A2BB4EB-57B6-4949-A1A2-991E1089F24E}"/>
              </a:ext>
            </a:extLst>
          </p:cNvPr>
          <p:cNvSpPr/>
          <p:nvPr/>
        </p:nvSpPr>
        <p:spPr>
          <a:xfrm>
            <a:off x="4831448" y="2160330"/>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W</a:t>
            </a:r>
          </a:p>
        </p:txBody>
      </p:sp>
      <p:sp>
        <p:nvSpPr>
          <p:cNvPr id="20" name="Rectangle 19">
            <a:extLst>
              <a:ext uri="{FF2B5EF4-FFF2-40B4-BE49-F238E27FC236}">
                <a16:creationId xmlns:a16="http://schemas.microsoft.com/office/drawing/2014/main" id="{632AFEB8-89F2-214F-8169-2B0B7E51D613}"/>
              </a:ext>
            </a:extLst>
          </p:cNvPr>
          <p:cNvSpPr/>
          <p:nvPr/>
        </p:nvSpPr>
        <p:spPr>
          <a:xfrm>
            <a:off x="6598538" y="2411126"/>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O</a:t>
            </a:r>
          </a:p>
        </p:txBody>
      </p:sp>
      <p:sp>
        <p:nvSpPr>
          <p:cNvPr id="21" name="Rectangle 20">
            <a:extLst>
              <a:ext uri="{FF2B5EF4-FFF2-40B4-BE49-F238E27FC236}">
                <a16:creationId xmlns:a16="http://schemas.microsoft.com/office/drawing/2014/main" id="{8F34D2C2-6FFE-B040-A3B0-A04A44FF5B2B}"/>
              </a:ext>
            </a:extLst>
          </p:cNvPr>
          <p:cNvSpPr/>
          <p:nvPr/>
        </p:nvSpPr>
        <p:spPr>
          <a:xfrm>
            <a:off x="6827138" y="3843686"/>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T</a:t>
            </a:r>
          </a:p>
        </p:txBody>
      </p:sp>
      <p:grpSp>
        <p:nvGrpSpPr>
          <p:cNvPr id="22" name="Group 21">
            <a:extLst>
              <a:ext uri="{FF2B5EF4-FFF2-40B4-BE49-F238E27FC236}">
                <a16:creationId xmlns:a16="http://schemas.microsoft.com/office/drawing/2014/main" id="{63647D1F-011D-7F4E-8A4B-ECA15AB0006F}"/>
              </a:ext>
            </a:extLst>
          </p:cNvPr>
          <p:cNvGrpSpPr/>
          <p:nvPr/>
        </p:nvGrpSpPr>
        <p:grpSpPr>
          <a:xfrm>
            <a:off x="8251416" y="2071187"/>
            <a:ext cx="3056119" cy="1492717"/>
            <a:chOff x="10085082" y="5226912"/>
            <a:chExt cx="5004615" cy="2985431"/>
          </a:xfrm>
        </p:grpSpPr>
        <p:sp>
          <p:nvSpPr>
            <p:cNvPr id="23" name="CuadroTexto 4">
              <a:extLst>
                <a:ext uri="{FF2B5EF4-FFF2-40B4-BE49-F238E27FC236}">
                  <a16:creationId xmlns:a16="http://schemas.microsoft.com/office/drawing/2014/main" id="{8AEFE5AF-39BA-D94A-8A34-389B008399DE}"/>
                </a:ext>
              </a:extLst>
            </p:cNvPr>
            <p:cNvSpPr txBox="1"/>
            <p:nvPr/>
          </p:nvSpPr>
          <p:spPr>
            <a:xfrm>
              <a:off x="10085082" y="5873243"/>
              <a:ext cx="5004615" cy="2339100"/>
            </a:xfrm>
            <a:prstGeom prst="rect">
              <a:avLst/>
            </a:prstGeom>
            <a:noFill/>
          </p:spPr>
          <p:txBody>
            <a:bodyPr wrap="square" rtlCol="0">
              <a:spAutoFit/>
            </a:bodyPr>
            <a:lstStyle/>
            <a:p>
              <a:pPr defTabSz="228600"/>
              <a:r>
                <a:rPr lang="en-US" sz="1400" dirty="0">
                  <a:solidFill>
                    <a:srgbClr val="EBEBEB">
                      <a:lumMod val="10000"/>
                    </a:srgbClr>
                  </a:solidFill>
                  <a:latin typeface="Avenir Next LT Pro" panose="020B0504020202020204" pitchFamily="34" charset="77"/>
                  <a:ea typeface="Lato Light" charset="0"/>
                  <a:cs typeface="Lato Light" charset="0"/>
                </a:rPr>
                <a:t>An area that your business has the potential to satisfy e.g. product is current in high demand but poor supply</a:t>
              </a:r>
            </a:p>
          </p:txBody>
        </p:sp>
        <p:sp>
          <p:nvSpPr>
            <p:cNvPr id="24" name="CuadroTexto 4">
              <a:extLst>
                <a:ext uri="{FF2B5EF4-FFF2-40B4-BE49-F238E27FC236}">
                  <a16:creationId xmlns:a16="http://schemas.microsoft.com/office/drawing/2014/main" id="{1AC21F45-AACD-504F-AF3E-A90DA7E999CD}"/>
                </a:ext>
              </a:extLst>
            </p:cNvPr>
            <p:cNvSpPr txBox="1"/>
            <p:nvPr/>
          </p:nvSpPr>
          <p:spPr>
            <a:xfrm>
              <a:off x="10131620" y="5226912"/>
              <a:ext cx="3263745"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OPPORTUNITY</a:t>
              </a:r>
            </a:p>
          </p:txBody>
        </p:sp>
      </p:grpSp>
      <p:grpSp>
        <p:nvGrpSpPr>
          <p:cNvPr id="25" name="Group 24">
            <a:extLst>
              <a:ext uri="{FF2B5EF4-FFF2-40B4-BE49-F238E27FC236}">
                <a16:creationId xmlns:a16="http://schemas.microsoft.com/office/drawing/2014/main" id="{9A71ABF2-82C3-AF4D-A2CA-F460BEF0D20B}"/>
              </a:ext>
            </a:extLst>
          </p:cNvPr>
          <p:cNvGrpSpPr/>
          <p:nvPr/>
        </p:nvGrpSpPr>
        <p:grpSpPr>
          <a:xfrm>
            <a:off x="8480018" y="3525581"/>
            <a:ext cx="2502308" cy="1061830"/>
            <a:chOff x="10085082" y="5226912"/>
            <a:chExt cx="5004615" cy="2123658"/>
          </a:xfrm>
        </p:grpSpPr>
        <p:sp>
          <p:nvSpPr>
            <p:cNvPr id="26" name="CuadroTexto 4">
              <a:extLst>
                <a:ext uri="{FF2B5EF4-FFF2-40B4-BE49-F238E27FC236}">
                  <a16:creationId xmlns:a16="http://schemas.microsoft.com/office/drawing/2014/main" id="{067B064D-E6E5-434F-8B0E-85AC67DB661D}"/>
                </a:ext>
              </a:extLst>
            </p:cNvPr>
            <p:cNvSpPr txBox="1"/>
            <p:nvPr/>
          </p:nvSpPr>
          <p:spPr>
            <a:xfrm>
              <a:off x="10085082" y="5873243"/>
              <a:ext cx="5004615" cy="1477327"/>
            </a:xfrm>
            <a:prstGeom prst="rect">
              <a:avLst/>
            </a:prstGeom>
            <a:noFill/>
          </p:spPr>
          <p:txBody>
            <a:bodyPr wrap="square" rtlCol="0">
              <a:spAutoFit/>
            </a:bodyPr>
            <a:lstStyle/>
            <a:p>
              <a:pPr defTabSz="228600"/>
              <a:r>
                <a:rPr lang="en-US" sz="1400" dirty="0">
                  <a:solidFill>
                    <a:srgbClr val="EBEBEB">
                      <a:lumMod val="10000"/>
                    </a:srgbClr>
                  </a:solidFill>
                  <a:latin typeface="Avenir Next LT Pro" panose="020B0504020202020204" pitchFamily="34" charset="77"/>
                  <a:ea typeface="Lato Light" charset="0"/>
                  <a:cs typeface="Lato Light" charset="0"/>
                </a:rPr>
                <a:t>An external challenge that could negatively impact your business</a:t>
              </a:r>
            </a:p>
          </p:txBody>
        </p:sp>
        <p:sp>
          <p:nvSpPr>
            <p:cNvPr id="27" name="CuadroTexto 4">
              <a:extLst>
                <a:ext uri="{FF2B5EF4-FFF2-40B4-BE49-F238E27FC236}">
                  <a16:creationId xmlns:a16="http://schemas.microsoft.com/office/drawing/2014/main" id="{A12241B7-BF84-B04F-AEF7-37FA15F7FE50}"/>
                </a:ext>
              </a:extLst>
            </p:cNvPr>
            <p:cNvSpPr txBox="1"/>
            <p:nvPr/>
          </p:nvSpPr>
          <p:spPr>
            <a:xfrm>
              <a:off x="10131620" y="5226912"/>
              <a:ext cx="3263745"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THREATS</a:t>
              </a:r>
            </a:p>
          </p:txBody>
        </p:sp>
      </p:grpSp>
      <p:grpSp>
        <p:nvGrpSpPr>
          <p:cNvPr id="28" name="Group 27">
            <a:extLst>
              <a:ext uri="{FF2B5EF4-FFF2-40B4-BE49-F238E27FC236}">
                <a16:creationId xmlns:a16="http://schemas.microsoft.com/office/drawing/2014/main" id="{0C15F139-1557-3F4E-B0A7-12B26C55A040}"/>
              </a:ext>
            </a:extLst>
          </p:cNvPr>
          <p:cNvGrpSpPr/>
          <p:nvPr/>
        </p:nvGrpSpPr>
        <p:grpSpPr>
          <a:xfrm flipH="1">
            <a:off x="1438275" y="1903296"/>
            <a:ext cx="2502308" cy="1061830"/>
            <a:chOff x="10085082" y="5226912"/>
            <a:chExt cx="5004615" cy="2123657"/>
          </a:xfrm>
        </p:grpSpPr>
        <p:sp>
          <p:nvSpPr>
            <p:cNvPr id="29" name="CuadroTexto 4">
              <a:extLst>
                <a:ext uri="{FF2B5EF4-FFF2-40B4-BE49-F238E27FC236}">
                  <a16:creationId xmlns:a16="http://schemas.microsoft.com/office/drawing/2014/main" id="{E5356E50-3151-274C-9D31-3467D497BDA3}"/>
                </a:ext>
              </a:extLst>
            </p:cNvPr>
            <p:cNvSpPr txBox="1"/>
            <p:nvPr/>
          </p:nvSpPr>
          <p:spPr>
            <a:xfrm>
              <a:off x="10085082" y="5873243"/>
              <a:ext cx="5004615" cy="1477326"/>
            </a:xfrm>
            <a:prstGeom prst="rect">
              <a:avLst/>
            </a:prstGeom>
            <a:noFill/>
          </p:spPr>
          <p:txBody>
            <a:bodyPr wrap="square" rtlCol="0">
              <a:spAutoFit/>
            </a:bodyPr>
            <a:lstStyle/>
            <a:p>
              <a:pPr algn="r" defTabSz="228600"/>
              <a:r>
                <a:rPr lang="en-US" sz="1400" dirty="0">
                  <a:solidFill>
                    <a:srgbClr val="EBEBEB">
                      <a:lumMod val="10000"/>
                    </a:srgbClr>
                  </a:solidFill>
                  <a:latin typeface="Avenir Next LT Pro" panose="020B0504020202020204" pitchFamily="34" charset="77"/>
                  <a:ea typeface="Lato Light" charset="0"/>
                  <a:cs typeface="Lato Light" charset="0"/>
                </a:rPr>
                <a:t>What are the weaknesses of your business e.g. Poor digital presence </a:t>
              </a:r>
            </a:p>
          </p:txBody>
        </p:sp>
        <p:sp>
          <p:nvSpPr>
            <p:cNvPr id="30" name="CuadroTexto 4">
              <a:extLst>
                <a:ext uri="{FF2B5EF4-FFF2-40B4-BE49-F238E27FC236}">
                  <a16:creationId xmlns:a16="http://schemas.microsoft.com/office/drawing/2014/main" id="{B6AE9B1E-F5D1-C743-83F2-3AE012D71E38}"/>
                </a:ext>
              </a:extLst>
            </p:cNvPr>
            <p:cNvSpPr txBox="1"/>
            <p:nvPr/>
          </p:nvSpPr>
          <p:spPr>
            <a:xfrm>
              <a:off x="10131618" y="5226912"/>
              <a:ext cx="3263745" cy="615553"/>
            </a:xfrm>
            <a:prstGeom prst="rect">
              <a:avLst/>
            </a:prstGeom>
            <a:noFill/>
          </p:spPr>
          <p:txBody>
            <a:bodyPr wrap="square" rtlCol="0">
              <a:spAutoFit/>
            </a:bodyPr>
            <a:lstStyle/>
            <a:p>
              <a:pPr algn="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WEAKNESS</a:t>
              </a:r>
            </a:p>
          </p:txBody>
        </p:sp>
      </p:grpSp>
      <p:grpSp>
        <p:nvGrpSpPr>
          <p:cNvPr id="31" name="Group 30">
            <a:extLst>
              <a:ext uri="{FF2B5EF4-FFF2-40B4-BE49-F238E27FC236}">
                <a16:creationId xmlns:a16="http://schemas.microsoft.com/office/drawing/2014/main" id="{3968FBAE-870C-6B44-A648-993D097F4EF9}"/>
              </a:ext>
            </a:extLst>
          </p:cNvPr>
          <p:cNvGrpSpPr/>
          <p:nvPr/>
        </p:nvGrpSpPr>
        <p:grpSpPr>
          <a:xfrm flipH="1">
            <a:off x="1209675" y="3357689"/>
            <a:ext cx="2502308" cy="1061830"/>
            <a:chOff x="10085082" y="5226912"/>
            <a:chExt cx="5004615" cy="2123658"/>
          </a:xfrm>
        </p:grpSpPr>
        <p:sp>
          <p:nvSpPr>
            <p:cNvPr id="32" name="CuadroTexto 4">
              <a:extLst>
                <a:ext uri="{FF2B5EF4-FFF2-40B4-BE49-F238E27FC236}">
                  <a16:creationId xmlns:a16="http://schemas.microsoft.com/office/drawing/2014/main" id="{8FC05909-0899-724B-A54D-3370698E9992}"/>
                </a:ext>
              </a:extLst>
            </p:cNvPr>
            <p:cNvSpPr txBox="1"/>
            <p:nvPr/>
          </p:nvSpPr>
          <p:spPr>
            <a:xfrm>
              <a:off x="10085082" y="5873243"/>
              <a:ext cx="5004615" cy="1477327"/>
            </a:xfrm>
            <a:prstGeom prst="rect">
              <a:avLst/>
            </a:prstGeom>
            <a:noFill/>
          </p:spPr>
          <p:txBody>
            <a:bodyPr wrap="square" rtlCol="0">
              <a:spAutoFit/>
            </a:bodyPr>
            <a:lstStyle/>
            <a:p>
              <a:pPr algn="r" defTabSz="228600"/>
              <a:r>
                <a:rPr lang="en-US" sz="1400" dirty="0">
                  <a:solidFill>
                    <a:srgbClr val="EBEBEB">
                      <a:lumMod val="10000"/>
                    </a:srgbClr>
                  </a:solidFill>
                  <a:latin typeface="Avenir Next LT Pro" panose="020B0504020202020204" pitchFamily="34" charset="77"/>
                  <a:ea typeface="Lato Light" charset="0"/>
                  <a:cs typeface="Lato Light" charset="0"/>
                </a:rPr>
                <a:t>What are the strengths of you business e.g. Great customer service</a:t>
              </a:r>
            </a:p>
          </p:txBody>
        </p:sp>
        <p:sp>
          <p:nvSpPr>
            <p:cNvPr id="33" name="CuadroTexto 4">
              <a:extLst>
                <a:ext uri="{FF2B5EF4-FFF2-40B4-BE49-F238E27FC236}">
                  <a16:creationId xmlns:a16="http://schemas.microsoft.com/office/drawing/2014/main" id="{01C9BCF3-06CA-A043-BCA4-8DB29BF44FA1}"/>
                </a:ext>
              </a:extLst>
            </p:cNvPr>
            <p:cNvSpPr txBox="1"/>
            <p:nvPr/>
          </p:nvSpPr>
          <p:spPr>
            <a:xfrm>
              <a:off x="10131618" y="5226912"/>
              <a:ext cx="3263745" cy="615553"/>
            </a:xfrm>
            <a:prstGeom prst="rect">
              <a:avLst/>
            </a:prstGeom>
            <a:noFill/>
          </p:spPr>
          <p:txBody>
            <a:bodyPr wrap="square" rtlCol="0">
              <a:spAutoFit/>
            </a:bodyPr>
            <a:lstStyle/>
            <a:p>
              <a:pPr algn="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STRENGTH</a:t>
              </a:r>
            </a:p>
          </p:txBody>
        </p:sp>
      </p:grpSp>
      <p:sp>
        <p:nvSpPr>
          <p:cNvPr id="35" name="Title 1">
            <a:extLst>
              <a:ext uri="{FF2B5EF4-FFF2-40B4-BE49-F238E27FC236}">
                <a16:creationId xmlns:a16="http://schemas.microsoft.com/office/drawing/2014/main" id="{85A2BBAA-D8C6-4840-B993-A35AD5796D0A}"/>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SWOT</a:t>
            </a:r>
          </a:p>
        </p:txBody>
      </p:sp>
      <p:sp>
        <p:nvSpPr>
          <p:cNvPr id="37" name="CuadroTexto 4">
            <a:extLst>
              <a:ext uri="{FF2B5EF4-FFF2-40B4-BE49-F238E27FC236}">
                <a16:creationId xmlns:a16="http://schemas.microsoft.com/office/drawing/2014/main" id="{F9DD29BB-FF5C-5A4B-BE9D-3131CE8B5920}"/>
              </a:ext>
            </a:extLst>
          </p:cNvPr>
          <p:cNvSpPr txBox="1"/>
          <p:nvPr/>
        </p:nvSpPr>
        <p:spPr>
          <a:xfrm flipH="1">
            <a:off x="4443120" y="1288238"/>
            <a:ext cx="3423004" cy="523220"/>
          </a:xfrm>
          <a:prstGeom prst="rect">
            <a:avLst/>
          </a:prstGeom>
          <a:noFill/>
        </p:spPr>
        <p:txBody>
          <a:bodyPr wrap="square" rtlCol="0">
            <a:spAutoFit/>
          </a:bodyPr>
          <a:lstStyle/>
          <a:p>
            <a:pPr algn="ctr" defTabSz="228600"/>
            <a:r>
              <a:rPr lang="en-US" sz="1400" b="1" dirty="0">
                <a:solidFill>
                  <a:srgbClr val="EBEBEB">
                    <a:lumMod val="10000"/>
                  </a:srgbClr>
                </a:solidFill>
                <a:latin typeface="Avenir Next LT Pro" panose="020B0504020202020204" pitchFamily="34" charset="77"/>
                <a:ea typeface="Lato Light" charset="0"/>
                <a:cs typeface="Lato Light" charset="0"/>
              </a:rPr>
              <a:t>HIGHLIGHT THE TOP 2-5 FOR EACH ELEMENT OF THE SWOT</a:t>
            </a:r>
          </a:p>
        </p:txBody>
      </p:sp>
    </p:spTree>
    <p:extLst>
      <p:ext uri="{BB962C8B-B14F-4D97-AF65-F5344CB8AC3E}">
        <p14:creationId xmlns:p14="http://schemas.microsoft.com/office/powerpoint/2010/main" val="3537146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5EE549D-D474-794B-AD79-1210E2280FF3}"/>
              </a:ext>
            </a:extLst>
          </p:cNvPr>
          <p:cNvSpPr>
            <a:spLocks noChangeArrowheads="1"/>
          </p:cNvSpPr>
          <p:nvPr/>
        </p:nvSpPr>
        <p:spPr bwMode="auto">
          <a:xfrm>
            <a:off x="4384498" y="1991781"/>
            <a:ext cx="1652880" cy="3739050"/>
          </a:xfrm>
          <a:custGeom>
            <a:avLst/>
            <a:gdLst>
              <a:gd name="T0" fmla="*/ 3000 w 5720"/>
              <a:gd name="T1" fmla="*/ 0 h 12938"/>
              <a:gd name="T2" fmla="*/ 3000 w 5720"/>
              <a:gd name="T3" fmla="*/ 0 h 12938"/>
              <a:gd name="T4" fmla="*/ 0 w 5720"/>
              <a:gd name="T5" fmla="*/ 0 h 12938"/>
              <a:gd name="T6" fmla="*/ 0 w 5720"/>
              <a:gd name="T7" fmla="*/ 1563 h 12938"/>
              <a:gd name="T8" fmla="*/ 2688 w 5720"/>
              <a:gd name="T9" fmla="*/ 4281 h 12938"/>
              <a:gd name="T10" fmla="*/ 4406 w 5720"/>
              <a:gd name="T11" fmla="*/ 4281 h 12938"/>
              <a:gd name="T12" fmla="*/ 5375 w 5720"/>
              <a:gd name="T13" fmla="*/ 5219 h 12938"/>
              <a:gd name="T14" fmla="*/ 5375 w 5720"/>
              <a:gd name="T15" fmla="*/ 12937 h 12938"/>
              <a:gd name="T16" fmla="*/ 5719 w 5720"/>
              <a:gd name="T17" fmla="*/ 12937 h 12938"/>
              <a:gd name="T18" fmla="*/ 5719 w 5720"/>
              <a:gd name="T19" fmla="*/ 4281 h 12938"/>
              <a:gd name="T20" fmla="*/ 5719 w 5720"/>
              <a:gd name="T21" fmla="*/ 2719 h 12938"/>
              <a:gd name="T22" fmla="*/ 3000 w 5720"/>
              <a:gd name="T23" fmla="*/ 0 h 1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12938">
                <a:moveTo>
                  <a:pt x="3000" y="0"/>
                </a:moveTo>
                <a:lnTo>
                  <a:pt x="3000" y="0"/>
                </a:lnTo>
                <a:cubicBezTo>
                  <a:pt x="0" y="0"/>
                  <a:pt x="0" y="0"/>
                  <a:pt x="0" y="0"/>
                </a:cubicBezTo>
                <a:cubicBezTo>
                  <a:pt x="0" y="1563"/>
                  <a:pt x="0" y="1563"/>
                  <a:pt x="0" y="1563"/>
                </a:cubicBezTo>
                <a:cubicBezTo>
                  <a:pt x="0" y="3063"/>
                  <a:pt x="1219" y="4281"/>
                  <a:pt x="2688" y="4281"/>
                </a:cubicBezTo>
                <a:cubicBezTo>
                  <a:pt x="4406" y="4281"/>
                  <a:pt x="4406" y="4281"/>
                  <a:pt x="4406" y="4281"/>
                </a:cubicBezTo>
                <a:cubicBezTo>
                  <a:pt x="4938" y="4281"/>
                  <a:pt x="5375" y="4719"/>
                  <a:pt x="5375" y="5219"/>
                </a:cubicBezTo>
                <a:cubicBezTo>
                  <a:pt x="5375" y="12937"/>
                  <a:pt x="5375" y="12937"/>
                  <a:pt x="5375" y="12937"/>
                </a:cubicBezTo>
                <a:cubicBezTo>
                  <a:pt x="5719" y="12937"/>
                  <a:pt x="5719" y="12937"/>
                  <a:pt x="5719" y="12937"/>
                </a:cubicBezTo>
                <a:cubicBezTo>
                  <a:pt x="5719" y="4281"/>
                  <a:pt x="5719" y="4281"/>
                  <a:pt x="5719" y="4281"/>
                </a:cubicBezTo>
                <a:cubicBezTo>
                  <a:pt x="5719" y="2719"/>
                  <a:pt x="5719" y="2719"/>
                  <a:pt x="5719" y="2719"/>
                </a:cubicBezTo>
                <a:cubicBezTo>
                  <a:pt x="5719" y="1219"/>
                  <a:pt x="4500" y="0"/>
                  <a:pt x="3000" y="0"/>
                </a:cubicBezTo>
              </a:path>
            </a:pathLst>
          </a:custGeom>
          <a:solidFill>
            <a:schemeClr val="accent2"/>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3" name="Freeform 2">
            <a:extLst>
              <a:ext uri="{FF2B5EF4-FFF2-40B4-BE49-F238E27FC236}">
                <a16:creationId xmlns:a16="http://schemas.microsoft.com/office/drawing/2014/main" id="{FFEA14A2-F0D2-B446-ACBA-8DD774B1FCF2}"/>
              </a:ext>
            </a:extLst>
          </p:cNvPr>
          <p:cNvSpPr>
            <a:spLocks noChangeArrowheads="1"/>
          </p:cNvSpPr>
          <p:nvPr/>
        </p:nvSpPr>
        <p:spPr bwMode="auto">
          <a:xfrm>
            <a:off x="4158932" y="3382137"/>
            <a:ext cx="1652880" cy="2348694"/>
          </a:xfrm>
          <a:custGeom>
            <a:avLst/>
            <a:gdLst>
              <a:gd name="T0" fmla="*/ 3031 w 5720"/>
              <a:gd name="T1" fmla="*/ 0 h 8125"/>
              <a:gd name="T2" fmla="*/ 3031 w 5720"/>
              <a:gd name="T3" fmla="*/ 0 h 8125"/>
              <a:gd name="T4" fmla="*/ 0 w 5720"/>
              <a:gd name="T5" fmla="*/ 0 h 8125"/>
              <a:gd name="T6" fmla="*/ 0 w 5720"/>
              <a:gd name="T7" fmla="*/ 1562 h 8125"/>
              <a:gd name="T8" fmla="*/ 2719 w 5720"/>
              <a:gd name="T9" fmla="*/ 4249 h 8125"/>
              <a:gd name="T10" fmla="*/ 4438 w 5720"/>
              <a:gd name="T11" fmla="*/ 4249 h 8125"/>
              <a:gd name="T12" fmla="*/ 5375 w 5720"/>
              <a:gd name="T13" fmla="*/ 5217 h 8125"/>
              <a:gd name="T14" fmla="*/ 5375 w 5720"/>
              <a:gd name="T15" fmla="*/ 8124 h 8125"/>
              <a:gd name="T16" fmla="*/ 5719 w 5720"/>
              <a:gd name="T17" fmla="*/ 8124 h 8125"/>
              <a:gd name="T18" fmla="*/ 5719 w 5720"/>
              <a:gd name="T19" fmla="*/ 4249 h 8125"/>
              <a:gd name="T20" fmla="*/ 5719 w 5720"/>
              <a:gd name="T21" fmla="*/ 2687 h 8125"/>
              <a:gd name="T22" fmla="*/ 3031 w 5720"/>
              <a:gd name="T23" fmla="*/ 0 h 8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8125">
                <a:moveTo>
                  <a:pt x="3031" y="0"/>
                </a:moveTo>
                <a:lnTo>
                  <a:pt x="3031" y="0"/>
                </a:lnTo>
                <a:cubicBezTo>
                  <a:pt x="0" y="0"/>
                  <a:pt x="0" y="0"/>
                  <a:pt x="0" y="0"/>
                </a:cubicBezTo>
                <a:cubicBezTo>
                  <a:pt x="0" y="1562"/>
                  <a:pt x="0" y="1562"/>
                  <a:pt x="0" y="1562"/>
                </a:cubicBezTo>
                <a:cubicBezTo>
                  <a:pt x="0" y="3061"/>
                  <a:pt x="1219" y="4249"/>
                  <a:pt x="2719" y="4249"/>
                </a:cubicBezTo>
                <a:cubicBezTo>
                  <a:pt x="4438" y="4249"/>
                  <a:pt x="4438" y="4249"/>
                  <a:pt x="4438" y="4249"/>
                </a:cubicBezTo>
                <a:cubicBezTo>
                  <a:pt x="4937" y="4249"/>
                  <a:pt x="5375" y="4686"/>
                  <a:pt x="5375" y="5217"/>
                </a:cubicBezTo>
                <a:cubicBezTo>
                  <a:pt x="5375" y="8124"/>
                  <a:pt x="5375" y="8124"/>
                  <a:pt x="5375" y="8124"/>
                </a:cubicBezTo>
                <a:cubicBezTo>
                  <a:pt x="5719" y="8124"/>
                  <a:pt x="5719" y="8124"/>
                  <a:pt x="5719" y="8124"/>
                </a:cubicBezTo>
                <a:cubicBezTo>
                  <a:pt x="5719" y="4249"/>
                  <a:pt x="5719" y="4249"/>
                  <a:pt x="5719" y="4249"/>
                </a:cubicBezTo>
                <a:cubicBezTo>
                  <a:pt x="5719" y="2687"/>
                  <a:pt x="5719" y="2687"/>
                  <a:pt x="5719" y="2687"/>
                </a:cubicBezTo>
                <a:cubicBezTo>
                  <a:pt x="5719" y="1187"/>
                  <a:pt x="4500" y="0"/>
                  <a:pt x="3031" y="0"/>
                </a:cubicBezTo>
              </a:path>
            </a:pathLst>
          </a:custGeom>
          <a:solidFill>
            <a:schemeClr val="accent1"/>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4" name="Freeform 3">
            <a:extLst>
              <a:ext uri="{FF2B5EF4-FFF2-40B4-BE49-F238E27FC236}">
                <a16:creationId xmlns:a16="http://schemas.microsoft.com/office/drawing/2014/main" id="{129BED9C-1756-D642-8DD7-364990949331}"/>
              </a:ext>
            </a:extLst>
          </p:cNvPr>
          <p:cNvSpPr>
            <a:spLocks noChangeArrowheads="1"/>
          </p:cNvSpPr>
          <p:nvPr/>
        </p:nvSpPr>
        <p:spPr bwMode="auto">
          <a:xfrm>
            <a:off x="6154622" y="2180390"/>
            <a:ext cx="1652880" cy="3549167"/>
          </a:xfrm>
          <a:custGeom>
            <a:avLst/>
            <a:gdLst>
              <a:gd name="T0" fmla="*/ 2719 w 5720"/>
              <a:gd name="T1" fmla="*/ 0 h 12282"/>
              <a:gd name="T2" fmla="*/ 2719 w 5720"/>
              <a:gd name="T3" fmla="*/ 0 h 12282"/>
              <a:gd name="T4" fmla="*/ 0 w 5720"/>
              <a:gd name="T5" fmla="*/ 2688 h 12282"/>
              <a:gd name="T6" fmla="*/ 0 w 5720"/>
              <a:gd name="T7" fmla="*/ 4282 h 12282"/>
              <a:gd name="T8" fmla="*/ 0 w 5720"/>
              <a:gd name="T9" fmla="*/ 12281 h 12282"/>
              <a:gd name="T10" fmla="*/ 344 w 5720"/>
              <a:gd name="T11" fmla="*/ 12281 h 12282"/>
              <a:gd name="T12" fmla="*/ 344 w 5720"/>
              <a:gd name="T13" fmla="*/ 5219 h 12282"/>
              <a:gd name="T14" fmla="*/ 1313 w 5720"/>
              <a:gd name="T15" fmla="*/ 4282 h 12282"/>
              <a:gd name="T16" fmla="*/ 3032 w 5720"/>
              <a:gd name="T17" fmla="*/ 4282 h 12282"/>
              <a:gd name="T18" fmla="*/ 5719 w 5720"/>
              <a:gd name="T19" fmla="*/ 1563 h 12282"/>
              <a:gd name="T20" fmla="*/ 5719 w 5720"/>
              <a:gd name="T21" fmla="*/ 0 h 12282"/>
              <a:gd name="T22" fmla="*/ 2719 w 5720"/>
              <a:gd name="T23" fmla="*/ 0 h 1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0" h="12282">
                <a:moveTo>
                  <a:pt x="2719" y="0"/>
                </a:moveTo>
                <a:lnTo>
                  <a:pt x="2719" y="0"/>
                </a:lnTo>
                <a:cubicBezTo>
                  <a:pt x="1219" y="0"/>
                  <a:pt x="0" y="1219"/>
                  <a:pt x="0" y="2688"/>
                </a:cubicBezTo>
                <a:cubicBezTo>
                  <a:pt x="0" y="4282"/>
                  <a:pt x="0" y="4282"/>
                  <a:pt x="0" y="4282"/>
                </a:cubicBezTo>
                <a:cubicBezTo>
                  <a:pt x="0" y="12281"/>
                  <a:pt x="0" y="12281"/>
                  <a:pt x="0" y="12281"/>
                </a:cubicBezTo>
                <a:cubicBezTo>
                  <a:pt x="344" y="12281"/>
                  <a:pt x="344" y="12281"/>
                  <a:pt x="344" y="12281"/>
                </a:cubicBezTo>
                <a:cubicBezTo>
                  <a:pt x="344" y="5219"/>
                  <a:pt x="344" y="5219"/>
                  <a:pt x="344" y="5219"/>
                </a:cubicBezTo>
                <a:cubicBezTo>
                  <a:pt x="344" y="4688"/>
                  <a:pt x="782" y="4282"/>
                  <a:pt x="1313" y="4282"/>
                </a:cubicBezTo>
                <a:cubicBezTo>
                  <a:pt x="3032" y="4282"/>
                  <a:pt x="3032" y="4282"/>
                  <a:pt x="3032" y="4282"/>
                </a:cubicBezTo>
                <a:cubicBezTo>
                  <a:pt x="4532" y="4282"/>
                  <a:pt x="5719" y="3063"/>
                  <a:pt x="5719" y="1563"/>
                </a:cubicBezTo>
                <a:cubicBezTo>
                  <a:pt x="5719" y="0"/>
                  <a:pt x="5719" y="0"/>
                  <a:pt x="5719" y="0"/>
                </a:cubicBezTo>
                <a:lnTo>
                  <a:pt x="2719" y="0"/>
                </a:lnTo>
              </a:path>
            </a:pathLst>
          </a:custGeom>
          <a:solidFill>
            <a:schemeClr val="accent3"/>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5" name="Freeform 4">
            <a:extLst>
              <a:ext uri="{FF2B5EF4-FFF2-40B4-BE49-F238E27FC236}">
                <a16:creationId xmlns:a16="http://schemas.microsoft.com/office/drawing/2014/main" id="{B1EC91E5-1B29-C348-9B3A-45B564EBCFCA}"/>
              </a:ext>
            </a:extLst>
          </p:cNvPr>
          <p:cNvSpPr>
            <a:spLocks noChangeArrowheads="1"/>
          </p:cNvSpPr>
          <p:nvPr/>
        </p:nvSpPr>
        <p:spPr bwMode="auto">
          <a:xfrm>
            <a:off x="6380188" y="3607703"/>
            <a:ext cx="1652880" cy="2121854"/>
          </a:xfrm>
          <a:custGeom>
            <a:avLst/>
            <a:gdLst>
              <a:gd name="T0" fmla="*/ 2718 w 5719"/>
              <a:gd name="T1" fmla="*/ 0 h 7344"/>
              <a:gd name="T2" fmla="*/ 2718 w 5719"/>
              <a:gd name="T3" fmla="*/ 0 h 7344"/>
              <a:gd name="T4" fmla="*/ 0 w 5719"/>
              <a:gd name="T5" fmla="*/ 2686 h 7344"/>
              <a:gd name="T6" fmla="*/ 0 w 5719"/>
              <a:gd name="T7" fmla="*/ 4280 h 7344"/>
              <a:gd name="T8" fmla="*/ 0 w 5719"/>
              <a:gd name="T9" fmla="*/ 7343 h 7344"/>
              <a:gd name="T10" fmla="*/ 343 w 5719"/>
              <a:gd name="T11" fmla="*/ 7343 h 7344"/>
              <a:gd name="T12" fmla="*/ 343 w 5719"/>
              <a:gd name="T13" fmla="*/ 5218 h 7344"/>
              <a:gd name="T14" fmla="*/ 1312 w 5719"/>
              <a:gd name="T15" fmla="*/ 4280 h 7344"/>
              <a:gd name="T16" fmla="*/ 3031 w 5719"/>
              <a:gd name="T17" fmla="*/ 4280 h 7344"/>
              <a:gd name="T18" fmla="*/ 5718 w 5719"/>
              <a:gd name="T19" fmla="*/ 1562 h 7344"/>
              <a:gd name="T20" fmla="*/ 5718 w 5719"/>
              <a:gd name="T21" fmla="*/ 0 h 7344"/>
              <a:gd name="T22" fmla="*/ 2718 w 5719"/>
              <a:gd name="T23" fmla="*/ 0 h 7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9" h="7344">
                <a:moveTo>
                  <a:pt x="2718" y="0"/>
                </a:moveTo>
                <a:lnTo>
                  <a:pt x="2718" y="0"/>
                </a:lnTo>
                <a:cubicBezTo>
                  <a:pt x="1218" y="0"/>
                  <a:pt x="0" y="1219"/>
                  <a:pt x="0" y="2686"/>
                </a:cubicBezTo>
                <a:cubicBezTo>
                  <a:pt x="0" y="4280"/>
                  <a:pt x="0" y="4280"/>
                  <a:pt x="0" y="4280"/>
                </a:cubicBezTo>
                <a:cubicBezTo>
                  <a:pt x="0" y="7343"/>
                  <a:pt x="0" y="7343"/>
                  <a:pt x="0" y="7343"/>
                </a:cubicBezTo>
                <a:cubicBezTo>
                  <a:pt x="343" y="7343"/>
                  <a:pt x="343" y="7343"/>
                  <a:pt x="343" y="7343"/>
                </a:cubicBezTo>
                <a:cubicBezTo>
                  <a:pt x="343" y="5218"/>
                  <a:pt x="343" y="5218"/>
                  <a:pt x="343" y="5218"/>
                </a:cubicBezTo>
                <a:cubicBezTo>
                  <a:pt x="343" y="4686"/>
                  <a:pt x="781" y="4280"/>
                  <a:pt x="1312" y="4280"/>
                </a:cubicBezTo>
                <a:cubicBezTo>
                  <a:pt x="3031" y="4280"/>
                  <a:pt x="3031" y="4280"/>
                  <a:pt x="3031" y="4280"/>
                </a:cubicBezTo>
                <a:cubicBezTo>
                  <a:pt x="4500" y="4280"/>
                  <a:pt x="5718" y="3061"/>
                  <a:pt x="5718" y="1562"/>
                </a:cubicBezTo>
                <a:cubicBezTo>
                  <a:pt x="5718" y="0"/>
                  <a:pt x="5718" y="0"/>
                  <a:pt x="5718" y="0"/>
                </a:cubicBezTo>
                <a:lnTo>
                  <a:pt x="2718" y="0"/>
                </a:lnTo>
              </a:path>
            </a:pathLst>
          </a:custGeom>
          <a:solidFill>
            <a:schemeClr val="accent4"/>
          </a:solidFill>
          <a:ln>
            <a:noFill/>
          </a:ln>
          <a:effectLst/>
        </p:spPr>
        <p:txBody>
          <a:bodyPr wrap="none" anchor="ctr"/>
          <a:lstStyle/>
          <a:p>
            <a:pPr defTabSz="228600"/>
            <a:endParaRPr lang="en-US" sz="900">
              <a:solidFill>
                <a:srgbClr val="4ECDC3"/>
              </a:solidFill>
              <a:latin typeface="Franklin Gothic Book" panose="020B0503020102020204"/>
            </a:endParaRPr>
          </a:p>
        </p:txBody>
      </p:sp>
      <p:sp>
        <p:nvSpPr>
          <p:cNvPr id="6" name="Freeform 5">
            <a:extLst>
              <a:ext uri="{FF2B5EF4-FFF2-40B4-BE49-F238E27FC236}">
                <a16:creationId xmlns:a16="http://schemas.microsoft.com/office/drawing/2014/main" id="{04BA04DA-11D3-8C49-B189-5C70FC73543A}"/>
              </a:ext>
            </a:extLst>
          </p:cNvPr>
          <p:cNvSpPr>
            <a:spLocks noChangeArrowheads="1"/>
          </p:cNvSpPr>
          <p:nvPr/>
        </p:nvSpPr>
        <p:spPr bwMode="auto">
          <a:xfrm>
            <a:off x="5595166" y="5676033"/>
            <a:ext cx="1002943" cy="795217"/>
          </a:xfrm>
          <a:custGeom>
            <a:avLst/>
            <a:gdLst>
              <a:gd name="T0" fmla="*/ 1749 w 3469"/>
              <a:gd name="T1" fmla="*/ 0 h 2751"/>
              <a:gd name="T2" fmla="*/ 1749 w 3469"/>
              <a:gd name="T3" fmla="*/ 0 h 2751"/>
              <a:gd name="T4" fmla="*/ 0 w 3469"/>
              <a:gd name="T5" fmla="*/ 0 h 2751"/>
              <a:gd name="T6" fmla="*/ 500 w 3469"/>
              <a:gd name="T7" fmla="*/ 2219 h 2751"/>
              <a:gd name="T8" fmla="*/ 1156 w 3469"/>
              <a:gd name="T9" fmla="*/ 2750 h 2751"/>
              <a:gd name="T10" fmla="*/ 1749 w 3469"/>
              <a:gd name="T11" fmla="*/ 2750 h 2751"/>
              <a:gd name="T12" fmla="*/ 2311 w 3469"/>
              <a:gd name="T13" fmla="*/ 2750 h 2751"/>
              <a:gd name="T14" fmla="*/ 2968 w 3469"/>
              <a:gd name="T15" fmla="*/ 2219 h 2751"/>
              <a:gd name="T16" fmla="*/ 3468 w 3469"/>
              <a:gd name="T17" fmla="*/ 0 h 2751"/>
              <a:gd name="T18" fmla="*/ 1749 w 3469"/>
              <a:gd name="T19" fmla="*/ 0 h 2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9" h="2751">
                <a:moveTo>
                  <a:pt x="1749" y="0"/>
                </a:moveTo>
                <a:lnTo>
                  <a:pt x="1749" y="0"/>
                </a:lnTo>
                <a:cubicBezTo>
                  <a:pt x="0" y="0"/>
                  <a:pt x="0" y="0"/>
                  <a:pt x="0" y="0"/>
                </a:cubicBezTo>
                <a:cubicBezTo>
                  <a:pt x="500" y="2219"/>
                  <a:pt x="500" y="2219"/>
                  <a:pt x="500" y="2219"/>
                </a:cubicBezTo>
                <a:cubicBezTo>
                  <a:pt x="562" y="2531"/>
                  <a:pt x="843" y="2750"/>
                  <a:pt x="1156" y="2750"/>
                </a:cubicBezTo>
                <a:cubicBezTo>
                  <a:pt x="1749" y="2750"/>
                  <a:pt x="1749" y="2750"/>
                  <a:pt x="1749" y="2750"/>
                </a:cubicBezTo>
                <a:cubicBezTo>
                  <a:pt x="2311" y="2750"/>
                  <a:pt x="2311" y="2750"/>
                  <a:pt x="2311" y="2750"/>
                </a:cubicBezTo>
                <a:cubicBezTo>
                  <a:pt x="2624" y="2750"/>
                  <a:pt x="2905" y="2531"/>
                  <a:pt x="2968" y="2219"/>
                </a:cubicBezTo>
                <a:cubicBezTo>
                  <a:pt x="3468" y="0"/>
                  <a:pt x="3468" y="0"/>
                  <a:pt x="3468" y="0"/>
                </a:cubicBezTo>
                <a:lnTo>
                  <a:pt x="1749" y="0"/>
                </a:lnTo>
              </a:path>
            </a:pathLst>
          </a:custGeom>
          <a:solidFill>
            <a:srgbClr val="162D53"/>
          </a:solidFill>
          <a:ln w="9525"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n-US" sz="900">
              <a:solidFill>
                <a:srgbClr val="4ECDC3"/>
              </a:solidFill>
              <a:latin typeface="Franklin Gothic Book" panose="020B0503020102020204"/>
            </a:endParaRPr>
          </a:p>
        </p:txBody>
      </p:sp>
      <p:sp>
        <p:nvSpPr>
          <p:cNvPr id="7" name="Freeform 6">
            <a:extLst>
              <a:ext uri="{FF2B5EF4-FFF2-40B4-BE49-F238E27FC236}">
                <a16:creationId xmlns:a16="http://schemas.microsoft.com/office/drawing/2014/main" id="{8988268E-4DAB-BA44-9AE6-9AF7B0854FA7}"/>
              </a:ext>
            </a:extLst>
          </p:cNvPr>
          <p:cNvSpPr>
            <a:spLocks noChangeArrowheads="1"/>
          </p:cNvSpPr>
          <p:nvPr/>
        </p:nvSpPr>
        <p:spPr bwMode="auto">
          <a:xfrm>
            <a:off x="5440965" y="5567710"/>
            <a:ext cx="1318990" cy="225567"/>
          </a:xfrm>
          <a:custGeom>
            <a:avLst/>
            <a:gdLst>
              <a:gd name="T0" fmla="*/ 4155 w 4562"/>
              <a:gd name="T1" fmla="*/ 781 h 782"/>
              <a:gd name="T2" fmla="*/ 4155 w 4562"/>
              <a:gd name="T3" fmla="*/ 781 h 782"/>
              <a:gd name="T4" fmla="*/ 375 w 4562"/>
              <a:gd name="T5" fmla="*/ 781 h 782"/>
              <a:gd name="T6" fmla="*/ 0 w 4562"/>
              <a:gd name="T7" fmla="*/ 375 h 782"/>
              <a:gd name="T8" fmla="*/ 0 w 4562"/>
              <a:gd name="T9" fmla="*/ 375 h 782"/>
              <a:gd name="T10" fmla="*/ 375 w 4562"/>
              <a:gd name="T11" fmla="*/ 0 h 782"/>
              <a:gd name="T12" fmla="*/ 4155 w 4562"/>
              <a:gd name="T13" fmla="*/ 0 h 782"/>
              <a:gd name="T14" fmla="*/ 4561 w 4562"/>
              <a:gd name="T15" fmla="*/ 375 h 782"/>
              <a:gd name="T16" fmla="*/ 4561 w 4562"/>
              <a:gd name="T17" fmla="*/ 375 h 782"/>
              <a:gd name="T18" fmla="*/ 4155 w 4562"/>
              <a:gd name="T19" fmla="*/ 78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2" h="782">
                <a:moveTo>
                  <a:pt x="4155" y="781"/>
                </a:moveTo>
                <a:lnTo>
                  <a:pt x="4155" y="781"/>
                </a:lnTo>
                <a:cubicBezTo>
                  <a:pt x="375" y="781"/>
                  <a:pt x="375" y="781"/>
                  <a:pt x="375" y="781"/>
                </a:cubicBezTo>
                <a:cubicBezTo>
                  <a:pt x="156" y="781"/>
                  <a:pt x="0" y="594"/>
                  <a:pt x="0" y="375"/>
                </a:cubicBezTo>
                <a:lnTo>
                  <a:pt x="0" y="375"/>
                </a:lnTo>
                <a:cubicBezTo>
                  <a:pt x="0" y="156"/>
                  <a:pt x="156" y="0"/>
                  <a:pt x="375" y="0"/>
                </a:cubicBezTo>
                <a:cubicBezTo>
                  <a:pt x="4155" y="0"/>
                  <a:pt x="4155" y="0"/>
                  <a:pt x="4155" y="0"/>
                </a:cubicBezTo>
                <a:cubicBezTo>
                  <a:pt x="4374" y="0"/>
                  <a:pt x="4561" y="156"/>
                  <a:pt x="4561" y="375"/>
                </a:cubicBezTo>
                <a:lnTo>
                  <a:pt x="4561" y="375"/>
                </a:lnTo>
                <a:cubicBezTo>
                  <a:pt x="4561" y="594"/>
                  <a:pt x="4374" y="781"/>
                  <a:pt x="4155" y="781"/>
                </a:cubicBezTo>
              </a:path>
            </a:pathLst>
          </a:custGeom>
          <a:solidFill>
            <a:srgbClr val="162D53"/>
          </a:solidFill>
          <a:ln w="9525"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a:endParaRPr lang="en-US" sz="900">
              <a:solidFill>
                <a:srgbClr val="4ECDC3"/>
              </a:solidFill>
              <a:latin typeface="Franklin Gothic Book" panose="020B0503020102020204"/>
            </a:endParaRPr>
          </a:p>
        </p:txBody>
      </p:sp>
      <p:sp>
        <p:nvSpPr>
          <p:cNvPr id="8" name="Rectangle 7">
            <a:extLst>
              <a:ext uri="{FF2B5EF4-FFF2-40B4-BE49-F238E27FC236}">
                <a16:creationId xmlns:a16="http://schemas.microsoft.com/office/drawing/2014/main" id="{A474FBEF-AA68-2F46-B5A3-1E60A1326212}"/>
              </a:ext>
            </a:extLst>
          </p:cNvPr>
          <p:cNvSpPr/>
          <p:nvPr/>
        </p:nvSpPr>
        <p:spPr>
          <a:xfrm>
            <a:off x="4602848" y="3547170"/>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S</a:t>
            </a:r>
          </a:p>
        </p:txBody>
      </p:sp>
      <p:sp>
        <p:nvSpPr>
          <p:cNvPr id="9" name="Rectangle 8">
            <a:extLst>
              <a:ext uri="{FF2B5EF4-FFF2-40B4-BE49-F238E27FC236}">
                <a16:creationId xmlns:a16="http://schemas.microsoft.com/office/drawing/2014/main" id="{E2F038E5-769B-E34B-B355-9542E6CFD016}"/>
              </a:ext>
            </a:extLst>
          </p:cNvPr>
          <p:cNvSpPr/>
          <p:nvPr/>
        </p:nvSpPr>
        <p:spPr>
          <a:xfrm>
            <a:off x="4831448" y="2160330"/>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W</a:t>
            </a:r>
          </a:p>
        </p:txBody>
      </p:sp>
      <p:sp>
        <p:nvSpPr>
          <p:cNvPr id="10" name="Rectangle 9">
            <a:extLst>
              <a:ext uri="{FF2B5EF4-FFF2-40B4-BE49-F238E27FC236}">
                <a16:creationId xmlns:a16="http://schemas.microsoft.com/office/drawing/2014/main" id="{72F666D3-064D-4540-AE70-03A82C5FF508}"/>
              </a:ext>
            </a:extLst>
          </p:cNvPr>
          <p:cNvSpPr/>
          <p:nvPr/>
        </p:nvSpPr>
        <p:spPr>
          <a:xfrm>
            <a:off x="6598538" y="2411126"/>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O</a:t>
            </a:r>
          </a:p>
        </p:txBody>
      </p:sp>
      <p:sp>
        <p:nvSpPr>
          <p:cNvPr id="11" name="Rectangle 10">
            <a:extLst>
              <a:ext uri="{FF2B5EF4-FFF2-40B4-BE49-F238E27FC236}">
                <a16:creationId xmlns:a16="http://schemas.microsoft.com/office/drawing/2014/main" id="{64CB6E04-E7A3-DA48-8977-C964CBDB839F}"/>
              </a:ext>
            </a:extLst>
          </p:cNvPr>
          <p:cNvSpPr/>
          <p:nvPr/>
        </p:nvSpPr>
        <p:spPr>
          <a:xfrm>
            <a:off x="6827138" y="3843686"/>
            <a:ext cx="765048" cy="861774"/>
          </a:xfrm>
          <a:prstGeom prst="rect">
            <a:avLst/>
          </a:prstGeom>
        </p:spPr>
        <p:txBody>
          <a:bodyPr wrap="square">
            <a:spAutoFit/>
          </a:bodyPr>
          <a:lstStyle/>
          <a:p>
            <a:pPr algn="ctr" defTabSz="228600"/>
            <a:r>
              <a:rPr lang="en-US" sz="5000" dirty="0">
                <a:solidFill>
                  <a:srgbClr val="FFFFFF"/>
                </a:solidFill>
                <a:latin typeface="Roboto Medium" panose="02000000000000000000" pitchFamily="2" charset="0"/>
                <a:ea typeface="Roboto Medium" panose="02000000000000000000" pitchFamily="2" charset="0"/>
                <a:cs typeface="Lato" panose="020F0502020204030203" pitchFamily="34" charset="0"/>
              </a:rPr>
              <a:t>T</a:t>
            </a:r>
          </a:p>
        </p:txBody>
      </p:sp>
      <p:grpSp>
        <p:nvGrpSpPr>
          <p:cNvPr id="12" name="Group 11">
            <a:extLst>
              <a:ext uri="{FF2B5EF4-FFF2-40B4-BE49-F238E27FC236}">
                <a16:creationId xmlns:a16="http://schemas.microsoft.com/office/drawing/2014/main" id="{2C1EA983-3277-EE42-AB8F-B0A16C61BAD6}"/>
              </a:ext>
            </a:extLst>
          </p:cNvPr>
          <p:cNvGrpSpPr/>
          <p:nvPr/>
        </p:nvGrpSpPr>
        <p:grpSpPr>
          <a:xfrm>
            <a:off x="8265579" y="1942887"/>
            <a:ext cx="3564532" cy="1693207"/>
            <a:chOff x="10104967" y="4970309"/>
            <a:chExt cx="5004615" cy="3386407"/>
          </a:xfrm>
        </p:grpSpPr>
        <p:sp>
          <p:nvSpPr>
            <p:cNvPr id="13" name="CuadroTexto 4">
              <a:extLst>
                <a:ext uri="{FF2B5EF4-FFF2-40B4-BE49-F238E27FC236}">
                  <a16:creationId xmlns:a16="http://schemas.microsoft.com/office/drawing/2014/main" id="{B37E8A68-6450-9F42-ABC1-64E5C408A249}"/>
                </a:ext>
              </a:extLst>
            </p:cNvPr>
            <p:cNvSpPr txBox="1"/>
            <p:nvPr/>
          </p:nvSpPr>
          <p:spPr>
            <a:xfrm>
              <a:off x="10104967" y="5586732"/>
              <a:ext cx="5004615" cy="2769984"/>
            </a:xfrm>
            <a:prstGeom prst="rect">
              <a:avLst/>
            </a:prstGeom>
            <a:noFill/>
          </p:spPr>
          <p:txBody>
            <a:bodyPr wrap="square" rtlCol="0">
              <a:spAutoFit/>
            </a:bodyPr>
            <a:lstStyle/>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Increased focus on wellness and preventative care</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Increased importance of physical activity of the local population</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Wealthy, professional local population due to growing business area </a:t>
              </a:r>
            </a:p>
          </p:txBody>
        </p:sp>
        <p:sp>
          <p:nvSpPr>
            <p:cNvPr id="14" name="CuadroTexto 4">
              <a:extLst>
                <a:ext uri="{FF2B5EF4-FFF2-40B4-BE49-F238E27FC236}">
                  <a16:creationId xmlns:a16="http://schemas.microsoft.com/office/drawing/2014/main" id="{E6168A42-0ED6-6640-ACF3-660DBC65A957}"/>
                </a:ext>
              </a:extLst>
            </p:cNvPr>
            <p:cNvSpPr txBox="1"/>
            <p:nvPr/>
          </p:nvSpPr>
          <p:spPr>
            <a:xfrm>
              <a:off x="10104967" y="4970309"/>
              <a:ext cx="3263745"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OPPORTUNITY</a:t>
              </a:r>
            </a:p>
          </p:txBody>
        </p:sp>
      </p:grpSp>
      <p:grpSp>
        <p:nvGrpSpPr>
          <p:cNvPr id="15" name="Group 14">
            <a:extLst>
              <a:ext uri="{FF2B5EF4-FFF2-40B4-BE49-F238E27FC236}">
                <a16:creationId xmlns:a16="http://schemas.microsoft.com/office/drawing/2014/main" id="{73AC1754-1AC6-2A47-871F-122FAB04B2D6}"/>
              </a:ext>
            </a:extLst>
          </p:cNvPr>
          <p:cNvGrpSpPr/>
          <p:nvPr/>
        </p:nvGrpSpPr>
        <p:grpSpPr>
          <a:xfrm>
            <a:off x="8293652" y="4153105"/>
            <a:ext cx="3664800" cy="2139049"/>
            <a:chOff x="9816947" y="5226910"/>
            <a:chExt cx="5272750" cy="4278089"/>
          </a:xfrm>
        </p:grpSpPr>
        <p:sp>
          <p:nvSpPr>
            <p:cNvPr id="16" name="CuadroTexto 4">
              <a:extLst>
                <a:ext uri="{FF2B5EF4-FFF2-40B4-BE49-F238E27FC236}">
                  <a16:creationId xmlns:a16="http://schemas.microsoft.com/office/drawing/2014/main" id="{F1825992-75EB-4043-9B1C-BAA90F47481C}"/>
                </a:ext>
              </a:extLst>
            </p:cNvPr>
            <p:cNvSpPr txBox="1"/>
            <p:nvPr/>
          </p:nvSpPr>
          <p:spPr>
            <a:xfrm>
              <a:off x="9961208" y="5873243"/>
              <a:ext cx="5128489" cy="3631756"/>
            </a:xfrm>
            <a:prstGeom prst="rect">
              <a:avLst/>
            </a:prstGeom>
            <a:noFill/>
          </p:spPr>
          <p:txBody>
            <a:bodyPr wrap="square" rtlCol="0">
              <a:spAutoFit/>
            </a:bodyPr>
            <a:lstStyle/>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Changing political and insurance environment </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Increased competition from young, aggressive therapists</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New therapies impinging on our specialty area</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Economic downturn and patients reducing spend</a:t>
              </a:r>
            </a:p>
          </p:txBody>
        </p:sp>
        <p:sp>
          <p:nvSpPr>
            <p:cNvPr id="17" name="CuadroTexto 4">
              <a:extLst>
                <a:ext uri="{FF2B5EF4-FFF2-40B4-BE49-F238E27FC236}">
                  <a16:creationId xmlns:a16="http://schemas.microsoft.com/office/drawing/2014/main" id="{D29E52F1-3439-9C41-BD22-270EADD4BE31}"/>
                </a:ext>
              </a:extLst>
            </p:cNvPr>
            <p:cNvSpPr txBox="1"/>
            <p:nvPr/>
          </p:nvSpPr>
          <p:spPr>
            <a:xfrm>
              <a:off x="9816947" y="5226910"/>
              <a:ext cx="3263746"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THREATS</a:t>
              </a:r>
            </a:p>
          </p:txBody>
        </p:sp>
      </p:grpSp>
      <p:grpSp>
        <p:nvGrpSpPr>
          <p:cNvPr id="18" name="Group 17">
            <a:extLst>
              <a:ext uri="{FF2B5EF4-FFF2-40B4-BE49-F238E27FC236}">
                <a16:creationId xmlns:a16="http://schemas.microsoft.com/office/drawing/2014/main" id="{53353A09-7344-6542-ACDF-168C7FAC5E00}"/>
              </a:ext>
            </a:extLst>
          </p:cNvPr>
          <p:cNvGrpSpPr/>
          <p:nvPr/>
        </p:nvGrpSpPr>
        <p:grpSpPr>
          <a:xfrm flipH="1">
            <a:off x="566056" y="1903296"/>
            <a:ext cx="3592875" cy="2139048"/>
            <a:chOff x="9761259" y="5226912"/>
            <a:chExt cx="5328439" cy="4278087"/>
          </a:xfrm>
        </p:grpSpPr>
        <p:sp>
          <p:nvSpPr>
            <p:cNvPr id="19" name="CuadroTexto 4">
              <a:extLst>
                <a:ext uri="{FF2B5EF4-FFF2-40B4-BE49-F238E27FC236}">
                  <a16:creationId xmlns:a16="http://schemas.microsoft.com/office/drawing/2014/main" id="{CF54CD15-D7DB-F047-846A-9FAEF7D34A6F}"/>
                </a:ext>
              </a:extLst>
            </p:cNvPr>
            <p:cNvSpPr txBox="1"/>
            <p:nvPr/>
          </p:nvSpPr>
          <p:spPr>
            <a:xfrm>
              <a:off x="9761259" y="5873243"/>
              <a:ext cx="5328439" cy="3631756"/>
            </a:xfrm>
            <a:prstGeom prst="rect">
              <a:avLst/>
            </a:prstGeom>
            <a:noFill/>
          </p:spPr>
          <p:txBody>
            <a:bodyPr wrap="square" rtlCol="0">
              <a:spAutoFit/>
            </a:bodyPr>
            <a:lstStyle/>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High competition from different specialty areas</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Lack of awareness/exposure in local area</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Lack of time/expertise to spend on marketing</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Poor patient follow up</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Customers lack clarity on our strengths</a:t>
              </a:r>
            </a:p>
          </p:txBody>
        </p:sp>
        <p:sp>
          <p:nvSpPr>
            <p:cNvPr id="20" name="CuadroTexto 4">
              <a:extLst>
                <a:ext uri="{FF2B5EF4-FFF2-40B4-BE49-F238E27FC236}">
                  <a16:creationId xmlns:a16="http://schemas.microsoft.com/office/drawing/2014/main" id="{45EA8364-65ED-024C-9F81-B84CD45F7659}"/>
                </a:ext>
              </a:extLst>
            </p:cNvPr>
            <p:cNvSpPr txBox="1"/>
            <p:nvPr/>
          </p:nvSpPr>
          <p:spPr>
            <a:xfrm>
              <a:off x="11825953" y="5226912"/>
              <a:ext cx="3263745"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WEAKNESS</a:t>
              </a:r>
            </a:p>
          </p:txBody>
        </p:sp>
      </p:grpSp>
      <p:grpSp>
        <p:nvGrpSpPr>
          <p:cNvPr id="21" name="Group 20">
            <a:extLst>
              <a:ext uri="{FF2B5EF4-FFF2-40B4-BE49-F238E27FC236}">
                <a16:creationId xmlns:a16="http://schemas.microsoft.com/office/drawing/2014/main" id="{6E0B14DB-0F8F-7549-BB3B-B05594B0B28E}"/>
              </a:ext>
            </a:extLst>
          </p:cNvPr>
          <p:cNvGrpSpPr/>
          <p:nvPr/>
        </p:nvGrpSpPr>
        <p:grpSpPr>
          <a:xfrm flipH="1">
            <a:off x="566056" y="4153106"/>
            <a:ext cx="3811226" cy="2123659"/>
            <a:chOff x="10085082" y="5257690"/>
            <a:chExt cx="5004615" cy="4247309"/>
          </a:xfrm>
        </p:grpSpPr>
        <p:sp>
          <p:nvSpPr>
            <p:cNvPr id="22" name="CuadroTexto 4">
              <a:extLst>
                <a:ext uri="{FF2B5EF4-FFF2-40B4-BE49-F238E27FC236}">
                  <a16:creationId xmlns:a16="http://schemas.microsoft.com/office/drawing/2014/main" id="{88DDDE8A-40AE-0544-8CDE-448705F2C730}"/>
                </a:ext>
              </a:extLst>
            </p:cNvPr>
            <p:cNvSpPr txBox="1"/>
            <p:nvPr/>
          </p:nvSpPr>
          <p:spPr>
            <a:xfrm>
              <a:off x="10085082" y="5873243"/>
              <a:ext cx="5004615" cy="3631756"/>
            </a:xfrm>
            <a:prstGeom prst="rect">
              <a:avLst/>
            </a:prstGeom>
            <a:noFill/>
          </p:spPr>
          <p:txBody>
            <a:bodyPr wrap="square" rtlCol="0">
              <a:spAutoFit/>
            </a:bodyPr>
            <a:lstStyle/>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Loyal patients due to superior experience</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Passionate about continuous education</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 Strong, positive attitude of staff to embrace change</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Foster caring/lasting relationships with patients</a:t>
              </a:r>
            </a:p>
            <a:p>
              <a:pPr marL="187325" indent="-187325" defTabSz="228600">
                <a:buFont typeface="Arial" panose="020B0604020202020204" pitchFamily="34" charset="0"/>
                <a:buChar char="•"/>
              </a:pPr>
              <a:r>
                <a:rPr lang="en-US" sz="1400" dirty="0">
                  <a:solidFill>
                    <a:srgbClr val="EBEBEB">
                      <a:lumMod val="10000"/>
                    </a:srgbClr>
                  </a:solidFill>
                  <a:latin typeface="Avenir Next LT Pro" panose="020B0504020202020204" pitchFamily="34" charset="77"/>
                  <a:ea typeface="Lato Light" charset="0"/>
                  <a:cs typeface="Lato Light" charset="0"/>
                </a:rPr>
                <a:t>All therapists have a different specialty area</a:t>
              </a:r>
            </a:p>
          </p:txBody>
        </p:sp>
        <p:sp>
          <p:nvSpPr>
            <p:cNvPr id="23" name="CuadroTexto 4">
              <a:extLst>
                <a:ext uri="{FF2B5EF4-FFF2-40B4-BE49-F238E27FC236}">
                  <a16:creationId xmlns:a16="http://schemas.microsoft.com/office/drawing/2014/main" id="{385D9A50-CA46-EC42-A2A0-B1DCDC67FC22}"/>
                </a:ext>
              </a:extLst>
            </p:cNvPr>
            <p:cNvSpPr txBox="1"/>
            <p:nvPr/>
          </p:nvSpPr>
          <p:spPr>
            <a:xfrm>
              <a:off x="11825952" y="5257690"/>
              <a:ext cx="3263745" cy="615553"/>
            </a:xfrm>
            <a:prstGeom prst="rect">
              <a:avLst/>
            </a:prstGeom>
            <a:noFill/>
          </p:spPr>
          <p:txBody>
            <a:bodyPr wrap="square" rtlCol="0">
              <a:spAutoFit/>
            </a:bodyPr>
            <a:lstStyle/>
            <a:p>
              <a:pPr defTabSz="228600"/>
              <a:r>
                <a:rPr lang="en-US" sz="1400" b="1" dirty="0">
                  <a:solidFill>
                    <a:srgbClr val="EBEBEB">
                      <a:lumMod val="10000"/>
                    </a:srgbClr>
                  </a:solidFill>
                  <a:latin typeface="Avenir Next LT Pro" panose="020B0504020202020204" pitchFamily="34" charset="77"/>
                  <a:ea typeface="Roboto Medium" panose="02000000000000000000" pitchFamily="2" charset="0"/>
                  <a:cs typeface="Lato" panose="020F0502020204030203" pitchFamily="34" charset="0"/>
                </a:rPr>
                <a:t>STRENGTH</a:t>
              </a:r>
            </a:p>
          </p:txBody>
        </p:sp>
      </p:grpSp>
      <p:sp>
        <p:nvSpPr>
          <p:cNvPr id="24" name="CuadroTexto 4">
            <a:extLst>
              <a:ext uri="{FF2B5EF4-FFF2-40B4-BE49-F238E27FC236}">
                <a16:creationId xmlns:a16="http://schemas.microsoft.com/office/drawing/2014/main" id="{F87D1473-6F44-D049-8A53-32C808A28A77}"/>
              </a:ext>
            </a:extLst>
          </p:cNvPr>
          <p:cNvSpPr txBox="1"/>
          <p:nvPr/>
        </p:nvSpPr>
        <p:spPr>
          <a:xfrm flipH="1">
            <a:off x="4443120" y="1288238"/>
            <a:ext cx="3423004" cy="523220"/>
          </a:xfrm>
          <a:prstGeom prst="rect">
            <a:avLst/>
          </a:prstGeom>
          <a:noFill/>
        </p:spPr>
        <p:txBody>
          <a:bodyPr wrap="square" rtlCol="0">
            <a:spAutoFit/>
          </a:bodyPr>
          <a:lstStyle/>
          <a:p>
            <a:pPr algn="ctr" defTabSz="228600"/>
            <a:r>
              <a:rPr lang="en-US" sz="1400" b="1" dirty="0">
                <a:solidFill>
                  <a:srgbClr val="EBEBEB">
                    <a:lumMod val="10000"/>
                  </a:srgbClr>
                </a:solidFill>
                <a:latin typeface="Avenir Next LT Pro" panose="020B0504020202020204" pitchFamily="34" charset="77"/>
                <a:ea typeface="Lato Light" charset="0"/>
                <a:cs typeface="Lato Light" charset="0"/>
              </a:rPr>
              <a:t>HIGHLIGHT THE TOP 2-5 FOR EACH ELEMENT OF THE SWOT</a:t>
            </a:r>
          </a:p>
        </p:txBody>
      </p:sp>
      <p:sp>
        <p:nvSpPr>
          <p:cNvPr id="25" name="Title 1">
            <a:extLst>
              <a:ext uri="{FF2B5EF4-FFF2-40B4-BE49-F238E27FC236}">
                <a16:creationId xmlns:a16="http://schemas.microsoft.com/office/drawing/2014/main" id="{91ACD188-E88E-7EAA-6D5D-F737CD69FA52}"/>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Sample SWOT</a:t>
            </a:r>
          </a:p>
        </p:txBody>
      </p:sp>
    </p:spTree>
    <p:extLst>
      <p:ext uri="{BB962C8B-B14F-4D97-AF65-F5344CB8AC3E}">
        <p14:creationId xmlns:p14="http://schemas.microsoft.com/office/powerpoint/2010/main" val="163416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14CF0E4-A89B-1249-9478-3E5DA6261E67}"/>
              </a:ext>
            </a:extLst>
          </p:cNvPr>
          <p:cNvSpPr/>
          <p:nvPr/>
        </p:nvSpPr>
        <p:spPr>
          <a:xfrm>
            <a:off x="0" y="0"/>
            <a:ext cx="12192000"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12456" y="1455222"/>
            <a:ext cx="8930902" cy="892552"/>
          </a:xfrm>
          <a:prstGeom prst="rect">
            <a:avLst/>
          </a:prstGeom>
          <a:noFill/>
        </p:spPr>
        <p:txBody>
          <a:bodyPr wrap="square" rtlCol="0">
            <a:spAutoFit/>
          </a:bodyPr>
          <a:lstStyle/>
          <a:p>
            <a:pPr defTabSz="228600"/>
            <a:r>
              <a:rPr lang="en-US" sz="2000" b="1" dirty="0">
                <a:solidFill>
                  <a:srgbClr val="FDFFFE">
                    <a:lumMod val="10000"/>
                  </a:srgbClr>
                </a:solidFill>
                <a:latin typeface="Avenir Book" panose="02000503020000020003" pitchFamily="2" charset="0"/>
                <a:ea typeface="Lato Light" panose="020F0502020204030203" pitchFamily="34" charset="0"/>
                <a:cs typeface="Lato Light" panose="020F0502020204030203" pitchFamily="34" charset="0"/>
              </a:rPr>
              <a:t>OBJECTIVE</a:t>
            </a:r>
          </a:p>
          <a:p>
            <a:pPr defTabSz="228600"/>
            <a:r>
              <a:rPr lang="en-US" sz="1600" dirty="0">
                <a:solidFill>
                  <a:srgbClr val="FDFFFE">
                    <a:lumMod val="10000"/>
                  </a:srgbClr>
                </a:solidFill>
                <a:latin typeface="Avenir Book" panose="02000503020000020003" pitchFamily="2" charset="0"/>
                <a:ea typeface="Lato Light" panose="020F0502020204030203" pitchFamily="34" charset="0"/>
                <a:cs typeface="Lato Light" panose="020F0502020204030203" pitchFamily="34" charset="0"/>
              </a:rPr>
              <a:t>All the work you’ve done will lead you to discover great opportunities to grow your business but also areas the business will need to take swift action</a:t>
            </a:r>
          </a:p>
        </p:txBody>
      </p:sp>
      <p:grpSp>
        <p:nvGrpSpPr>
          <p:cNvPr id="49" name="Group 48">
            <a:extLst>
              <a:ext uri="{FF2B5EF4-FFF2-40B4-BE49-F238E27FC236}">
                <a16:creationId xmlns:a16="http://schemas.microsoft.com/office/drawing/2014/main" id="{CF8EDFD4-6BBF-9045-BBBD-06C1DAD7FF8E}"/>
              </a:ext>
            </a:extLst>
          </p:cNvPr>
          <p:cNvGrpSpPr/>
          <p:nvPr/>
        </p:nvGrpSpPr>
        <p:grpSpPr>
          <a:xfrm>
            <a:off x="1020827" y="2729989"/>
            <a:ext cx="2929937" cy="1679566"/>
            <a:chOff x="14399574" y="4605724"/>
            <a:chExt cx="4788838" cy="3359128"/>
          </a:xfrm>
        </p:grpSpPr>
        <p:sp>
          <p:nvSpPr>
            <p:cNvPr id="50" name="TextBox 49">
              <a:extLst>
                <a:ext uri="{FF2B5EF4-FFF2-40B4-BE49-F238E27FC236}">
                  <a16:creationId xmlns:a16="http://schemas.microsoft.com/office/drawing/2014/main" id="{C2CF608C-90F7-7E41-88B8-A69D16174F69}"/>
                </a:ext>
              </a:extLst>
            </p:cNvPr>
            <p:cNvSpPr txBox="1"/>
            <p:nvPr/>
          </p:nvSpPr>
          <p:spPr>
            <a:xfrm>
              <a:off x="14399576" y="5317977"/>
              <a:ext cx="3645097" cy="2646875"/>
            </a:xfrm>
            <a:prstGeom prst="rect">
              <a:avLst/>
            </a:prstGeom>
            <a:noFill/>
          </p:spPr>
          <p:txBody>
            <a:bodyPr wrap="square" rtlCol="0">
              <a:spAutoFit/>
            </a:bodyPr>
            <a:lstStyle/>
            <a:p>
              <a:pPr defTabSz="228600"/>
              <a:r>
                <a:rPr lang="en-US" sz="1600" dirty="0">
                  <a:solidFill>
                    <a:srgbClr val="FDFFFE">
                      <a:lumMod val="10000"/>
                    </a:srgbClr>
                  </a:solidFill>
                  <a:latin typeface="Avenir Book" panose="02000503020000020003" pitchFamily="2" charset="0"/>
                  <a:ea typeface="Lato Light" panose="020F0502020204030203" pitchFamily="34" charset="0"/>
                  <a:cs typeface="Lato Light" panose="020F0502020204030203" pitchFamily="34" charset="0"/>
                </a:rPr>
                <a:t>Strong links between strength and opportunities create an environment to maximise growth</a:t>
              </a:r>
            </a:p>
          </p:txBody>
        </p:sp>
        <p:sp>
          <p:nvSpPr>
            <p:cNvPr id="51" name="CuadroTexto 351">
              <a:extLst>
                <a:ext uri="{FF2B5EF4-FFF2-40B4-BE49-F238E27FC236}">
                  <a16:creationId xmlns:a16="http://schemas.microsoft.com/office/drawing/2014/main" id="{64FCC5C7-0964-8C4C-BBE8-41F79146B3DE}"/>
                </a:ext>
              </a:extLst>
            </p:cNvPr>
            <p:cNvSpPr txBox="1"/>
            <p:nvPr/>
          </p:nvSpPr>
          <p:spPr>
            <a:xfrm>
              <a:off x="14399574" y="4605724"/>
              <a:ext cx="4788838" cy="738663"/>
            </a:xfrm>
            <a:prstGeom prst="rect">
              <a:avLst/>
            </a:prstGeom>
            <a:noFill/>
          </p:spPr>
          <p:txBody>
            <a:bodyPr wrap="square" rtlCol="0">
              <a:spAutoFit/>
            </a:bodyPr>
            <a:lstStyle/>
            <a:p>
              <a:pPr defTabSz="228600"/>
              <a:r>
                <a:rPr lang="en-US" b="1" dirty="0">
                  <a:solidFill>
                    <a:srgbClr val="353E49"/>
                  </a:solidFill>
                  <a:latin typeface="Avenir Book" panose="02000503020000020003" pitchFamily="2" charset="0"/>
                  <a:ea typeface="Lato Light" panose="020F0502020204030203" pitchFamily="34" charset="0"/>
                  <a:cs typeface="Poppins SemiBold" pitchFamily="2" charset="77"/>
                </a:rPr>
                <a:t>ACTIONABLE STRATEGY</a:t>
              </a:r>
            </a:p>
          </p:txBody>
        </p:sp>
      </p:grpSp>
      <p:grpSp>
        <p:nvGrpSpPr>
          <p:cNvPr id="52" name="Group 51">
            <a:extLst>
              <a:ext uri="{FF2B5EF4-FFF2-40B4-BE49-F238E27FC236}">
                <a16:creationId xmlns:a16="http://schemas.microsoft.com/office/drawing/2014/main" id="{BF7EA48D-89D7-F547-AAAD-D2F4A31D7F5E}"/>
              </a:ext>
            </a:extLst>
          </p:cNvPr>
          <p:cNvGrpSpPr/>
          <p:nvPr/>
        </p:nvGrpSpPr>
        <p:grpSpPr>
          <a:xfrm>
            <a:off x="8020994" y="2406823"/>
            <a:ext cx="3647267" cy="2172009"/>
            <a:chOff x="11975689" y="4605724"/>
            <a:chExt cx="6465567" cy="4344016"/>
          </a:xfrm>
        </p:grpSpPr>
        <p:sp>
          <p:nvSpPr>
            <p:cNvPr id="53" name="TextBox 52">
              <a:extLst>
                <a:ext uri="{FF2B5EF4-FFF2-40B4-BE49-F238E27FC236}">
                  <a16:creationId xmlns:a16="http://schemas.microsoft.com/office/drawing/2014/main" id="{B9897564-CE6D-E540-B1A4-BDF6E1B4D9B4}"/>
                </a:ext>
              </a:extLst>
            </p:cNvPr>
            <p:cNvSpPr txBox="1"/>
            <p:nvPr/>
          </p:nvSpPr>
          <p:spPr>
            <a:xfrm>
              <a:off x="14399577" y="5317978"/>
              <a:ext cx="4041677" cy="3631762"/>
            </a:xfrm>
            <a:prstGeom prst="rect">
              <a:avLst/>
            </a:prstGeom>
            <a:noFill/>
          </p:spPr>
          <p:txBody>
            <a:bodyPr wrap="square" rtlCol="0">
              <a:spAutoFit/>
            </a:bodyPr>
            <a:lstStyle/>
            <a:p>
              <a:pPr algn="r" defTabSz="228600"/>
              <a:r>
                <a:rPr lang="en-US" sz="1600" dirty="0">
                  <a:solidFill>
                    <a:srgbClr val="FDFFFE">
                      <a:lumMod val="10000"/>
                    </a:srgbClr>
                  </a:solidFill>
                  <a:latin typeface="Avenir Book" panose="02000503020000020003" pitchFamily="2" charset="0"/>
                  <a:ea typeface="Lato Light" panose="020F0502020204030203" pitchFamily="34" charset="0"/>
                  <a:cs typeface="Lato Light" panose="020F0502020204030203" pitchFamily="34" charset="0"/>
                </a:rPr>
                <a:t>Strong relationship between a weakness in your business and an external threat requires immediate attention</a:t>
              </a:r>
              <a:r>
                <a:rPr lang="en-US" sz="1600" dirty="0">
                  <a:solidFill>
                    <a:srgbClr val="989998"/>
                  </a:solidFill>
                  <a:latin typeface="Avenir Book" panose="02000503020000020003" pitchFamily="2" charset="0"/>
                  <a:ea typeface="Lato Light" panose="020F0502020204030203" pitchFamily="34" charset="0"/>
                  <a:cs typeface="Lato Light" panose="020F0502020204030203" pitchFamily="34" charset="0"/>
                </a:rPr>
                <a:t>.</a:t>
              </a:r>
            </a:p>
          </p:txBody>
        </p:sp>
        <p:sp>
          <p:nvSpPr>
            <p:cNvPr id="54" name="CuadroTexto 351">
              <a:extLst>
                <a:ext uri="{FF2B5EF4-FFF2-40B4-BE49-F238E27FC236}">
                  <a16:creationId xmlns:a16="http://schemas.microsoft.com/office/drawing/2014/main" id="{4A4470BF-4A73-AD43-82EC-EED8528D4C8B}"/>
                </a:ext>
              </a:extLst>
            </p:cNvPr>
            <p:cNvSpPr txBox="1"/>
            <p:nvPr/>
          </p:nvSpPr>
          <p:spPr>
            <a:xfrm>
              <a:off x="11975689" y="4605724"/>
              <a:ext cx="6465567" cy="738664"/>
            </a:xfrm>
            <a:prstGeom prst="rect">
              <a:avLst/>
            </a:prstGeom>
            <a:noFill/>
          </p:spPr>
          <p:txBody>
            <a:bodyPr wrap="square" rtlCol="0">
              <a:spAutoFit/>
            </a:bodyPr>
            <a:lstStyle/>
            <a:p>
              <a:pPr algn="r" defTabSz="228600"/>
              <a:r>
                <a:rPr lang="en-US" b="1" dirty="0">
                  <a:solidFill>
                    <a:srgbClr val="353E49"/>
                  </a:solidFill>
                  <a:latin typeface="Avenir Book" panose="02000503020000020003" pitchFamily="2" charset="0"/>
                  <a:ea typeface="Lato Light" panose="020F0502020204030203" pitchFamily="34" charset="0"/>
                  <a:cs typeface="Poppins SemiBold" pitchFamily="2" charset="77"/>
                </a:rPr>
                <a:t>CONCERN FOR THE BUISINESS</a:t>
              </a:r>
            </a:p>
          </p:txBody>
        </p:sp>
      </p:grpSp>
      <p:grpSp>
        <p:nvGrpSpPr>
          <p:cNvPr id="2" name="Group 1">
            <a:extLst>
              <a:ext uri="{FF2B5EF4-FFF2-40B4-BE49-F238E27FC236}">
                <a16:creationId xmlns:a16="http://schemas.microsoft.com/office/drawing/2014/main" id="{229D8C99-E12E-384D-BA4E-4AEC777130A1}"/>
              </a:ext>
            </a:extLst>
          </p:cNvPr>
          <p:cNvGrpSpPr/>
          <p:nvPr/>
        </p:nvGrpSpPr>
        <p:grpSpPr>
          <a:xfrm>
            <a:off x="2580833" y="2193226"/>
            <a:ext cx="7030334" cy="4141324"/>
            <a:chOff x="6697523" y="4386452"/>
            <a:chExt cx="10982604" cy="6469468"/>
          </a:xfrm>
        </p:grpSpPr>
        <p:grpSp>
          <p:nvGrpSpPr>
            <p:cNvPr id="31" name="Group 30">
              <a:extLst>
                <a:ext uri="{FF2B5EF4-FFF2-40B4-BE49-F238E27FC236}">
                  <a16:creationId xmlns:a16="http://schemas.microsoft.com/office/drawing/2014/main" id="{D4128955-7A0B-1B4B-8809-57DB483F8C26}"/>
                </a:ext>
              </a:extLst>
            </p:cNvPr>
            <p:cNvGrpSpPr/>
            <p:nvPr/>
          </p:nvGrpSpPr>
          <p:grpSpPr>
            <a:xfrm>
              <a:off x="9478293" y="4939529"/>
              <a:ext cx="5460083" cy="3993474"/>
              <a:chOff x="10645774" y="5727699"/>
              <a:chExt cx="3088196" cy="2258690"/>
            </a:xfrm>
          </p:grpSpPr>
          <p:sp>
            <p:nvSpPr>
              <p:cNvPr id="5" name="Freeform 4">
                <a:extLst>
                  <a:ext uri="{FF2B5EF4-FFF2-40B4-BE49-F238E27FC236}">
                    <a16:creationId xmlns:a16="http://schemas.microsoft.com/office/drawing/2014/main" id="{0C96F093-72AB-DE4C-A2D2-2D3ACB053161}"/>
                  </a:ext>
                </a:extLst>
              </p:cNvPr>
              <p:cNvSpPr/>
              <p:nvPr/>
            </p:nvSpPr>
            <p:spPr>
              <a:xfrm>
                <a:off x="10645774" y="6603634"/>
                <a:ext cx="1871662" cy="1382755"/>
              </a:xfrm>
              <a:custGeom>
                <a:avLst/>
                <a:gdLst>
                  <a:gd name="connsiteX0" fmla="*/ 119134 w 1871662"/>
                  <a:gd name="connsiteY0" fmla="*/ -307 h 1382755"/>
                  <a:gd name="connsiteX1" fmla="*/ 1752290 w 1871662"/>
                  <a:gd name="connsiteY1" fmla="*/ -307 h 1382755"/>
                  <a:gd name="connsiteX2" fmla="*/ 1871544 w 1871662"/>
                  <a:gd name="connsiteY2" fmla="*/ 110728 h 1382755"/>
                  <a:gd name="connsiteX3" fmla="*/ 1871544 w 1871662"/>
                  <a:gd name="connsiteY3" fmla="*/ 873443 h 1382755"/>
                  <a:gd name="connsiteX4" fmla="*/ 1752290 w 1871662"/>
                  <a:gd name="connsiteY4" fmla="*/ 984479 h 1382755"/>
                  <a:gd name="connsiteX5" fmla="*/ 1035058 w 1871662"/>
                  <a:gd name="connsiteY5" fmla="*/ 984479 h 1382755"/>
                  <a:gd name="connsiteX6" fmla="*/ 216860 w 1871662"/>
                  <a:gd name="connsiteY6" fmla="*/ 1378279 h 1382755"/>
                  <a:gd name="connsiteX7" fmla="*/ 158853 w 1871662"/>
                  <a:gd name="connsiteY7" fmla="*/ 1345320 h 1382755"/>
                  <a:gd name="connsiteX8" fmla="*/ 158853 w 1871662"/>
                  <a:gd name="connsiteY8" fmla="*/ 984859 h 1382755"/>
                  <a:gd name="connsiteX9" fmla="*/ 119134 w 1871662"/>
                  <a:gd name="connsiteY9" fmla="*/ 984859 h 1382755"/>
                  <a:gd name="connsiteX10" fmla="*/ -119 w 1871662"/>
                  <a:gd name="connsiteY10" fmla="*/ 873823 h 1382755"/>
                  <a:gd name="connsiteX11" fmla="*/ -119 w 1871662"/>
                  <a:gd name="connsiteY11" fmla="*/ 111013 h 1382755"/>
                  <a:gd name="connsiteX12" fmla="*/ 119134 w 1871662"/>
                  <a:gd name="connsiteY12" fmla="*/ -307 h 138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1662" h="1382755">
                    <a:moveTo>
                      <a:pt x="119134" y="-307"/>
                    </a:moveTo>
                    <a:lnTo>
                      <a:pt x="1752290" y="-307"/>
                    </a:lnTo>
                    <a:cubicBezTo>
                      <a:pt x="1818108" y="-307"/>
                      <a:pt x="1871544" y="49369"/>
                      <a:pt x="1871544" y="110728"/>
                    </a:cubicBezTo>
                    <a:lnTo>
                      <a:pt x="1871544" y="873443"/>
                    </a:lnTo>
                    <a:cubicBezTo>
                      <a:pt x="1871544" y="934803"/>
                      <a:pt x="1818108" y="984479"/>
                      <a:pt x="1752290" y="984479"/>
                    </a:cubicBezTo>
                    <a:lnTo>
                      <a:pt x="1035058" y="984479"/>
                    </a:lnTo>
                    <a:lnTo>
                      <a:pt x="216860" y="1378279"/>
                    </a:lnTo>
                    <a:cubicBezTo>
                      <a:pt x="190381" y="1391007"/>
                      <a:pt x="158853" y="1373055"/>
                      <a:pt x="158853" y="1345320"/>
                    </a:cubicBezTo>
                    <a:lnTo>
                      <a:pt x="158853" y="984859"/>
                    </a:lnTo>
                    <a:lnTo>
                      <a:pt x="119134" y="984859"/>
                    </a:lnTo>
                    <a:cubicBezTo>
                      <a:pt x="53221" y="984859"/>
                      <a:pt x="-119" y="935182"/>
                      <a:pt x="-119" y="873823"/>
                    </a:cubicBezTo>
                    <a:lnTo>
                      <a:pt x="-119" y="111013"/>
                    </a:lnTo>
                    <a:cubicBezTo>
                      <a:pt x="-119" y="49369"/>
                      <a:pt x="53221" y="-307"/>
                      <a:pt x="119134" y="-307"/>
                    </a:cubicBezTo>
                    <a:close/>
                  </a:path>
                </a:pathLst>
              </a:custGeom>
              <a:solidFill>
                <a:srgbClr val="4ECDC4"/>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6" name="Freeform 5">
                <a:extLst>
                  <a:ext uri="{FF2B5EF4-FFF2-40B4-BE49-F238E27FC236}">
                    <a16:creationId xmlns:a16="http://schemas.microsoft.com/office/drawing/2014/main" id="{8902472E-B96E-8A49-ACEC-83CC16DF3AAF}"/>
                  </a:ext>
                </a:extLst>
              </p:cNvPr>
              <p:cNvSpPr/>
              <p:nvPr/>
            </p:nvSpPr>
            <p:spPr>
              <a:xfrm>
                <a:off x="10936191" y="7069666"/>
                <a:ext cx="1294223" cy="37994"/>
              </a:xfrm>
              <a:custGeom>
                <a:avLst/>
                <a:gdLst>
                  <a:gd name="connsiteX0" fmla="*/ 1270612 w 1294223"/>
                  <a:gd name="connsiteY0" fmla="*/ 37167 h 37994"/>
                  <a:gd name="connsiteX1" fmla="*/ 19789 w 1294223"/>
                  <a:gd name="connsiteY1" fmla="*/ 37167 h 37994"/>
                  <a:gd name="connsiteX2" fmla="*/ -71 w 1294223"/>
                  <a:gd name="connsiteY2" fmla="*/ 20023 h 37994"/>
                  <a:gd name="connsiteX3" fmla="*/ 17131 w 1294223"/>
                  <a:gd name="connsiteY3" fmla="*/ 219 h 37994"/>
                  <a:gd name="connsiteX4" fmla="*/ 19789 w 1294223"/>
                  <a:gd name="connsiteY4" fmla="*/ 219 h 37994"/>
                  <a:gd name="connsiteX5" fmla="*/ 1270612 w 1294223"/>
                  <a:gd name="connsiteY5" fmla="*/ 219 h 37994"/>
                  <a:gd name="connsiteX6" fmla="*/ 1293577 w 1294223"/>
                  <a:gd name="connsiteY6" fmla="*/ 14267 h 37994"/>
                  <a:gd name="connsiteX7" fmla="*/ 1279489 w 1294223"/>
                  <a:gd name="connsiteY7" fmla="*/ 37167 h 37994"/>
                  <a:gd name="connsiteX8" fmla="*/ 1270612 w 1294223"/>
                  <a:gd name="connsiteY8" fmla="*/ 37167 h 3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223" h="37994">
                    <a:moveTo>
                      <a:pt x="1270612" y="37167"/>
                    </a:moveTo>
                    <a:lnTo>
                      <a:pt x="19789" y="37167"/>
                    </a:lnTo>
                    <a:cubicBezTo>
                      <a:pt x="9559" y="37899"/>
                      <a:pt x="672" y="30224"/>
                      <a:pt x="-71" y="20023"/>
                    </a:cubicBezTo>
                    <a:cubicBezTo>
                      <a:pt x="-804" y="9812"/>
                      <a:pt x="6901" y="950"/>
                      <a:pt x="17131" y="219"/>
                    </a:cubicBezTo>
                    <a:cubicBezTo>
                      <a:pt x="18017" y="153"/>
                      <a:pt x="18903" y="153"/>
                      <a:pt x="19789" y="219"/>
                    </a:cubicBezTo>
                    <a:lnTo>
                      <a:pt x="1270612" y="219"/>
                    </a:lnTo>
                    <a:cubicBezTo>
                      <a:pt x="1280842" y="-2222"/>
                      <a:pt x="1291129" y="4066"/>
                      <a:pt x="1293577" y="14267"/>
                    </a:cubicBezTo>
                    <a:cubicBezTo>
                      <a:pt x="1296025" y="24468"/>
                      <a:pt x="1289719" y="34726"/>
                      <a:pt x="1279489" y="37167"/>
                    </a:cubicBezTo>
                    <a:cubicBezTo>
                      <a:pt x="1276565" y="37861"/>
                      <a:pt x="1273527" y="37861"/>
                      <a:pt x="1270612" y="37167"/>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7" name="Freeform 6">
                <a:extLst>
                  <a:ext uri="{FF2B5EF4-FFF2-40B4-BE49-F238E27FC236}">
                    <a16:creationId xmlns:a16="http://schemas.microsoft.com/office/drawing/2014/main" id="{50EA2A0A-679C-1649-80FD-BF7407046B77}"/>
                  </a:ext>
                </a:extLst>
              </p:cNvPr>
              <p:cNvSpPr/>
              <p:nvPr/>
            </p:nvSpPr>
            <p:spPr>
              <a:xfrm>
                <a:off x="10936191" y="6866782"/>
                <a:ext cx="1294223" cy="37994"/>
              </a:xfrm>
              <a:custGeom>
                <a:avLst/>
                <a:gdLst>
                  <a:gd name="connsiteX0" fmla="*/ 1270612 w 1294223"/>
                  <a:gd name="connsiteY0" fmla="*/ 37167 h 37994"/>
                  <a:gd name="connsiteX1" fmla="*/ 19789 w 1294223"/>
                  <a:gd name="connsiteY1" fmla="*/ 37167 h 37994"/>
                  <a:gd name="connsiteX2" fmla="*/ -71 w 1294223"/>
                  <a:gd name="connsiteY2" fmla="*/ 20023 h 37994"/>
                  <a:gd name="connsiteX3" fmla="*/ 17131 w 1294223"/>
                  <a:gd name="connsiteY3" fmla="*/ 219 h 37994"/>
                  <a:gd name="connsiteX4" fmla="*/ 19789 w 1294223"/>
                  <a:gd name="connsiteY4" fmla="*/ 219 h 37994"/>
                  <a:gd name="connsiteX5" fmla="*/ 1270612 w 1294223"/>
                  <a:gd name="connsiteY5" fmla="*/ 219 h 37994"/>
                  <a:gd name="connsiteX6" fmla="*/ 1293577 w 1294223"/>
                  <a:gd name="connsiteY6" fmla="*/ 14267 h 37994"/>
                  <a:gd name="connsiteX7" fmla="*/ 1279489 w 1294223"/>
                  <a:gd name="connsiteY7" fmla="*/ 37167 h 37994"/>
                  <a:gd name="connsiteX8" fmla="*/ 1270612 w 1294223"/>
                  <a:gd name="connsiteY8" fmla="*/ 37167 h 3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223" h="37994">
                    <a:moveTo>
                      <a:pt x="1270612" y="37167"/>
                    </a:moveTo>
                    <a:lnTo>
                      <a:pt x="19789" y="37167"/>
                    </a:lnTo>
                    <a:cubicBezTo>
                      <a:pt x="9559" y="37899"/>
                      <a:pt x="672" y="30224"/>
                      <a:pt x="-71" y="20023"/>
                    </a:cubicBezTo>
                    <a:cubicBezTo>
                      <a:pt x="-804" y="9812"/>
                      <a:pt x="6901" y="950"/>
                      <a:pt x="17131" y="219"/>
                    </a:cubicBezTo>
                    <a:cubicBezTo>
                      <a:pt x="18017" y="152"/>
                      <a:pt x="18903" y="152"/>
                      <a:pt x="19789" y="219"/>
                    </a:cubicBezTo>
                    <a:lnTo>
                      <a:pt x="1270612" y="219"/>
                    </a:lnTo>
                    <a:cubicBezTo>
                      <a:pt x="1280842" y="-2222"/>
                      <a:pt x="1291129" y="4066"/>
                      <a:pt x="1293577" y="14267"/>
                    </a:cubicBezTo>
                    <a:cubicBezTo>
                      <a:pt x="1296025" y="24468"/>
                      <a:pt x="1289719" y="34726"/>
                      <a:pt x="1279489" y="37167"/>
                    </a:cubicBezTo>
                    <a:cubicBezTo>
                      <a:pt x="1276565" y="37861"/>
                      <a:pt x="1273527" y="37861"/>
                      <a:pt x="1270612" y="37167"/>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26" name="Freeform 25">
                <a:extLst>
                  <a:ext uri="{FF2B5EF4-FFF2-40B4-BE49-F238E27FC236}">
                    <a16:creationId xmlns:a16="http://schemas.microsoft.com/office/drawing/2014/main" id="{3711BFC6-4B68-CC4E-96AD-00178A7AC398}"/>
                  </a:ext>
                </a:extLst>
              </p:cNvPr>
              <p:cNvSpPr/>
              <p:nvPr/>
            </p:nvSpPr>
            <p:spPr>
              <a:xfrm>
                <a:off x="10932814" y="7272503"/>
                <a:ext cx="1297393" cy="37998"/>
              </a:xfrm>
              <a:custGeom>
                <a:avLst/>
                <a:gdLst>
                  <a:gd name="connsiteX0" fmla="*/ 1273989 w 1297393"/>
                  <a:gd name="connsiteY0" fmla="*/ 37214 h 37998"/>
                  <a:gd name="connsiteX1" fmla="*/ 23166 w 1297393"/>
                  <a:gd name="connsiteY1" fmla="*/ 37214 h 37998"/>
                  <a:gd name="connsiteX2" fmla="*/ 363 w 1297393"/>
                  <a:gd name="connsiteY2" fmla="*/ 22910 h 37998"/>
                  <a:gd name="connsiteX3" fmla="*/ 14698 w 1297393"/>
                  <a:gd name="connsiteY3" fmla="*/ 171 h 37998"/>
                  <a:gd name="connsiteX4" fmla="*/ 23166 w 1297393"/>
                  <a:gd name="connsiteY4" fmla="*/ 171 h 37998"/>
                  <a:gd name="connsiteX5" fmla="*/ 1273989 w 1297393"/>
                  <a:gd name="connsiteY5" fmla="*/ 171 h 37998"/>
                  <a:gd name="connsiteX6" fmla="*/ 1296792 w 1297393"/>
                  <a:gd name="connsiteY6" fmla="*/ 14475 h 37998"/>
                  <a:gd name="connsiteX7" fmla="*/ 1282457 w 1297393"/>
                  <a:gd name="connsiteY7" fmla="*/ 37214 h 37998"/>
                  <a:gd name="connsiteX8" fmla="*/ 1273989 w 1297393"/>
                  <a:gd name="connsiteY8" fmla="*/ 37214 h 3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93" h="37998">
                    <a:moveTo>
                      <a:pt x="1273989" y="37214"/>
                    </a:moveTo>
                    <a:lnTo>
                      <a:pt x="23166" y="37214"/>
                    </a:lnTo>
                    <a:cubicBezTo>
                      <a:pt x="12908" y="39541"/>
                      <a:pt x="2697" y="33139"/>
                      <a:pt x="363" y="22910"/>
                    </a:cubicBezTo>
                    <a:cubicBezTo>
                      <a:pt x="-1980" y="12680"/>
                      <a:pt x="4440" y="2498"/>
                      <a:pt x="14698" y="171"/>
                    </a:cubicBezTo>
                    <a:cubicBezTo>
                      <a:pt x="17489" y="-466"/>
                      <a:pt x="20375" y="-466"/>
                      <a:pt x="23166" y="171"/>
                    </a:cubicBezTo>
                    <a:lnTo>
                      <a:pt x="1273989" y="171"/>
                    </a:lnTo>
                    <a:cubicBezTo>
                      <a:pt x="1284248" y="-2157"/>
                      <a:pt x="1294458" y="4245"/>
                      <a:pt x="1296792" y="14475"/>
                    </a:cubicBezTo>
                    <a:cubicBezTo>
                      <a:pt x="1299135" y="24705"/>
                      <a:pt x="1292715" y="34887"/>
                      <a:pt x="1282457" y="37214"/>
                    </a:cubicBezTo>
                    <a:cubicBezTo>
                      <a:pt x="1279666" y="37850"/>
                      <a:pt x="1276780" y="37850"/>
                      <a:pt x="1273989" y="37214"/>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27" name="Freeform 26">
                <a:extLst>
                  <a:ext uri="{FF2B5EF4-FFF2-40B4-BE49-F238E27FC236}">
                    <a16:creationId xmlns:a16="http://schemas.microsoft.com/office/drawing/2014/main" id="{A913E65A-0E58-6C4E-8D49-1FEEA3F56563}"/>
                  </a:ext>
                </a:extLst>
              </p:cNvPr>
              <p:cNvSpPr/>
              <p:nvPr/>
            </p:nvSpPr>
            <p:spPr>
              <a:xfrm>
                <a:off x="11862308" y="5727699"/>
                <a:ext cx="1871662" cy="1382767"/>
              </a:xfrm>
              <a:custGeom>
                <a:avLst/>
                <a:gdLst>
                  <a:gd name="connsiteX0" fmla="*/ 1752290 w 1871662"/>
                  <a:gd name="connsiteY0" fmla="*/ -307 h 1382767"/>
                  <a:gd name="connsiteX1" fmla="*/ 119134 w 1871662"/>
                  <a:gd name="connsiteY1" fmla="*/ -307 h 1382767"/>
                  <a:gd name="connsiteX2" fmla="*/ -119 w 1871662"/>
                  <a:gd name="connsiteY2" fmla="*/ 110728 h 1382767"/>
                  <a:gd name="connsiteX3" fmla="*/ -119 w 1871662"/>
                  <a:gd name="connsiteY3" fmla="*/ 873443 h 1382767"/>
                  <a:gd name="connsiteX4" fmla="*/ 119134 w 1871662"/>
                  <a:gd name="connsiteY4" fmla="*/ 984479 h 1382767"/>
                  <a:gd name="connsiteX5" fmla="*/ 836367 w 1871662"/>
                  <a:gd name="connsiteY5" fmla="*/ 984479 h 1382767"/>
                  <a:gd name="connsiteX6" fmla="*/ 1654469 w 1871662"/>
                  <a:gd name="connsiteY6" fmla="*/ 1378279 h 1382767"/>
                  <a:gd name="connsiteX7" fmla="*/ 1712571 w 1871662"/>
                  <a:gd name="connsiteY7" fmla="*/ 1345320 h 1382767"/>
                  <a:gd name="connsiteX8" fmla="*/ 1712571 w 1871662"/>
                  <a:gd name="connsiteY8" fmla="*/ 984384 h 1382767"/>
                  <a:gd name="connsiteX9" fmla="*/ 1752290 w 1871662"/>
                  <a:gd name="connsiteY9" fmla="*/ 984384 h 1382767"/>
                  <a:gd name="connsiteX10" fmla="*/ 1871543 w 1871662"/>
                  <a:gd name="connsiteY10" fmla="*/ 873348 h 1382767"/>
                  <a:gd name="connsiteX11" fmla="*/ 1871543 w 1871662"/>
                  <a:gd name="connsiteY11" fmla="*/ 110633 h 1382767"/>
                  <a:gd name="connsiteX12" fmla="*/ 1752290 w 1871662"/>
                  <a:gd name="connsiteY12" fmla="*/ -307 h 138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1662" h="1382767">
                    <a:moveTo>
                      <a:pt x="1752290" y="-307"/>
                    </a:moveTo>
                    <a:lnTo>
                      <a:pt x="119134" y="-307"/>
                    </a:lnTo>
                    <a:cubicBezTo>
                      <a:pt x="53316" y="-307"/>
                      <a:pt x="-119" y="49369"/>
                      <a:pt x="-119" y="110728"/>
                    </a:cubicBezTo>
                    <a:lnTo>
                      <a:pt x="-119" y="873443"/>
                    </a:lnTo>
                    <a:cubicBezTo>
                      <a:pt x="-119" y="934803"/>
                      <a:pt x="53316" y="984479"/>
                      <a:pt x="119134" y="984479"/>
                    </a:cubicBezTo>
                    <a:lnTo>
                      <a:pt x="836367" y="984479"/>
                    </a:lnTo>
                    <a:lnTo>
                      <a:pt x="1654469" y="1378279"/>
                    </a:lnTo>
                    <a:cubicBezTo>
                      <a:pt x="1680948" y="1391007"/>
                      <a:pt x="1712571" y="1373150"/>
                      <a:pt x="1712571" y="1345320"/>
                    </a:cubicBezTo>
                    <a:lnTo>
                      <a:pt x="1712571" y="984384"/>
                    </a:lnTo>
                    <a:lnTo>
                      <a:pt x="1752290" y="984384"/>
                    </a:lnTo>
                    <a:cubicBezTo>
                      <a:pt x="1818108" y="984384"/>
                      <a:pt x="1871543" y="934708"/>
                      <a:pt x="1871543" y="873348"/>
                    </a:cubicBezTo>
                    <a:lnTo>
                      <a:pt x="1871543" y="110633"/>
                    </a:lnTo>
                    <a:cubicBezTo>
                      <a:pt x="1871543" y="49369"/>
                      <a:pt x="1818108" y="-307"/>
                      <a:pt x="1752290" y="-307"/>
                    </a:cubicBezTo>
                    <a:close/>
                  </a:path>
                </a:pathLst>
              </a:custGeom>
              <a:solidFill>
                <a:srgbClr val="005E7C"/>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28" name="Freeform 27">
                <a:extLst>
                  <a:ext uri="{FF2B5EF4-FFF2-40B4-BE49-F238E27FC236}">
                    <a16:creationId xmlns:a16="http://schemas.microsoft.com/office/drawing/2014/main" id="{1AA66887-3656-0845-88A2-ABB0E1A97537}"/>
                  </a:ext>
                </a:extLst>
              </p:cNvPr>
              <p:cNvSpPr/>
              <p:nvPr/>
            </p:nvSpPr>
            <p:spPr>
              <a:xfrm>
                <a:off x="12149347" y="6193684"/>
                <a:ext cx="1297583" cy="37998"/>
              </a:xfrm>
              <a:custGeom>
                <a:avLst/>
                <a:gdLst>
                  <a:gd name="connsiteX0" fmla="*/ 1274180 w 1297583"/>
                  <a:gd name="connsiteY0" fmla="*/ 37214 h 37998"/>
                  <a:gd name="connsiteX1" fmla="*/ 23166 w 1297583"/>
                  <a:gd name="connsiteY1" fmla="*/ 37214 h 37998"/>
                  <a:gd name="connsiteX2" fmla="*/ 363 w 1297583"/>
                  <a:gd name="connsiteY2" fmla="*/ 22909 h 37998"/>
                  <a:gd name="connsiteX3" fmla="*/ 14698 w 1297583"/>
                  <a:gd name="connsiteY3" fmla="*/ 171 h 37998"/>
                  <a:gd name="connsiteX4" fmla="*/ 23166 w 1297583"/>
                  <a:gd name="connsiteY4" fmla="*/ 171 h 37998"/>
                  <a:gd name="connsiteX5" fmla="*/ 1274180 w 1297583"/>
                  <a:gd name="connsiteY5" fmla="*/ 171 h 37998"/>
                  <a:gd name="connsiteX6" fmla="*/ 1296982 w 1297583"/>
                  <a:gd name="connsiteY6" fmla="*/ 14475 h 37998"/>
                  <a:gd name="connsiteX7" fmla="*/ 1282647 w 1297583"/>
                  <a:gd name="connsiteY7" fmla="*/ 37214 h 37998"/>
                  <a:gd name="connsiteX8" fmla="*/ 1274180 w 1297583"/>
                  <a:gd name="connsiteY8" fmla="*/ 37214 h 3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583" h="37998">
                    <a:moveTo>
                      <a:pt x="1274180" y="37214"/>
                    </a:moveTo>
                    <a:lnTo>
                      <a:pt x="23166" y="37214"/>
                    </a:lnTo>
                    <a:cubicBezTo>
                      <a:pt x="12908" y="39541"/>
                      <a:pt x="2697" y="33139"/>
                      <a:pt x="363" y="22909"/>
                    </a:cubicBezTo>
                    <a:cubicBezTo>
                      <a:pt x="-1980" y="12680"/>
                      <a:pt x="4440" y="2498"/>
                      <a:pt x="14698" y="171"/>
                    </a:cubicBezTo>
                    <a:cubicBezTo>
                      <a:pt x="17489" y="-466"/>
                      <a:pt x="20375" y="-466"/>
                      <a:pt x="23166" y="171"/>
                    </a:cubicBezTo>
                    <a:lnTo>
                      <a:pt x="1274180" y="171"/>
                    </a:lnTo>
                    <a:cubicBezTo>
                      <a:pt x="1284438" y="-2157"/>
                      <a:pt x="1294649" y="4245"/>
                      <a:pt x="1296982" y="14475"/>
                    </a:cubicBezTo>
                    <a:cubicBezTo>
                      <a:pt x="1299326" y="24705"/>
                      <a:pt x="1292906" y="34887"/>
                      <a:pt x="1282647" y="37214"/>
                    </a:cubicBezTo>
                    <a:cubicBezTo>
                      <a:pt x="1279856" y="37850"/>
                      <a:pt x="1276970" y="37850"/>
                      <a:pt x="1274180" y="37214"/>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29" name="Freeform 28">
                <a:extLst>
                  <a:ext uri="{FF2B5EF4-FFF2-40B4-BE49-F238E27FC236}">
                    <a16:creationId xmlns:a16="http://schemas.microsoft.com/office/drawing/2014/main" id="{B9C184F7-C186-6642-8378-0EFE89E464F1}"/>
                  </a:ext>
                </a:extLst>
              </p:cNvPr>
              <p:cNvSpPr/>
              <p:nvPr/>
            </p:nvSpPr>
            <p:spPr>
              <a:xfrm>
                <a:off x="12152724" y="5991323"/>
                <a:ext cx="1290829" cy="37048"/>
              </a:xfrm>
              <a:custGeom>
                <a:avLst/>
                <a:gdLst>
                  <a:gd name="connsiteX0" fmla="*/ 1270802 w 1290829"/>
                  <a:gd name="connsiteY0" fmla="*/ 36691 h 37048"/>
                  <a:gd name="connsiteX1" fmla="*/ 19789 w 1290829"/>
                  <a:gd name="connsiteY1" fmla="*/ 36691 h 37048"/>
                  <a:gd name="connsiteX2" fmla="*/ -71 w 1290829"/>
                  <a:gd name="connsiteY2" fmla="*/ 19547 h 37048"/>
                  <a:gd name="connsiteX3" fmla="*/ 17131 w 1290829"/>
                  <a:gd name="connsiteY3" fmla="*/ -257 h 37048"/>
                  <a:gd name="connsiteX4" fmla="*/ 19789 w 1290829"/>
                  <a:gd name="connsiteY4" fmla="*/ -257 h 37048"/>
                  <a:gd name="connsiteX5" fmla="*/ 1270802 w 1290829"/>
                  <a:gd name="connsiteY5" fmla="*/ -257 h 37048"/>
                  <a:gd name="connsiteX6" fmla="*/ 1290662 w 1290829"/>
                  <a:gd name="connsiteY6" fmla="*/ 16887 h 37048"/>
                  <a:gd name="connsiteX7" fmla="*/ 1273460 w 1290829"/>
                  <a:gd name="connsiteY7" fmla="*/ 36691 h 37048"/>
                  <a:gd name="connsiteX8" fmla="*/ 1270802 w 1290829"/>
                  <a:gd name="connsiteY8" fmla="*/ 36691 h 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829" h="37048">
                    <a:moveTo>
                      <a:pt x="1270802" y="36691"/>
                    </a:moveTo>
                    <a:lnTo>
                      <a:pt x="19789" y="36691"/>
                    </a:lnTo>
                    <a:cubicBezTo>
                      <a:pt x="9559" y="37423"/>
                      <a:pt x="672" y="29748"/>
                      <a:pt x="-71" y="19547"/>
                    </a:cubicBezTo>
                    <a:cubicBezTo>
                      <a:pt x="-804" y="9336"/>
                      <a:pt x="6901" y="474"/>
                      <a:pt x="17131" y="-257"/>
                    </a:cubicBezTo>
                    <a:cubicBezTo>
                      <a:pt x="18017" y="-324"/>
                      <a:pt x="18903" y="-324"/>
                      <a:pt x="19789" y="-257"/>
                    </a:cubicBezTo>
                    <a:lnTo>
                      <a:pt x="1270802" y="-257"/>
                    </a:lnTo>
                    <a:cubicBezTo>
                      <a:pt x="1281032" y="-988"/>
                      <a:pt x="1289919" y="6686"/>
                      <a:pt x="1290662" y="16887"/>
                    </a:cubicBezTo>
                    <a:cubicBezTo>
                      <a:pt x="1291395" y="27098"/>
                      <a:pt x="1283690" y="35960"/>
                      <a:pt x="1273460" y="36691"/>
                    </a:cubicBezTo>
                    <a:cubicBezTo>
                      <a:pt x="1272574" y="36758"/>
                      <a:pt x="1271688" y="36758"/>
                      <a:pt x="1270802" y="36691"/>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30" name="Freeform 29">
                <a:extLst>
                  <a:ext uri="{FF2B5EF4-FFF2-40B4-BE49-F238E27FC236}">
                    <a16:creationId xmlns:a16="http://schemas.microsoft.com/office/drawing/2014/main" id="{D1E37002-C9FC-5144-B887-D3E9BFCF3213}"/>
                  </a:ext>
                </a:extLst>
              </p:cNvPr>
              <p:cNvSpPr/>
              <p:nvPr/>
            </p:nvSpPr>
            <p:spPr>
              <a:xfrm>
                <a:off x="12149347" y="6396568"/>
                <a:ext cx="1297583" cy="37998"/>
              </a:xfrm>
              <a:custGeom>
                <a:avLst/>
                <a:gdLst>
                  <a:gd name="connsiteX0" fmla="*/ 1274180 w 1297583"/>
                  <a:gd name="connsiteY0" fmla="*/ 37214 h 37998"/>
                  <a:gd name="connsiteX1" fmla="*/ 23166 w 1297583"/>
                  <a:gd name="connsiteY1" fmla="*/ 37214 h 37998"/>
                  <a:gd name="connsiteX2" fmla="*/ 363 w 1297583"/>
                  <a:gd name="connsiteY2" fmla="*/ 22910 h 37998"/>
                  <a:gd name="connsiteX3" fmla="*/ 14698 w 1297583"/>
                  <a:gd name="connsiteY3" fmla="*/ 171 h 37998"/>
                  <a:gd name="connsiteX4" fmla="*/ 23166 w 1297583"/>
                  <a:gd name="connsiteY4" fmla="*/ 171 h 37998"/>
                  <a:gd name="connsiteX5" fmla="*/ 1274180 w 1297583"/>
                  <a:gd name="connsiteY5" fmla="*/ 171 h 37998"/>
                  <a:gd name="connsiteX6" fmla="*/ 1296982 w 1297583"/>
                  <a:gd name="connsiteY6" fmla="*/ 14475 h 37998"/>
                  <a:gd name="connsiteX7" fmla="*/ 1282647 w 1297583"/>
                  <a:gd name="connsiteY7" fmla="*/ 37214 h 37998"/>
                  <a:gd name="connsiteX8" fmla="*/ 1274180 w 1297583"/>
                  <a:gd name="connsiteY8" fmla="*/ 37214 h 3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583" h="37998">
                    <a:moveTo>
                      <a:pt x="1274180" y="37214"/>
                    </a:moveTo>
                    <a:lnTo>
                      <a:pt x="23166" y="37214"/>
                    </a:lnTo>
                    <a:cubicBezTo>
                      <a:pt x="12908" y="39541"/>
                      <a:pt x="2697" y="33139"/>
                      <a:pt x="363" y="22910"/>
                    </a:cubicBezTo>
                    <a:cubicBezTo>
                      <a:pt x="-1980" y="12680"/>
                      <a:pt x="4440" y="2498"/>
                      <a:pt x="14698" y="171"/>
                    </a:cubicBezTo>
                    <a:cubicBezTo>
                      <a:pt x="17489" y="-466"/>
                      <a:pt x="20375" y="-466"/>
                      <a:pt x="23166" y="171"/>
                    </a:cubicBezTo>
                    <a:lnTo>
                      <a:pt x="1274180" y="171"/>
                    </a:lnTo>
                    <a:cubicBezTo>
                      <a:pt x="1284438" y="-2157"/>
                      <a:pt x="1294649" y="4245"/>
                      <a:pt x="1296982" y="14475"/>
                    </a:cubicBezTo>
                    <a:cubicBezTo>
                      <a:pt x="1299326" y="24705"/>
                      <a:pt x="1292906" y="34887"/>
                      <a:pt x="1282647" y="37214"/>
                    </a:cubicBezTo>
                    <a:cubicBezTo>
                      <a:pt x="1279856" y="37850"/>
                      <a:pt x="1276970" y="37850"/>
                      <a:pt x="1274180" y="37214"/>
                    </a:cubicBezTo>
                    <a:close/>
                  </a:path>
                </a:pathLst>
              </a:custGeom>
              <a:solidFill>
                <a:srgbClr val="FFFFFF"/>
              </a:solid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grpSp>
        <p:grpSp>
          <p:nvGrpSpPr>
            <p:cNvPr id="41" name="Group 40">
              <a:extLst>
                <a:ext uri="{FF2B5EF4-FFF2-40B4-BE49-F238E27FC236}">
                  <a16:creationId xmlns:a16="http://schemas.microsoft.com/office/drawing/2014/main" id="{AC79CE87-E923-2E43-8618-4CF2CD61DEB0}"/>
                </a:ext>
              </a:extLst>
            </p:cNvPr>
            <p:cNvGrpSpPr/>
            <p:nvPr/>
          </p:nvGrpSpPr>
          <p:grpSpPr>
            <a:xfrm>
              <a:off x="6697523" y="7180712"/>
              <a:ext cx="2958240" cy="3675208"/>
              <a:chOff x="15346598" y="9592158"/>
              <a:chExt cx="1400984" cy="1740531"/>
            </a:xfrm>
            <a:solidFill>
              <a:schemeClr val="tx2"/>
            </a:solidFill>
          </p:grpSpPr>
          <p:sp>
            <p:nvSpPr>
              <p:cNvPr id="42" name="Freeform 41">
                <a:extLst>
                  <a:ext uri="{FF2B5EF4-FFF2-40B4-BE49-F238E27FC236}">
                    <a16:creationId xmlns:a16="http://schemas.microsoft.com/office/drawing/2014/main" id="{F35C6052-FB81-4649-BBCD-6E549ED85DAA}"/>
                  </a:ext>
                </a:extLst>
              </p:cNvPr>
              <p:cNvSpPr/>
              <p:nvPr/>
            </p:nvSpPr>
            <p:spPr>
              <a:xfrm>
                <a:off x="15346598" y="10496126"/>
                <a:ext cx="1400984" cy="836563"/>
              </a:xfrm>
              <a:custGeom>
                <a:avLst/>
                <a:gdLst>
                  <a:gd name="connsiteX0" fmla="*/ 70104 w 282130"/>
                  <a:gd name="connsiteY0" fmla="*/ 0 h 168467"/>
                  <a:gd name="connsiteX1" fmla="*/ 212026 w 282130"/>
                  <a:gd name="connsiteY1" fmla="*/ 0 h 168467"/>
                  <a:gd name="connsiteX2" fmla="*/ 282130 w 282130"/>
                  <a:gd name="connsiteY2" fmla="*/ 70052 h 168467"/>
                  <a:gd name="connsiteX3" fmla="*/ 282130 w 282130"/>
                  <a:gd name="connsiteY3" fmla="*/ 168468 h 168467"/>
                  <a:gd name="connsiteX4" fmla="*/ 282130 w 282130"/>
                  <a:gd name="connsiteY4" fmla="*/ 168468 h 168467"/>
                  <a:gd name="connsiteX5" fmla="*/ 0 w 282130"/>
                  <a:gd name="connsiteY5" fmla="*/ 168468 h 168467"/>
                  <a:gd name="connsiteX6" fmla="*/ 0 w 282130"/>
                  <a:gd name="connsiteY6" fmla="*/ 168468 h 168467"/>
                  <a:gd name="connsiteX7" fmla="*/ 0 w 282130"/>
                  <a:gd name="connsiteY7" fmla="*/ 70052 h 168467"/>
                  <a:gd name="connsiteX8" fmla="*/ 70104 w 282130"/>
                  <a:gd name="connsiteY8" fmla="*/ 0 h 1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30" h="168467">
                    <a:moveTo>
                      <a:pt x="70104" y="0"/>
                    </a:moveTo>
                    <a:lnTo>
                      <a:pt x="212026" y="0"/>
                    </a:lnTo>
                    <a:cubicBezTo>
                      <a:pt x="250746" y="0"/>
                      <a:pt x="282130" y="31364"/>
                      <a:pt x="282130" y="70052"/>
                    </a:cubicBezTo>
                    <a:lnTo>
                      <a:pt x="282130" y="168468"/>
                    </a:lnTo>
                    <a:lnTo>
                      <a:pt x="282130" y="168468"/>
                    </a:lnTo>
                    <a:lnTo>
                      <a:pt x="0" y="168468"/>
                    </a:lnTo>
                    <a:lnTo>
                      <a:pt x="0" y="168468"/>
                    </a:lnTo>
                    <a:lnTo>
                      <a:pt x="0" y="70052"/>
                    </a:lnTo>
                    <a:cubicBezTo>
                      <a:pt x="0" y="31364"/>
                      <a:pt x="31385" y="0"/>
                      <a:pt x="70104" y="0"/>
                    </a:cubicBezTo>
                    <a:close/>
                  </a:path>
                </a:pathLst>
              </a:custGeom>
              <a:grp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43" name="Freeform 42">
                <a:extLst>
                  <a:ext uri="{FF2B5EF4-FFF2-40B4-BE49-F238E27FC236}">
                    <a16:creationId xmlns:a16="http://schemas.microsoft.com/office/drawing/2014/main" id="{66A9D912-C6D8-7147-89B8-709496412C1D}"/>
                  </a:ext>
                </a:extLst>
              </p:cNvPr>
              <p:cNvSpPr/>
              <p:nvPr/>
            </p:nvSpPr>
            <p:spPr>
              <a:xfrm rot="20242799">
                <a:off x="15664773" y="9592158"/>
                <a:ext cx="765290" cy="764724"/>
              </a:xfrm>
              <a:custGeom>
                <a:avLst/>
                <a:gdLst>
                  <a:gd name="connsiteX0" fmla="*/ 154092 w 154114"/>
                  <a:gd name="connsiteY0" fmla="*/ 76970 h 154000"/>
                  <a:gd name="connsiteX1" fmla="*/ 77035 w 154114"/>
                  <a:gd name="connsiteY1" fmla="*/ 153970 h 154000"/>
                  <a:gd name="connsiteX2" fmla="*/ -22 w 154114"/>
                  <a:gd name="connsiteY2" fmla="*/ 76970 h 154000"/>
                  <a:gd name="connsiteX3" fmla="*/ 77035 w 154114"/>
                  <a:gd name="connsiteY3" fmla="*/ -31 h 154000"/>
                  <a:gd name="connsiteX4" fmla="*/ 154092 w 154114"/>
                  <a:gd name="connsiteY4" fmla="*/ 76970 h 1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4" h="154000">
                    <a:moveTo>
                      <a:pt x="154092" y="76970"/>
                    </a:moveTo>
                    <a:cubicBezTo>
                      <a:pt x="154092" y="119496"/>
                      <a:pt x="119593" y="153970"/>
                      <a:pt x="77035" y="153970"/>
                    </a:cubicBezTo>
                    <a:cubicBezTo>
                      <a:pt x="34477" y="153970"/>
                      <a:pt x="-22" y="119496"/>
                      <a:pt x="-22" y="76970"/>
                    </a:cubicBezTo>
                    <a:cubicBezTo>
                      <a:pt x="-22" y="34443"/>
                      <a:pt x="34477" y="-31"/>
                      <a:pt x="77035" y="-31"/>
                    </a:cubicBezTo>
                    <a:cubicBezTo>
                      <a:pt x="119593" y="-31"/>
                      <a:pt x="154092" y="34443"/>
                      <a:pt x="154092" y="76970"/>
                    </a:cubicBezTo>
                    <a:close/>
                  </a:path>
                </a:pathLst>
              </a:custGeom>
              <a:grp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grpSp>
        <p:grpSp>
          <p:nvGrpSpPr>
            <p:cNvPr id="46" name="Group 45">
              <a:extLst>
                <a:ext uri="{FF2B5EF4-FFF2-40B4-BE49-F238E27FC236}">
                  <a16:creationId xmlns:a16="http://schemas.microsoft.com/office/drawing/2014/main" id="{AF2270B6-135C-F841-BA42-4A2DEE31D02F}"/>
                </a:ext>
              </a:extLst>
            </p:cNvPr>
            <p:cNvGrpSpPr/>
            <p:nvPr/>
          </p:nvGrpSpPr>
          <p:grpSpPr>
            <a:xfrm>
              <a:off x="14721887" y="5833214"/>
              <a:ext cx="2958240" cy="3675208"/>
              <a:chOff x="15346598" y="9592158"/>
              <a:chExt cx="1400984" cy="1740531"/>
            </a:xfrm>
            <a:solidFill>
              <a:schemeClr val="tx2"/>
            </a:solidFill>
          </p:grpSpPr>
          <p:sp>
            <p:nvSpPr>
              <p:cNvPr id="47" name="Freeform 46">
                <a:extLst>
                  <a:ext uri="{FF2B5EF4-FFF2-40B4-BE49-F238E27FC236}">
                    <a16:creationId xmlns:a16="http://schemas.microsoft.com/office/drawing/2014/main" id="{26F6AC84-CE49-6440-BFAC-2605E77AB6F3}"/>
                  </a:ext>
                </a:extLst>
              </p:cNvPr>
              <p:cNvSpPr/>
              <p:nvPr/>
            </p:nvSpPr>
            <p:spPr>
              <a:xfrm>
                <a:off x="15346598" y="10496126"/>
                <a:ext cx="1400984" cy="836563"/>
              </a:xfrm>
              <a:custGeom>
                <a:avLst/>
                <a:gdLst>
                  <a:gd name="connsiteX0" fmla="*/ 70104 w 282130"/>
                  <a:gd name="connsiteY0" fmla="*/ 0 h 168467"/>
                  <a:gd name="connsiteX1" fmla="*/ 212026 w 282130"/>
                  <a:gd name="connsiteY1" fmla="*/ 0 h 168467"/>
                  <a:gd name="connsiteX2" fmla="*/ 282130 w 282130"/>
                  <a:gd name="connsiteY2" fmla="*/ 70052 h 168467"/>
                  <a:gd name="connsiteX3" fmla="*/ 282130 w 282130"/>
                  <a:gd name="connsiteY3" fmla="*/ 168468 h 168467"/>
                  <a:gd name="connsiteX4" fmla="*/ 282130 w 282130"/>
                  <a:gd name="connsiteY4" fmla="*/ 168468 h 168467"/>
                  <a:gd name="connsiteX5" fmla="*/ 0 w 282130"/>
                  <a:gd name="connsiteY5" fmla="*/ 168468 h 168467"/>
                  <a:gd name="connsiteX6" fmla="*/ 0 w 282130"/>
                  <a:gd name="connsiteY6" fmla="*/ 168468 h 168467"/>
                  <a:gd name="connsiteX7" fmla="*/ 0 w 282130"/>
                  <a:gd name="connsiteY7" fmla="*/ 70052 h 168467"/>
                  <a:gd name="connsiteX8" fmla="*/ 70104 w 282130"/>
                  <a:gd name="connsiteY8" fmla="*/ 0 h 16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30" h="168467">
                    <a:moveTo>
                      <a:pt x="70104" y="0"/>
                    </a:moveTo>
                    <a:lnTo>
                      <a:pt x="212026" y="0"/>
                    </a:lnTo>
                    <a:cubicBezTo>
                      <a:pt x="250746" y="0"/>
                      <a:pt x="282130" y="31364"/>
                      <a:pt x="282130" y="70052"/>
                    </a:cubicBezTo>
                    <a:lnTo>
                      <a:pt x="282130" y="168468"/>
                    </a:lnTo>
                    <a:lnTo>
                      <a:pt x="282130" y="168468"/>
                    </a:lnTo>
                    <a:lnTo>
                      <a:pt x="0" y="168468"/>
                    </a:lnTo>
                    <a:lnTo>
                      <a:pt x="0" y="168468"/>
                    </a:lnTo>
                    <a:lnTo>
                      <a:pt x="0" y="70052"/>
                    </a:lnTo>
                    <a:cubicBezTo>
                      <a:pt x="0" y="31364"/>
                      <a:pt x="31385" y="0"/>
                      <a:pt x="70104" y="0"/>
                    </a:cubicBezTo>
                    <a:close/>
                  </a:path>
                </a:pathLst>
              </a:custGeom>
              <a:grp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sp>
            <p:nvSpPr>
              <p:cNvPr id="48" name="Freeform 47">
                <a:extLst>
                  <a:ext uri="{FF2B5EF4-FFF2-40B4-BE49-F238E27FC236}">
                    <a16:creationId xmlns:a16="http://schemas.microsoft.com/office/drawing/2014/main" id="{E4C9A4CA-4D90-4141-93A7-9F932AA8F7D0}"/>
                  </a:ext>
                </a:extLst>
              </p:cNvPr>
              <p:cNvSpPr/>
              <p:nvPr/>
            </p:nvSpPr>
            <p:spPr>
              <a:xfrm rot="20242799">
                <a:off x="15664773" y="9592158"/>
                <a:ext cx="765290" cy="764724"/>
              </a:xfrm>
              <a:custGeom>
                <a:avLst/>
                <a:gdLst>
                  <a:gd name="connsiteX0" fmla="*/ 154092 w 154114"/>
                  <a:gd name="connsiteY0" fmla="*/ 76970 h 154000"/>
                  <a:gd name="connsiteX1" fmla="*/ 77035 w 154114"/>
                  <a:gd name="connsiteY1" fmla="*/ 153970 h 154000"/>
                  <a:gd name="connsiteX2" fmla="*/ -22 w 154114"/>
                  <a:gd name="connsiteY2" fmla="*/ 76970 h 154000"/>
                  <a:gd name="connsiteX3" fmla="*/ 77035 w 154114"/>
                  <a:gd name="connsiteY3" fmla="*/ -31 h 154000"/>
                  <a:gd name="connsiteX4" fmla="*/ 154092 w 154114"/>
                  <a:gd name="connsiteY4" fmla="*/ 76970 h 1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4" h="154000">
                    <a:moveTo>
                      <a:pt x="154092" y="76970"/>
                    </a:moveTo>
                    <a:cubicBezTo>
                      <a:pt x="154092" y="119496"/>
                      <a:pt x="119593" y="153970"/>
                      <a:pt x="77035" y="153970"/>
                    </a:cubicBezTo>
                    <a:cubicBezTo>
                      <a:pt x="34477" y="153970"/>
                      <a:pt x="-22" y="119496"/>
                      <a:pt x="-22" y="76970"/>
                    </a:cubicBezTo>
                    <a:cubicBezTo>
                      <a:pt x="-22" y="34443"/>
                      <a:pt x="34477" y="-31"/>
                      <a:pt x="77035" y="-31"/>
                    </a:cubicBezTo>
                    <a:cubicBezTo>
                      <a:pt x="119593" y="-31"/>
                      <a:pt x="154092" y="34443"/>
                      <a:pt x="154092" y="76970"/>
                    </a:cubicBezTo>
                    <a:close/>
                  </a:path>
                </a:pathLst>
              </a:custGeom>
              <a:grpFill/>
              <a:ln w="9525" cap="flat">
                <a:noFill/>
                <a:prstDash val="solid"/>
                <a:miter/>
              </a:ln>
            </p:spPr>
            <p:txBody>
              <a:bodyPr rtlCol="0" anchor="ctr"/>
              <a:lstStyle/>
              <a:p>
                <a:pPr defTabSz="228600"/>
                <a:endParaRPr lang="en-US" sz="900">
                  <a:solidFill>
                    <a:srgbClr val="989998"/>
                  </a:solidFill>
                  <a:latin typeface="Calibri" panose="020F0502020204030204"/>
                </a:endParaRPr>
              </a:p>
            </p:txBody>
          </p:sp>
        </p:grpSp>
        <p:sp>
          <p:nvSpPr>
            <p:cNvPr id="56" name="Oval 55">
              <a:extLst>
                <a:ext uri="{FF2B5EF4-FFF2-40B4-BE49-F238E27FC236}">
                  <a16:creationId xmlns:a16="http://schemas.microsoft.com/office/drawing/2014/main" id="{5F914B1D-ABCA-1C49-9D8D-6E21EB178637}"/>
                </a:ext>
              </a:extLst>
            </p:cNvPr>
            <p:cNvSpPr/>
            <p:nvPr/>
          </p:nvSpPr>
          <p:spPr>
            <a:xfrm>
              <a:off x="8968774" y="5937232"/>
              <a:ext cx="1373978" cy="1373976"/>
            </a:xfrm>
            <a:prstGeom prst="ellipse">
              <a:avLst/>
            </a:prstGeom>
            <a:solidFill>
              <a:srgbClr val="DBF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a:solidFill>
                  <a:srgbClr val="FFFFFF"/>
                </a:solidFill>
                <a:latin typeface="Calibri" panose="020F0502020204030204"/>
              </a:endParaRPr>
            </a:p>
          </p:txBody>
        </p:sp>
        <p:sp>
          <p:nvSpPr>
            <p:cNvPr id="55" name="Oval 54">
              <a:extLst>
                <a:ext uri="{FF2B5EF4-FFF2-40B4-BE49-F238E27FC236}">
                  <a16:creationId xmlns:a16="http://schemas.microsoft.com/office/drawing/2014/main" id="{DF88B762-3561-FC41-9D6F-ECE7CE5AF42B}"/>
                </a:ext>
              </a:extLst>
            </p:cNvPr>
            <p:cNvSpPr/>
            <p:nvPr/>
          </p:nvSpPr>
          <p:spPr>
            <a:xfrm>
              <a:off x="13994651" y="4386452"/>
              <a:ext cx="1373978" cy="1373976"/>
            </a:xfrm>
            <a:prstGeom prst="ellipse">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US" sz="900" dirty="0">
                <a:solidFill>
                  <a:srgbClr val="FFFFFF"/>
                </a:solidFill>
                <a:latin typeface="Calibri" panose="020F0502020204030204"/>
              </a:endParaRPr>
            </a:p>
          </p:txBody>
        </p:sp>
      </p:grpSp>
      <p:pic>
        <p:nvPicPr>
          <p:cNvPr id="9" name="Graphic 8" descr="Tick">
            <a:extLst>
              <a:ext uri="{FF2B5EF4-FFF2-40B4-BE49-F238E27FC236}">
                <a16:creationId xmlns:a16="http://schemas.microsoft.com/office/drawing/2014/main" id="{CFAB3894-0A1A-624E-A507-07C81C82C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5902" y="3411926"/>
            <a:ext cx="457200" cy="457200"/>
          </a:xfrm>
          <a:prstGeom prst="rect">
            <a:avLst/>
          </a:prstGeom>
        </p:spPr>
      </p:pic>
      <p:pic>
        <p:nvPicPr>
          <p:cNvPr id="11" name="Graphic 10" descr="Warning">
            <a:extLst>
              <a:ext uri="{FF2B5EF4-FFF2-40B4-BE49-F238E27FC236}">
                <a16:creationId xmlns:a16="http://schemas.microsoft.com/office/drawing/2014/main" id="{3149B0D7-C629-0840-8440-916DE4273E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16884" y="2303259"/>
            <a:ext cx="588015" cy="588015"/>
          </a:xfrm>
          <a:prstGeom prst="rect">
            <a:avLst/>
          </a:prstGeom>
        </p:spPr>
      </p:pic>
      <p:sp>
        <p:nvSpPr>
          <p:cNvPr id="33" name="Title 1">
            <a:extLst>
              <a:ext uri="{FF2B5EF4-FFF2-40B4-BE49-F238E27FC236}">
                <a16:creationId xmlns:a16="http://schemas.microsoft.com/office/drawing/2014/main" id="{709CB267-4344-3940-99CF-36D1A3C0B974}"/>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solidFill>
                  <a:srgbClr val="005E7C"/>
                </a:solidFill>
                <a:latin typeface="Aharoni" panose="020F0502020204030204" pitchFamily="34" charset="0"/>
                <a:cs typeface="Aharoni" panose="020F0502020204030204" pitchFamily="34" charset="0"/>
              </a:rPr>
              <a:t>Building your strategy</a:t>
            </a:r>
          </a:p>
        </p:txBody>
      </p:sp>
      <p:grpSp>
        <p:nvGrpSpPr>
          <p:cNvPr id="37" name="Group 36">
            <a:extLst>
              <a:ext uri="{FF2B5EF4-FFF2-40B4-BE49-F238E27FC236}">
                <a16:creationId xmlns:a16="http://schemas.microsoft.com/office/drawing/2014/main" id="{5F6D4A63-BD4A-A943-BB81-0F9F26FD30AC}"/>
              </a:ext>
            </a:extLst>
          </p:cNvPr>
          <p:cNvGrpSpPr/>
          <p:nvPr/>
        </p:nvGrpSpPr>
        <p:grpSpPr>
          <a:xfrm>
            <a:off x="434890" y="1488819"/>
            <a:ext cx="853293" cy="811330"/>
            <a:chOff x="323415" y="1987728"/>
            <a:chExt cx="853293" cy="811330"/>
          </a:xfrm>
        </p:grpSpPr>
        <p:sp>
          <p:nvSpPr>
            <p:cNvPr id="38" name="Oval 37">
              <a:extLst>
                <a:ext uri="{FF2B5EF4-FFF2-40B4-BE49-F238E27FC236}">
                  <a16:creationId xmlns:a16="http://schemas.microsoft.com/office/drawing/2014/main" id="{BD399A2E-DE9F-0045-BA26-A8ABF39A931F}"/>
                </a:ext>
              </a:extLst>
            </p:cNvPr>
            <p:cNvSpPr/>
            <p:nvPr/>
          </p:nvSpPr>
          <p:spPr>
            <a:xfrm>
              <a:off x="323415" y="1987728"/>
              <a:ext cx="853293" cy="811330"/>
            </a:xfrm>
            <a:prstGeom prst="ellipse">
              <a:avLst/>
            </a:prstGeom>
            <a:solidFill>
              <a:srgbClr val="005E7C"/>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BF353"/>
                </a:solidFill>
                <a:effectLst/>
                <a:uLnTx/>
                <a:uFillTx/>
                <a:latin typeface="Tw Cen MT" panose="020B0602020104020603"/>
                <a:ea typeface="+mn-ea"/>
                <a:cs typeface="+mn-cs"/>
              </a:endParaRPr>
            </a:p>
          </p:txBody>
        </p:sp>
        <p:sp>
          <p:nvSpPr>
            <p:cNvPr id="39" name="Freeform 38">
              <a:extLst>
                <a:ext uri="{FF2B5EF4-FFF2-40B4-BE49-F238E27FC236}">
                  <a16:creationId xmlns:a16="http://schemas.microsoft.com/office/drawing/2014/main" id="{82AB97E3-FA98-9A4F-827A-EFECF24EC6C6}"/>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E7C"/>
                </a:solidFill>
                <a:effectLst/>
                <a:uLnTx/>
                <a:uFillTx/>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149784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62B4C-6E0A-9048-840B-D43F9248CAB1}"/>
              </a:ext>
            </a:extLst>
          </p:cNvPr>
          <p:cNvSpPr>
            <a:spLocks noGrp="1"/>
          </p:cNvSpPr>
          <p:nvPr>
            <p:ph type="sldNum" sz="quarter" idx="12"/>
          </p:nvPr>
        </p:nvSpPr>
        <p:spPr/>
        <p:txBody>
          <a:bodyPr/>
          <a:lstStyle/>
          <a:p>
            <a:fld id="{A956EF22-2D53-8E49-A749-E072771B6DE5}" type="slidenum">
              <a:rPr lang="en-US" smtClean="0"/>
              <a:t>18</a:t>
            </a:fld>
            <a:endParaRPr lang="en-US"/>
          </a:p>
        </p:txBody>
      </p:sp>
      <p:sp>
        <p:nvSpPr>
          <p:cNvPr id="3" name="Rectangle 2">
            <a:extLst>
              <a:ext uri="{FF2B5EF4-FFF2-40B4-BE49-F238E27FC236}">
                <a16:creationId xmlns:a16="http://schemas.microsoft.com/office/drawing/2014/main" id="{46C1D057-4D48-554E-96B1-ED297A9666AD}"/>
              </a:ext>
            </a:extLst>
          </p:cNvPr>
          <p:cNvSpPr/>
          <p:nvPr/>
        </p:nvSpPr>
        <p:spPr>
          <a:xfrm>
            <a:off x="3497943" y="6836"/>
            <a:ext cx="8694057"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327E09-877D-FC42-A9A5-CF7F7A8C82BF}"/>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positioning</a:t>
            </a:r>
          </a:p>
        </p:txBody>
      </p:sp>
      <p:sp>
        <p:nvSpPr>
          <p:cNvPr id="5" name="Rectangle 4">
            <a:extLst>
              <a:ext uri="{FF2B5EF4-FFF2-40B4-BE49-F238E27FC236}">
                <a16:creationId xmlns:a16="http://schemas.microsoft.com/office/drawing/2014/main" id="{26DDEFD9-35A0-3D44-BEF2-B1A03956DE50}"/>
              </a:ext>
            </a:extLst>
          </p:cNvPr>
          <p:cNvSpPr/>
          <p:nvPr/>
        </p:nvSpPr>
        <p:spPr>
          <a:xfrm>
            <a:off x="3615582" y="2046732"/>
            <a:ext cx="8195418" cy="16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600" dirty="0">
                <a:solidFill>
                  <a:schemeClr val="tx1"/>
                </a:solidFill>
                <a:latin typeface="Avenir Book" panose="02000503020000020003" pitchFamily="2" charset="0"/>
              </a:rPr>
              <a:t>Now you understand the current situation of your business and market, it’s time to start planning for the future. You want to articulate how you want your product to differentiate itself in the mind of your customer? How would you like them to describe your business to a friend?</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The below template will help shape your statement. </a:t>
            </a:r>
            <a:r>
              <a:rPr lang="en-US" sz="1600" i="1" u="sng" dirty="0">
                <a:solidFill>
                  <a:schemeClr val="tx1"/>
                </a:solidFill>
                <a:latin typeface="Avenir Book" panose="02000503020000020003" pitchFamily="2" charset="0"/>
              </a:rPr>
              <a:t>Replace underlined areas with your specific strategy</a:t>
            </a:r>
          </a:p>
          <a:p>
            <a:pPr marL="285750" indent="-285750">
              <a:lnSpc>
                <a:spcPct val="150000"/>
              </a:lnSpc>
              <a:buFont typeface="Arial" panose="020B0604020202020204" pitchFamily="34" charset="0"/>
              <a:buChar char="•"/>
            </a:pPr>
            <a:endParaRPr lang="en-US" sz="1600" b="1" dirty="0">
              <a:solidFill>
                <a:schemeClr val="tx1"/>
              </a:solidFill>
              <a:latin typeface="Avenir Book" panose="02000503020000020003" pitchFamily="2" charset="0"/>
            </a:endParaRPr>
          </a:p>
        </p:txBody>
      </p:sp>
      <p:grpSp>
        <p:nvGrpSpPr>
          <p:cNvPr id="6" name="Group 5">
            <a:extLst>
              <a:ext uri="{FF2B5EF4-FFF2-40B4-BE49-F238E27FC236}">
                <a16:creationId xmlns:a16="http://schemas.microsoft.com/office/drawing/2014/main" id="{E73F21B9-068E-BD42-8ED1-3F13DE33942F}"/>
              </a:ext>
            </a:extLst>
          </p:cNvPr>
          <p:cNvGrpSpPr/>
          <p:nvPr/>
        </p:nvGrpSpPr>
        <p:grpSpPr>
          <a:xfrm>
            <a:off x="3615582" y="1238391"/>
            <a:ext cx="853293" cy="811330"/>
            <a:chOff x="323415" y="1987728"/>
            <a:chExt cx="853293" cy="811330"/>
          </a:xfrm>
        </p:grpSpPr>
        <p:sp>
          <p:nvSpPr>
            <p:cNvPr id="7" name="Oval 6">
              <a:extLst>
                <a:ext uri="{FF2B5EF4-FFF2-40B4-BE49-F238E27FC236}">
                  <a16:creationId xmlns:a16="http://schemas.microsoft.com/office/drawing/2014/main" id="{14D97364-F1D4-EA47-AD91-D2216851D5DC}"/>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Freeform 7">
              <a:extLst>
                <a:ext uri="{FF2B5EF4-FFF2-40B4-BE49-F238E27FC236}">
                  <a16:creationId xmlns:a16="http://schemas.microsoft.com/office/drawing/2014/main" id="{3297E15B-CFB3-5A4C-8B31-A7BC57A4D41D}"/>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9" name="Content Placeholder 2">
            <a:extLst>
              <a:ext uri="{FF2B5EF4-FFF2-40B4-BE49-F238E27FC236}">
                <a16:creationId xmlns:a16="http://schemas.microsoft.com/office/drawing/2014/main" id="{3465D635-4258-C045-B681-9F8A37FAA009}"/>
              </a:ext>
            </a:extLst>
          </p:cNvPr>
          <p:cNvSpPr txBox="1">
            <a:spLocks/>
          </p:cNvSpPr>
          <p:nvPr/>
        </p:nvSpPr>
        <p:spPr>
          <a:xfrm>
            <a:off x="3602647" y="4391925"/>
            <a:ext cx="8434226" cy="1375033"/>
          </a:xfrm>
          <a:prstGeom prst="rect">
            <a:avLst/>
          </a:prstGeom>
          <a:solidFill>
            <a:schemeClr val="accent2">
              <a:lumMod val="40000"/>
              <a:lumOff val="60000"/>
            </a:schemeClr>
          </a:solidFill>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fontAlgn="base">
              <a:lnSpc>
                <a:spcPct val="150000"/>
              </a:lnSpc>
            </a:pPr>
            <a:r>
              <a:rPr lang="en-US" sz="1800" dirty="0">
                <a:latin typeface="Avenir Book" panose="02000503020000020003" pitchFamily="2" charset="0"/>
              </a:rPr>
              <a:t>For </a:t>
            </a:r>
            <a:r>
              <a:rPr lang="en-US" sz="1800" i="1" u="sng" dirty="0">
                <a:latin typeface="Avenir Book" panose="02000503020000020003" pitchFamily="2" charset="0"/>
              </a:rPr>
              <a:t>“your target customer” </a:t>
            </a:r>
            <a:r>
              <a:rPr lang="en-US" sz="1800" dirty="0">
                <a:latin typeface="Avenir Book" panose="02000503020000020003" pitchFamily="2" charset="0"/>
              </a:rPr>
              <a:t>that </a:t>
            </a:r>
            <a:r>
              <a:rPr lang="en-US" sz="1800" i="1" u="sng" dirty="0">
                <a:latin typeface="Avenir Book" panose="02000503020000020003" pitchFamily="2" charset="0"/>
              </a:rPr>
              <a:t>“need your business addresses</a:t>
            </a:r>
            <a:r>
              <a:rPr lang="en-US" sz="1800" dirty="0">
                <a:latin typeface="Avenir Book" panose="02000503020000020003" pitchFamily="2" charset="0"/>
              </a:rPr>
              <a:t>”, </a:t>
            </a:r>
            <a:r>
              <a:rPr lang="en-US" sz="1800" i="1" u="sng" dirty="0">
                <a:latin typeface="Avenir Book" panose="02000503020000020003" pitchFamily="2" charset="0"/>
              </a:rPr>
              <a:t>“your business” </a:t>
            </a:r>
            <a:r>
              <a:rPr lang="en-US" sz="1800" dirty="0">
                <a:latin typeface="Avenir Book" panose="02000503020000020003" pitchFamily="2" charset="0"/>
              </a:rPr>
              <a:t>is the </a:t>
            </a:r>
            <a:r>
              <a:rPr lang="en-US" sz="1800" i="1" u="sng" dirty="0">
                <a:latin typeface="Avenir Book" panose="02000503020000020003" pitchFamily="2" charset="0"/>
              </a:rPr>
              <a:t>“define business category” </a:t>
            </a:r>
            <a:r>
              <a:rPr lang="en-US" sz="1800" dirty="0">
                <a:latin typeface="Avenir Book" panose="02000503020000020003" pitchFamily="2" charset="0"/>
              </a:rPr>
              <a:t>that will </a:t>
            </a:r>
            <a:r>
              <a:rPr lang="en-US" sz="1800" i="1" u="sng" dirty="0">
                <a:latin typeface="Avenir Book" panose="02000503020000020003" pitchFamily="2" charset="0"/>
              </a:rPr>
              <a:t>“how does your business solve your customer’s need”</a:t>
            </a:r>
            <a:r>
              <a:rPr lang="en-US" sz="1800" dirty="0">
                <a:latin typeface="Avenir Book" panose="02000503020000020003" pitchFamily="2" charset="0"/>
              </a:rPr>
              <a:t> so they can </a:t>
            </a:r>
            <a:r>
              <a:rPr lang="en-US" sz="1800" i="1" u="sng" dirty="0">
                <a:latin typeface="Avenir Book" panose="02000503020000020003" pitchFamily="2" charset="0"/>
              </a:rPr>
              <a:t>“benefit your product brings to the customer”</a:t>
            </a:r>
          </a:p>
          <a:p>
            <a:pPr fontAlgn="base">
              <a:lnSpc>
                <a:spcPct val="150000"/>
              </a:lnSpc>
            </a:pPr>
            <a:endParaRPr lang="en-US" sz="1800" dirty="0">
              <a:latin typeface="Avenir Book" panose="02000503020000020003" pitchFamily="2" charset="0"/>
            </a:endParaRPr>
          </a:p>
          <a:p>
            <a:pPr marL="0" indent="0">
              <a:lnSpc>
                <a:spcPct val="150000"/>
              </a:lnSpc>
              <a:buFont typeface="Tw Cen MT" panose="020B0602020104020603" pitchFamily="34" charset="0"/>
              <a:buNone/>
            </a:pPr>
            <a:endParaRPr lang="en-US" sz="1800" dirty="0">
              <a:latin typeface="Avenir Book" panose="02000503020000020003" pitchFamily="2" charset="0"/>
            </a:endParaRPr>
          </a:p>
        </p:txBody>
      </p:sp>
      <p:grpSp>
        <p:nvGrpSpPr>
          <p:cNvPr id="10" name="Group 9">
            <a:extLst>
              <a:ext uri="{FF2B5EF4-FFF2-40B4-BE49-F238E27FC236}">
                <a16:creationId xmlns:a16="http://schemas.microsoft.com/office/drawing/2014/main" id="{A00CF74D-D322-3745-9C8E-2AA756B70F69}"/>
              </a:ext>
            </a:extLst>
          </p:cNvPr>
          <p:cNvGrpSpPr/>
          <p:nvPr/>
        </p:nvGrpSpPr>
        <p:grpSpPr>
          <a:xfrm>
            <a:off x="144834" y="1235402"/>
            <a:ext cx="853293" cy="811330"/>
            <a:chOff x="323415" y="5593031"/>
            <a:chExt cx="853293" cy="811330"/>
          </a:xfrm>
        </p:grpSpPr>
        <p:sp>
          <p:nvSpPr>
            <p:cNvPr id="11" name="Oval 10">
              <a:extLst>
                <a:ext uri="{FF2B5EF4-FFF2-40B4-BE49-F238E27FC236}">
                  <a16:creationId xmlns:a16="http://schemas.microsoft.com/office/drawing/2014/main" id="{E905CCE8-02C2-5A41-866F-2F6A66237716}"/>
                </a:ext>
              </a:extLst>
            </p:cNvPr>
            <p:cNvSpPr/>
            <p:nvPr/>
          </p:nvSpPr>
          <p:spPr>
            <a:xfrm>
              <a:off x="323415" y="5593031"/>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Freeform 11">
              <a:extLst>
                <a:ext uri="{FF2B5EF4-FFF2-40B4-BE49-F238E27FC236}">
                  <a16:creationId xmlns:a16="http://schemas.microsoft.com/office/drawing/2014/main" id="{89CFB4EA-039E-9A4D-9625-52C139D6277E}"/>
                </a:ext>
              </a:extLst>
            </p:cNvPr>
            <p:cNvSpPr/>
            <p:nvPr/>
          </p:nvSpPr>
          <p:spPr>
            <a:xfrm>
              <a:off x="436190" y="5713682"/>
              <a:ext cx="627742" cy="541975"/>
            </a:xfrm>
            <a:custGeom>
              <a:avLst/>
              <a:gdLst/>
              <a:ahLst/>
              <a:cxnLst>
                <a:cxn ang="3cd4">
                  <a:pos x="hc" y="t"/>
                </a:cxn>
                <a:cxn ang="cd2">
                  <a:pos x="l" y="vc"/>
                </a:cxn>
                <a:cxn ang="cd4">
                  <a:pos x="hc" y="b"/>
                </a:cxn>
                <a:cxn ang="0">
                  <a:pos x="r" y="vc"/>
                </a:cxn>
              </a:cxnLst>
              <a:rect l="l" t="t" r="r" b="b"/>
              <a:pathLst>
                <a:path w="904" h="904">
                  <a:moveTo>
                    <a:pt x="140" y="389"/>
                  </a:moveTo>
                  <a:lnTo>
                    <a:pt x="123" y="380"/>
                  </a:lnTo>
                  <a:lnTo>
                    <a:pt x="140" y="380"/>
                  </a:lnTo>
                  <a:close/>
                  <a:moveTo>
                    <a:pt x="709" y="55"/>
                  </a:moveTo>
                  <a:lnTo>
                    <a:pt x="709" y="341"/>
                  </a:lnTo>
                  <a:cubicBezTo>
                    <a:pt x="707" y="345"/>
                    <a:pt x="706" y="349"/>
                    <a:pt x="706" y="353"/>
                  </a:cubicBezTo>
                  <a:cubicBezTo>
                    <a:pt x="706" y="357"/>
                    <a:pt x="707" y="361"/>
                    <a:pt x="709" y="364"/>
                  </a:cubicBezTo>
                  <a:lnTo>
                    <a:pt x="709" y="417"/>
                  </a:lnTo>
                  <a:lnTo>
                    <a:pt x="451" y="547"/>
                  </a:lnTo>
                  <a:lnTo>
                    <a:pt x="195" y="417"/>
                  </a:lnTo>
                  <a:lnTo>
                    <a:pt x="195" y="55"/>
                  </a:lnTo>
                  <a:close/>
                  <a:moveTo>
                    <a:pt x="781" y="380"/>
                  </a:moveTo>
                  <a:lnTo>
                    <a:pt x="764" y="389"/>
                  </a:lnTo>
                  <a:lnTo>
                    <a:pt x="764" y="380"/>
                  </a:lnTo>
                  <a:close/>
                  <a:moveTo>
                    <a:pt x="615" y="576"/>
                  </a:moveTo>
                  <a:cubicBezTo>
                    <a:pt x="604" y="565"/>
                    <a:pt x="586" y="565"/>
                    <a:pt x="576" y="576"/>
                  </a:cubicBezTo>
                  <a:cubicBezTo>
                    <a:pt x="565" y="586"/>
                    <a:pt x="565" y="604"/>
                    <a:pt x="576" y="615"/>
                  </a:cubicBezTo>
                  <a:lnTo>
                    <a:pt x="810" y="849"/>
                  </a:lnTo>
                  <a:lnTo>
                    <a:pt x="94" y="849"/>
                  </a:lnTo>
                  <a:lnTo>
                    <a:pt x="328" y="615"/>
                  </a:lnTo>
                  <a:cubicBezTo>
                    <a:pt x="339" y="604"/>
                    <a:pt x="339" y="586"/>
                    <a:pt x="328" y="576"/>
                  </a:cubicBezTo>
                  <a:cubicBezTo>
                    <a:pt x="317" y="565"/>
                    <a:pt x="300" y="565"/>
                    <a:pt x="289" y="576"/>
                  </a:cubicBezTo>
                  <a:lnTo>
                    <a:pt x="55" y="809"/>
                  </a:lnTo>
                  <a:lnTo>
                    <a:pt x="55" y="407"/>
                  </a:lnTo>
                  <a:lnTo>
                    <a:pt x="439" y="603"/>
                  </a:lnTo>
                  <a:cubicBezTo>
                    <a:pt x="439" y="604"/>
                    <a:pt x="440" y="604"/>
                    <a:pt x="441" y="604"/>
                  </a:cubicBezTo>
                  <a:cubicBezTo>
                    <a:pt x="442" y="604"/>
                    <a:pt x="442" y="604"/>
                    <a:pt x="442" y="604"/>
                  </a:cubicBezTo>
                  <a:cubicBezTo>
                    <a:pt x="443" y="605"/>
                    <a:pt x="444" y="605"/>
                    <a:pt x="444" y="605"/>
                  </a:cubicBezTo>
                  <a:cubicBezTo>
                    <a:pt x="445" y="605"/>
                    <a:pt x="445" y="605"/>
                    <a:pt x="445" y="605"/>
                  </a:cubicBezTo>
                  <a:cubicBezTo>
                    <a:pt x="446" y="606"/>
                    <a:pt x="447" y="606"/>
                    <a:pt x="448" y="606"/>
                  </a:cubicBezTo>
                  <a:cubicBezTo>
                    <a:pt x="449" y="606"/>
                    <a:pt x="450" y="606"/>
                    <a:pt x="451" y="606"/>
                  </a:cubicBezTo>
                  <a:cubicBezTo>
                    <a:pt x="452" y="606"/>
                    <a:pt x="453" y="606"/>
                    <a:pt x="454" y="606"/>
                  </a:cubicBezTo>
                  <a:lnTo>
                    <a:pt x="455" y="606"/>
                  </a:lnTo>
                  <a:cubicBezTo>
                    <a:pt x="455" y="606"/>
                    <a:pt x="456" y="606"/>
                    <a:pt x="457" y="605"/>
                  </a:cubicBezTo>
                  <a:lnTo>
                    <a:pt x="458" y="605"/>
                  </a:lnTo>
                  <a:cubicBezTo>
                    <a:pt x="459" y="605"/>
                    <a:pt x="460" y="605"/>
                    <a:pt x="460" y="604"/>
                  </a:cubicBezTo>
                  <a:cubicBezTo>
                    <a:pt x="461" y="604"/>
                    <a:pt x="461" y="604"/>
                    <a:pt x="461" y="604"/>
                  </a:cubicBezTo>
                  <a:cubicBezTo>
                    <a:pt x="462" y="604"/>
                    <a:pt x="463" y="604"/>
                    <a:pt x="463" y="603"/>
                  </a:cubicBezTo>
                  <a:cubicBezTo>
                    <a:pt x="464" y="603"/>
                    <a:pt x="464" y="603"/>
                    <a:pt x="464" y="603"/>
                  </a:cubicBezTo>
                  <a:lnTo>
                    <a:pt x="849" y="407"/>
                  </a:lnTo>
                  <a:lnTo>
                    <a:pt x="849" y="810"/>
                  </a:lnTo>
                  <a:close/>
                  <a:moveTo>
                    <a:pt x="904" y="367"/>
                  </a:moveTo>
                  <a:cubicBezTo>
                    <a:pt x="904" y="366"/>
                    <a:pt x="904" y="365"/>
                    <a:pt x="904" y="365"/>
                  </a:cubicBezTo>
                  <a:cubicBezTo>
                    <a:pt x="905" y="360"/>
                    <a:pt x="904" y="355"/>
                    <a:pt x="901" y="350"/>
                  </a:cubicBezTo>
                  <a:cubicBezTo>
                    <a:pt x="900" y="347"/>
                    <a:pt x="898" y="345"/>
                    <a:pt x="897" y="343"/>
                  </a:cubicBezTo>
                  <a:cubicBezTo>
                    <a:pt x="889" y="332"/>
                    <a:pt x="876" y="325"/>
                    <a:pt x="861" y="325"/>
                  </a:cubicBezTo>
                  <a:lnTo>
                    <a:pt x="764" y="325"/>
                  </a:lnTo>
                  <a:lnTo>
                    <a:pt x="764" y="38"/>
                  </a:lnTo>
                  <a:cubicBezTo>
                    <a:pt x="764" y="17"/>
                    <a:pt x="747" y="0"/>
                    <a:pt x="727" y="0"/>
                  </a:cubicBezTo>
                  <a:lnTo>
                    <a:pt x="177" y="0"/>
                  </a:lnTo>
                  <a:cubicBezTo>
                    <a:pt x="156" y="0"/>
                    <a:pt x="140" y="17"/>
                    <a:pt x="140" y="38"/>
                  </a:cubicBezTo>
                  <a:lnTo>
                    <a:pt x="140" y="325"/>
                  </a:lnTo>
                  <a:lnTo>
                    <a:pt x="43" y="325"/>
                  </a:lnTo>
                  <a:cubicBezTo>
                    <a:pt x="29" y="325"/>
                    <a:pt x="16" y="332"/>
                    <a:pt x="8" y="343"/>
                  </a:cubicBezTo>
                  <a:cubicBezTo>
                    <a:pt x="6" y="345"/>
                    <a:pt x="4" y="347"/>
                    <a:pt x="3" y="350"/>
                  </a:cubicBezTo>
                  <a:cubicBezTo>
                    <a:pt x="1" y="355"/>
                    <a:pt x="0" y="360"/>
                    <a:pt x="0" y="365"/>
                  </a:cubicBezTo>
                  <a:cubicBezTo>
                    <a:pt x="0" y="365"/>
                    <a:pt x="0" y="366"/>
                    <a:pt x="0" y="367"/>
                  </a:cubicBezTo>
                  <a:lnTo>
                    <a:pt x="0" y="862"/>
                  </a:lnTo>
                  <a:cubicBezTo>
                    <a:pt x="0" y="885"/>
                    <a:pt x="19" y="904"/>
                    <a:pt x="43" y="904"/>
                  </a:cubicBezTo>
                  <a:lnTo>
                    <a:pt x="861" y="904"/>
                  </a:lnTo>
                  <a:cubicBezTo>
                    <a:pt x="872" y="904"/>
                    <a:pt x="882" y="900"/>
                    <a:pt x="889" y="894"/>
                  </a:cubicBezTo>
                  <a:cubicBezTo>
                    <a:pt x="890" y="893"/>
                    <a:pt x="890" y="893"/>
                    <a:pt x="890" y="893"/>
                  </a:cubicBezTo>
                  <a:lnTo>
                    <a:pt x="891" y="893"/>
                  </a:lnTo>
                  <a:cubicBezTo>
                    <a:pt x="891" y="892"/>
                    <a:pt x="891" y="892"/>
                    <a:pt x="892" y="892"/>
                  </a:cubicBezTo>
                  <a:cubicBezTo>
                    <a:pt x="892" y="891"/>
                    <a:pt x="892" y="891"/>
                    <a:pt x="892" y="891"/>
                  </a:cubicBezTo>
                  <a:cubicBezTo>
                    <a:pt x="900" y="884"/>
                    <a:pt x="904" y="873"/>
                    <a:pt x="904" y="8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13" name="TextBox 12">
            <a:extLst>
              <a:ext uri="{FF2B5EF4-FFF2-40B4-BE49-F238E27FC236}">
                <a16:creationId xmlns:a16="http://schemas.microsoft.com/office/drawing/2014/main" id="{75858B84-892E-E843-9C3B-533ADFBEF553}"/>
              </a:ext>
            </a:extLst>
          </p:cNvPr>
          <p:cNvSpPr txBox="1"/>
          <p:nvPr/>
        </p:nvSpPr>
        <p:spPr>
          <a:xfrm>
            <a:off x="144834" y="2086668"/>
            <a:ext cx="3068655" cy="1907061"/>
          </a:xfrm>
          <a:prstGeom prst="rect">
            <a:avLst/>
          </a:prstGeom>
          <a:noFill/>
        </p:spPr>
        <p:txBody>
          <a:bodyPr wrap="square" rtlCol="0">
            <a:spAutoFit/>
          </a:bodyPr>
          <a:lstStyle/>
          <a:p>
            <a:pPr>
              <a:lnSpc>
                <a:spcPct val="150000"/>
              </a:lnSpc>
            </a:pPr>
            <a:r>
              <a:rPr lang="en-US" sz="1600" dirty="0">
                <a:latin typeface="Avenir Book" panose="02000503020000020003" pitchFamily="2" charset="0"/>
              </a:rPr>
              <a:t>A positioning statement is used to align you messaging to your target audience and explains how your business is differentiated in the market</a:t>
            </a:r>
          </a:p>
        </p:txBody>
      </p:sp>
      <p:sp>
        <p:nvSpPr>
          <p:cNvPr id="14" name="TextBox 13">
            <a:extLst>
              <a:ext uri="{FF2B5EF4-FFF2-40B4-BE49-F238E27FC236}">
                <a16:creationId xmlns:a16="http://schemas.microsoft.com/office/drawing/2014/main" id="{79A8DEFC-7D55-B944-8F7A-BD1399834DB7}"/>
              </a:ext>
            </a:extLst>
          </p:cNvPr>
          <p:cNvSpPr txBox="1"/>
          <p:nvPr/>
        </p:nvSpPr>
        <p:spPr>
          <a:xfrm>
            <a:off x="1138175" y="128409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NOTE</a:t>
            </a:r>
          </a:p>
        </p:txBody>
      </p:sp>
      <p:sp>
        <p:nvSpPr>
          <p:cNvPr id="15" name="Rectangle 14">
            <a:extLst>
              <a:ext uri="{FF2B5EF4-FFF2-40B4-BE49-F238E27FC236}">
                <a16:creationId xmlns:a16="http://schemas.microsoft.com/office/drawing/2014/main" id="{8C208740-FC28-B042-A1C5-4D3F746AB661}"/>
              </a:ext>
            </a:extLst>
          </p:cNvPr>
          <p:cNvSpPr/>
          <p:nvPr/>
        </p:nvSpPr>
        <p:spPr>
          <a:xfrm>
            <a:off x="4539711" y="1335879"/>
            <a:ext cx="6560098" cy="70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OBJECTIVE</a:t>
            </a:r>
          </a:p>
        </p:txBody>
      </p:sp>
      <p:sp>
        <p:nvSpPr>
          <p:cNvPr id="16" name="TextBox 15">
            <a:extLst>
              <a:ext uri="{FF2B5EF4-FFF2-40B4-BE49-F238E27FC236}">
                <a16:creationId xmlns:a16="http://schemas.microsoft.com/office/drawing/2014/main" id="{2D958071-AB64-7E42-BB19-9A5056EFEA33}"/>
              </a:ext>
            </a:extLst>
          </p:cNvPr>
          <p:cNvSpPr txBox="1"/>
          <p:nvPr/>
        </p:nvSpPr>
        <p:spPr>
          <a:xfrm>
            <a:off x="257609" y="4327656"/>
            <a:ext cx="2668198" cy="1601849"/>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Utilize everything you've leant, specifically the key takeaways from your situational analysis</a:t>
            </a:r>
          </a:p>
        </p:txBody>
      </p:sp>
      <p:sp>
        <p:nvSpPr>
          <p:cNvPr id="17" name="Gráfico 221">
            <a:extLst>
              <a:ext uri="{FF2B5EF4-FFF2-40B4-BE49-F238E27FC236}">
                <a16:creationId xmlns:a16="http://schemas.microsoft.com/office/drawing/2014/main" id="{63296A5C-CD39-1349-A5E0-7EB2DEA23B48}"/>
              </a:ext>
            </a:extLst>
          </p:cNvPr>
          <p:cNvSpPr/>
          <p:nvPr/>
        </p:nvSpPr>
        <p:spPr>
          <a:xfrm>
            <a:off x="391963" y="4287867"/>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
        <p:nvSpPr>
          <p:cNvPr id="19" name="TextBox 18">
            <a:extLst>
              <a:ext uri="{FF2B5EF4-FFF2-40B4-BE49-F238E27FC236}">
                <a16:creationId xmlns:a16="http://schemas.microsoft.com/office/drawing/2014/main" id="{C0EEB9E2-5053-2B47-AE3A-31FB3B0124BE}"/>
              </a:ext>
            </a:extLst>
          </p:cNvPr>
          <p:cNvSpPr txBox="1"/>
          <p:nvPr/>
        </p:nvSpPr>
        <p:spPr>
          <a:xfrm>
            <a:off x="3602647" y="5703364"/>
            <a:ext cx="8421291" cy="11683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Avenir Book" panose="02000503020000020003" pitchFamily="2" charset="0"/>
              </a:rPr>
              <a:t>You positioning statement will describe your niche audience “target customer” and differentiate your business through “how does your business solve your customer need”</a:t>
            </a:r>
          </a:p>
        </p:txBody>
      </p:sp>
    </p:spTree>
    <p:extLst>
      <p:ext uri="{BB962C8B-B14F-4D97-AF65-F5344CB8AC3E}">
        <p14:creationId xmlns:p14="http://schemas.microsoft.com/office/powerpoint/2010/main" val="396768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0B79781B-C68F-7F4F-AE82-1C85B78594EE}"/>
              </a:ext>
            </a:extLst>
          </p:cNvPr>
          <p:cNvSpPr txBox="1">
            <a:spLocks/>
          </p:cNvSpPr>
          <p:nvPr/>
        </p:nvSpPr>
        <p:spPr>
          <a:xfrm>
            <a:off x="464456" y="3405790"/>
            <a:ext cx="11106562" cy="1668680"/>
          </a:xfrm>
          <a:prstGeom prst="rect">
            <a:avLst/>
          </a:prstGeom>
          <a:solidFill>
            <a:schemeClr val="tx2"/>
          </a:solidFill>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fontAlgn="base">
              <a:lnSpc>
                <a:spcPct val="150000"/>
              </a:lnSpc>
            </a:pPr>
            <a:endParaRPr lang="en-US" sz="2000" b="1" u="sng" dirty="0">
              <a:solidFill>
                <a:schemeClr val="bg1"/>
              </a:solidFill>
              <a:latin typeface="Avenir Book" panose="02000503020000020003" pitchFamily="2" charset="0"/>
            </a:endParaRPr>
          </a:p>
        </p:txBody>
      </p:sp>
      <p:sp>
        <p:nvSpPr>
          <p:cNvPr id="2" name="Title 1">
            <a:extLst>
              <a:ext uri="{FF2B5EF4-FFF2-40B4-BE49-F238E27FC236}">
                <a16:creationId xmlns:a16="http://schemas.microsoft.com/office/drawing/2014/main" id="{15835CBB-B08F-EF4E-A46A-5ED8D0FB5041}"/>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Example marketing strategy - positioning</a:t>
            </a:r>
          </a:p>
        </p:txBody>
      </p:sp>
      <p:sp>
        <p:nvSpPr>
          <p:cNvPr id="9" name="TextBox 8">
            <a:extLst>
              <a:ext uri="{FF2B5EF4-FFF2-40B4-BE49-F238E27FC236}">
                <a16:creationId xmlns:a16="http://schemas.microsoft.com/office/drawing/2014/main" id="{3E7814AB-C1C9-9E47-9408-D97CD3EA9B25}"/>
              </a:ext>
            </a:extLst>
          </p:cNvPr>
          <p:cNvSpPr txBox="1"/>
          <p:nvPr/>
        </p:nvSpPr>
        <p:spPr>
          <a:xfrm>
            <a:off x="327035" y="1460412"/>
            <a:ext cx="11243983" cy="710707"/>
          </a:xfrm>
          <a:prstGeom prst="rect">
            <a:avLst/>
          </a:prstGeom>
          <a:noFill/>
        </p:spPr>
        <p:txBody>
          <a:bodyPr wrap="square" rtlCol="0">
            <a:spAutoFit/>
          </a:bodyPr>
          <a:lstStyle/>
          <a:p>
            <a:pPr>
              <a:lnSpc>
                <a:spcPct val="150000"/>
              </a:lnSpc>
            </a:pPr>
            <a:r>
              <a:rPr lang="en-US" sz="1400" b="1" dirty="0">
                <a:solidFill>
                  <a:schemeClr val="tx1">
                    <a:lumMod val="50000"/>
                  </a:schemeClr>
                </a:solidFill>
                <a:latin typeface="Avenir Book" panose="02000503020000020003" pitchFamily="2" charset="0"/>
              </a:rPr>
              <a:t>This may seem cumbersome but when you complete the activity, you will defined exactly what your business does and how you serve your patients. This activity will provide you with focus and direction for all your activities moving forward</a:t>
            </a:r>
            <a:endParaRPr lang="en-US" sz="1050" b="1" dirty="0">
              <a:solidFill>
                <a:schemeClr val="tx1">
                  <a:lumMod val="50000"/>
                </a:schemeClr>
              </a:solidFill>
              <a:latin typeface="Avenir Book" panose="02000503020000020003" pitchFamily="2" charset="0"/>
            </a:endParaRPr>
          </a:p>
        </p:txBody>
      </p:sp>
      <p:sp>
        <p:nvSpPr>
          <p:cNvPr id="5" name="Rectangular Callout 4">
            <a:extLst>
              <a:ext uri="{FF2B5EF4-FFF2-40B4-BE49-F238E27FC236}">
                <a16:creationId xmlns:a16="http://schemas.microsoft.com/office/drawing/2014/main" id="{98CFE6FC-C6D6-5D41-8612-7753765BB9F4}"/>
              </a:ext>
            </a:extLst>
          </p:cNvPr>
          <p:cNvSpPr/>
          <p:nvPr/>
        </p:nvSpPr>
        <p:spPr>
          <a:xfrm>
            <a:off x="5604545" y="2458445"/>
            <a:ext cx="2162629" cy="682171"/>
          </a:xfrm>
          <a:prstGeom prst="wedgeRectCallout">
            <a:avLst>
              <a:gd name="adj1" fmla="val -58416"/>
              <a:gd name="adj2" fmla="val 109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1.Target Customer</a:t>
            </a:r>
          </a:p>
        </p:txBody>
      </p:sp>
      <p:sp>
        <p:nvSpPr>
          <p:cNvPr id="16" name="Rectangular Callout 15">
            <a:extLst>
              <a:ext uri="{FF2B5EF4-FFF2-40B4-BE49-F238E27FC236}">
                <a16:creationId xmlns:a16="http://schemas.microsoft.com/office/drawing/2014/main" id="{6AB66010-24E3-0346-86BD-60DB4CD30F66}"/>
              </a:ext>
            </a:extLst>
          </p:cNvPr>
          <p:cNvSpPr/>
          <p:nvPr/>
        </p:nvSpPr>
        <p:spPr>
          <a:xfrm>
            <a:off x="8913214" y="2458445"/>
            <a:ext cx="2162629" cy="682171"/>
          </a:xfrm>
          <a:prstGeom prst="wedgeRectCallout">
            <a:avLst>
              <a:gd name="adj1" fmla="val -48349"/>
              <a:gd name="adj2" fmla="val 11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Needs your business addresses</a:t>
            </a:r>
          </a:p>
        </p:txBody>
      </p:sp>
      <p:sp>
        <p:nvSpPr>
          <p:cNvPr id="18" name="Rectangular Callout 17">
            <a:extLst>
              <a:ext uri="{FF2B5EF4-FFF2-40B4-BE49-F238E27FC236}">
                <a16:creationId xmlns:a16="http://schemas.microsoft.com/office/drawing/2014/main" id="{2CE37927-E73E-A44B-AC50-F3B067F82F66}"/>
              </a:ext>
            </a:extLst>
          </p:cNvPr>
          <p:cNvSpPr/>
          <p:nvPr/>
        </p:nvSpPr>
        <p:spPr>
          <a:xfrm>
            <a:off x="464456" y="5584488"/>
            <a:ext cx="2162629" cy="682171"/>
          </a:xfrm>
          <a:prstGeom prst="wedgeRectCallout">
            <a:avLst>
              <a:gd name="adj1" fmla="val 95275"/>
              <a:gd name="adj2" fmla="val -2268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3.Your Business</a:t>
            </a:r>
          </a:p>
        </p:txBody>
      </p:sp>
      <p:sp>
        <p:nvSpPr>
          <p:cNvPr id="20" name="Rectangular Callout 19">
            <a:extLst>
              <a:ext uri="{FF2B5EF4-FFF2-40B4-BE49-F238E27FC236}">
                <a16:creationId xmlns:a16="http://schemas.microsoft.com/office/drawing/2014/main" id="{917EA2CA-46D9-A342-BB1F-047BD513FCAB}"/>
              </a:ext>
            </a:extLst>
          </p:cNvPr>
          <p:cNvSpPr/>
          <p:nvPr/>
        </p:nvSpPr>
        <p:spPr>
          <a:xfrm>
            <a:off x="3251200" y="5584487"/>
            <a:ext cx="2162629" cy="682171"/>
          </a:xfrm>
          <a:prstGeom prst="wedgeRectCallout">
            <a:avLst>
              <a:gd name="adj1" fmla="val 79839"/>
              <a:gd name="adj2" fmla="val -2247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Book" panose="02000503020000020003" pitchFamily="2" charset="0"/>
              </a:rPr>
              <a:t>4. Define business category</a:t>
            </a:r>
            <a:endParaRPr lang="en-US" dirty="0"/>
          </a:p>
        </p:txBody>
      </p:sp>
      <p:sp>
        <p:nvSpPr>
          <p:cNvPr id="21" name="Rectangular Callout 20">
            <a:extLst>
              <a:ext uri="{FF2B5EF4-FFF2-40B4-BE49-F238E27FC236}">
                <a16:creationId xmlns:a16="http://schemas.microsoft.com/office/drawing/2014/main" id="{4D515C19-5041-084C-9B28-00EC70C91260}"/>
              </a:ext>
            </a:extLst>
          </p:cNvPr>
          <p:cNvSpPr/>
          <p:nvPr/>
        </p:nvSpPr>
        <p:spPr>
          <a:xfrm>
            <a:off x="6017737" y="5565383"/>
            <a:ext cx="2162629" cy="701276"/>
          </a:xfrm>
          <a:prstGeom prst="wedgeRectCallout">
            <a:avLst>
              <a:gd name="adj1" fmla="val -113449"/>
              <a:gd name="adj2" fmla="val -145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Book" panose="02000503020000020003" pitchFamily="2" charset="0"/>
              </a:rPr>
              <a:t>5.Solve your customer’s need</a:t>
            </a:r>
            <a:endParaRPr lang="en-US" dirty="0"/>
          </a:p>
        </p:txBody>
      </p:sp>
      <p:sp>
        <p:nvSpPr>
          <p:cNvPr id="22" name="Rectangular Callout 21">
            <a:extLst>
              <a:ext uri="{FF2B5EF4-FFF2-40B4-BE49-F238E27FC236}">
                <a16:creationId xmlns:a16="http://schemas.microsoft.com/office/drawing/2014/main" id="{0B85666E-F8E5-E643-A6DB-42C481E11374}"/>
              </a:ext>
            </a:extLst>
          </p:cNvPr>
          <p:cNvSpPr/>
          <p:nvPr/>
        </p:nvSpPr>
        <p:spPr>
          <a:xfrm>
            <a:off x="8804481" y="5565382"/>
            <a:ext cx="2162629" cy="701276"/>
          </a:xfrm>
          <a:prstGeom prst="wedgeRectCallout">
            <a:avLst>
              <a:gd name="adj1" fmla="val -83248"/>
              <a:gd name="adj2" fmla="val -140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Book" panose="02000503020000020003" pitchFamily="2" charset="0"/>
              </a:rPr>
              <a:t>6. Benefit to the customer</a:t>
            </a:r>
            <a:endParaRPr lang="en-US" dirty="0"/>
          </a:p>
        </p:txBody>
      </p:sp>
      <p:sp>
        <p:nvSpPr>
          <p:cNvPr id="3" name="Content Placeholder 2">
            <a:extLst>
              <a:ext uri="{FF2B5EF4-FFF2-40B4-BE49-F238E27FC236}">
                <a16:creationId xmlns:a16="http://schemas.microsoft.com/office/drawing/2014/main" id="{BFF945F5-718D-3940-84F5-121B823D3A39}"/>
              </a:ext>
            </a:extLst>
          </p:cNvPr>
          <p:cNvSpPr txBox="1">
            <a:spLocks/>
          </p:cNvSpPr>
          <p:nvPr/>
        </p:nvSpPr>
        <p:spPr>
          <a:xfrm>
            <a:off x="464456" y="3392053"/>
            <a:ext cx="11106562" cy="1668680"/>
          </a:xfrm>
          <a:prstGeom prst="rect">
            <a:avLst/>
          </a:prstGeom>
          <a:noFill/>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fontAlgn="base">
              <a:lnSpc>
                <a:spcPct val="150000"/>
              </a:lnSpc>
            </a:pPr>
            <a:r>
              <a:rPr lang="en-US" sz="2000" b="1" dirty="0">
                <a:solidFill>
                  <a:schemeClr val="bg1"/>
                </a:solidFill>
                <a:latin typeface="Avenir Book" panose="02000503020000020003" pitchFamily="2" charset="0"/>
              </a:rPr>
              <a:t>For patients suffering </a:t>
            </a:r>
            <a:r>
              <a:rPr lang="en-US" sz="2000" b="1" u="sng" dirty="0">
                <a:solidFill>
                  <a:schemeClr val="bg1"/>
                </a:solidFill>
                <a:latin typeface="Avenir Book" panose="02000503020000020003" pitchFamily="2" charset="0"/>
              </a:rPr>
              <a:t>chronic inflammatory diseases </a:t>
            </a:r>
            <a:r>
              <a:rPr lang="en-US" sz="2000" b="1" dirty="0">
                <a:solidFill>
                  <a:schemeClr val="bg1"/>
                </a:solidFill>
                <a:latin typeface="Avenir Book" panose="02000503020000020003" pitchFamily="2" charset="0"/>
              </a:rPr>
              <a:t>that need s</a:t>
            </a:r>
            <a:r>
              <a:rPr lang="en-US" sz="2000" b="1" u="sng" dirty="0">
                <a:solidFill>
                  <a:schemeClr val="bg1"/>
                </a:solidFill>
                <a:latin typeface="Avenir Book" panose="02000503020000020003" pitchFamily="2" charset="0"/>
              </a:rPr>
              <a:t>upport to live a rewarding, fulfilling life</a:t>
            </a:r>
            <a:r>
              <a:rPr lang="en-US" sz="2000" b="1" dirty="0">
                <a:solidFill>
                  <a:schemeClr val="bg1"/>
                </a:solidFill>
                <a:latin typeface="Avenir Book" panose="02000503020000020003" pitchFamily="2" charset="0"/>
              </a:rPr>
              <a:t>. Because of </a:t>
            </a:r>
            <a:r>
              <a:rPr lang="en-US" sz="2000" b="1" u="sng" dirty="0">
                <a:solidFill>
                  <a:schemeClr val="bg1"/>
                </a:solidFill>
                <a:latin typeface="Avenir Book" panose="02000503020000020003" pitchFamily="2" charset="0"/>
              </a:rPr>
              <a:t>XYZ’s </a:t>
            </a:r>
            <a:r>
              <a:rPr lang="en-US" sz="2000" b="1" dirty="0">
                <a:solidFill>
                  <a:schemeClr val="bg1"/>
                </a:solidFill>
                <a:latin typeface="Avenir Book" panose="02000503020000020003" pitchFamily="2" charset="0"/>
              </a:rPr>
              <a:t>is are a </a:t>
            </a:r>
            <a:r>
              <a:rPr lang="en-US" sz="2000" b="1" u="sng" dirty="0">
                <a:solidFill>
                  <a:schemeClr val="bg1"/>
                </a:solidFill>
                <a:latin typeface="Avenir Book" panose="02000503020000020003" pitchFamily="2" charset="0"/>
              </a:rPr>
              <a:t>healthcare network of nurturing experts, </a:t>
            </a:r>
            <a:r>
              <a:rPr lang="en-US" sz="2000" b="1" dirty="0">
                <a:solidFill>
                  <a:schemeClr val="bg1"/>
                </a:solidFill>
                <a:latin typeface="Avenir Book" panose="02000503020000020003" pitchFamily="2" charset="0"/>
              </a:rPr>
              <a:t>we will </a:t>
            </a:r>
            <a:r>
              <a:rPr lang="en-US" sz="2000" b="1" u="sng" dirty="0">
                <a:solidFill>
                  <a:schemeClr val="bg1"/>
                </a:solidFill>
                <a:latin typeface="Avenir Book" panose="02000503020000020003" pitchFamily="2" charset="0"/>
              </a:rPr>
              <a:t>elevate the support you need  </a:t>
            </a:r>
            <a:r>
              <a:rPr lang="en-US" sz="2000" b="1" dirty="0">
                <a:solidFill>
                  <a:schemeClr val="bg1"/>
                </a:solidFill>
                <a:latin typeface="Avenir Book" panose="02000503020000020003" pitchFamily="2" charset="0"/>
              </a:rPr>
              <a:t>to </a:t>
            </a:r>
            <a:r>
              <a:rPr lang="en-US" sz="2000" b="1" u="sng" dirty="0">
                <a:solidFill>
                  <a:schemeClr val="bg1"/>
                </a:solidFill>
                <a:latin typeface="Avenir Book" panose="02000503020000020003" pitchFamily="2" charset="0"/>
              </a:rPr>
              <a:t>remain active as you live your best  life</a:t>
            </a:r>
          </a:p>
        </p:txBody>
      </p:sp>
    </p:spTree>
    <p:extLst>
      <p:ext uri="{BB962C8B-B14F-4D97-AF65-F5344CB8AC3E}">
        <p14:creationId xmlns:p14="http://schemas.microsoft.com/office/powerpoint/2010/main" val="367413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rgbClr val="DEEB8B"/>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Diagram, text&#10;&#10;Description automatically generated">
            <a:extLst>
              <a:ext uri="{FF2B5EF4-FFF2-40B4-BE49-F238E27FC236}">
                <a16:creationId xmlns:a16="http://schemas.microsoft.com/office/drawing/2014/main" id="{A07E767D-7D01-B763-F317-18DEB6ACA99D}"/>
              </a:ext>
            </a:extLst>
          </p:cNvPr>
          <p:cNvPicPr>
            <a:picLocks noChangeAspect="1"/>
          </p:cNvPicPr>
          <p:nvPr/>
        </p:nvPicPr>
        <p:blipFill>
          <a:blip r:embed="rId2"/>
          <a:stretch>
            <a:fillRect/>
          </a:stretch>
        </p:blipFill>
        <p:spPr>
          <a:xfrm>
            <a:off x="827852" y="465667"/>
            <a:ext cx="11364147" cy="6392333"/>
          </a:xfrm>
          <a:prstGeom prst="rect">
            <a:avLst/>
          </a:prstGeom>
        </p:spPr>
      </p:pic>
    </p:spTree>
    <p:extLst>
      <p:ext uri="{BB962C8B-B14F-4D97-AF65-F5344CB8AC3E}">
        <p14:creationId xmlns:p14="http://schemas.microsoft.com/office/powerpoint/2010/main" val="200681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C00C9E-044D-3942-B861-08D5D38A96A9}"/>
              </a:ext>
            </a:extLst>
          </p:cNvPr>
          <p:cNvSpPr/>
          <p:nvPr/>
        </p:nvSpPr>
        <p:spPr>
          <a:xfrm>
            <a:off x="3497943" y="0"/>
            <a:ext cx="8694057"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DB301-6DC3-FF4F-A3B8-8BD972FB49B6}"/>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Goals</a:t>
            </a:r>
          </a:p>
        </p:txBody>
      </p:sp>
      <p:grpSp>
        <p:nvGrpSpPr>
          <p:cNvPr id="3" name="Group 2">
            <a:extLst>
              <a:ext uri="{FF2B5EF4-FFF2-40B4-BE49-F238E27FC236}">
                <a16:creationId xmlns:a16="http://schemas.microsoft.com/office/drawing/2014/main" id="{BE0F0A0E-3F58-2640-B8C0-26F126C3E949}"/>
              </a:ext>
            </a:extLst>
          </p:cNvPr>
          <p:cNvGrpSpPr/>
          <p:nvPr/>
        </p:nvGrpSpPr>
        <p:grpSpPr>
          <a:xfrm>
            <a:off x="3615582" y="1238391"/>
            <a:ext cx="853293" cy="811330"/>
            <a:chOff x="323415" y="1987728"/>
            <a:chExt cx="853293" cy="811330"/>
          </a:xfrm>
        </p:grpSpPr>
        <p:sp>
          <p:nvSpPr>
            <p:cNvPr id="4" name="Oval 3">
              <a:extLst>
                <a:ext uri="{FF2B5EF4-FFF2-40B4-BE49-F238E27FC236}">
                  <a16:creationId xmlns:a16="http://schemas.microsoft.com/office/drawing/2014/main" id="{683503E8-7BB9-3E43-A08C-73FF68166EDC}"/>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4E3C4C31-48E7-B747-8D3C-BDCF9408E961}"/>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 name="Group 5">
            <a:extLst>
              <a:ext uri="{FF2B5EF4-FFF2-40B4-BE49-F238E27FC236}">
                <a16:creationId xmlns:a16="http://schemas.microsoft.com/office/drawing/2014/main" id="{B24997F7-3B6A-5C42-BBA8-3663EF958006}"/>
              </a:ext>
            </a:extLst>
          </p:cNvPr>
          <p:cNvGrpSpPr/>
          <p:nvPr/>
        </p:nvGrpSpPr>
        <p:grpSpPr>
          <a:xfrm>
            <a:off x="144834" y="1235402"/>
            <a:ext cx="853293" cy="811330"/>
            <a:chOff x="323415" y="5593031"/>
            <a:chExt cx="853293" cy="811330"/>
          </a:xfrm>
        </p:grpSpPr>
        <p:sp>
          <p:nvSpPr>
            <p:cNvPr id="7" name="Oval 6">
              <a:extLst>
                <a:ext uri="{FF2B5EF4-FFF2-40B4-BE49-F238E27FC236}">
                  <a16:creationId xmlns:a16="http://schemas.microsoft.com/office/drawing/2014/main" id="{23C025A9-F45A-0A41-986E-00E5E58031A2}"/>
                </a:ext>
              </a:extLst>
            </p:cNvPr>
            <p:cNvSpPr/>
            <p:nvPr/>
          </p:nvSpPr>
          <p:spPr>
            <a:xfrm>
              <a:off x="323415" y="5593031"/>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Freeform 7">
              <a:extLst>
                <a:ext uri="{FF2B5EF4-FFF2-40B4-BE49-F238E27FC236}">
                  <a16:creationId xmlns:a16="http://schemas.microsoft.com/office/drawing/2014/main" id="{4E888F96-F4F7-2C48-8AAB-F0965C0D9EB7}"/>
                </a:ext>
              </a:extLst>
            </p:cNvPr>
            <p:cNvSpPr/>
            <p:nvPr/>
          </p:nvSpPr>
          <p:spPr>
            <a:xfrm>
              <a:off x="436190" y="5713682"/>
              <a:ext cx="627742" cy="541975"/>
            </a:xfrm>
            <a:custGeom>
              <a:avLst/>
              <a:gdLst/>
              <a:ahLst/>
              <a:cxnLst>
                <a:cxn ang="3cd4">
                  <a:pos x="hc" y="t"/>
                </a:cxn>
                <a:cxn ang="cd2">
                  <a:pos x="l" y="vc"/>
                </a:cxn>
                <a:cxn ang="cd4">
                  <a:pos x="hc" y="b"/>
                </a:cxn>
                <a:cxn ang="0">
                  <a:pos x="r" y="vc"/>
                </a:cxn>
              </a:cxnLst>
              <a:rect l="l" t="t" r="r" b="b"/>
              <a:pathLst>
                <a:path w="904" h="904">
                  <a:moveTo>
                    <a:pt x="140" y="389"/>
                  </a:moveTo>
                  <a:lnTo>
                    <a:pt x="123" y="380"/>
                  </a:lnTo>
                  <a:lnTo>
                    <a:pt x="140" y="380"/>
                  </a:lnTo>
                  <a:close/>
                  <a:moveTo>
                    <a:pt x="709" y="55"/>
                  </a:moveTo>
                  <a:lnTo>
                    <a:pt x="709" y="341"/>
                  </a:lnTo>
                  <a:cubicBezTo>
                    <a:pt x="707" y="345"/>
                    <a:pt x="706" y="349"/>
                    <a:pt x="706" y="353"/>
                  </a:cubicBezTo>
                  <a:cubicBezTo>
                    <a:pt x="706" y="357"/>
                    <a:pt x="707" y="361"/>
                    <a:pt x="709" y="364"/>
                  </a:cubicBezTo>
                  <a:lnTo>
                    <a:pt x="709" y="417"/>
                  </a:lnTo>
                  <a:lnTo>
                    <a:pt x="451" y="547"/>
                  </a:lnTo>
                  <a:lnTo>
                    <a:pt x="195" y="417"/>
                  </a:lnTo>
                  <a:lnTo>
                    <a:pt x="195" y="55"/>
                  </a:lnTo>
                  <a:close/>
                  <a:moveTo>
                    <a:pt x="781" y="380"/>
                  </a:moveTo>
                  <a:lnTo>
                    <a:pt x="764" y="389"/>
                  </a:lnTo>
                  <a:lnTo>
                    <a:pt x="764" y="380"/>
                  </a:lnTo>
                  <a:close/>
                  <a:moveTo>
                    <a:pt x="615" y="576"/>
                  </a:moveTo>
                  <a:cubicBezTo>
                    <a:pt x="604" y="565"/>
                    <a:pt x="586" y="565"/>
                    <a:pt x="576" y="576"/>
                  </a:cubicBezTo>
                  <a:cubicBezTo>
                    <a:pt x="565" y="586"/>
                    <a:pt x="565" y="604"/>
                    <a:pt x="576" y="615"/>
                  </a:cubicBezTo>
                  <a:lnTo>
                    <a:pt x="810" y="849"/>
                  </a:lnTo>
                  <a:lnTo>
                    <a:pt x="94" y="849"/>
                  </a:lnTo>
                  <a:lnTo>
                    <a:pt x="328" y="615"/>
                  </a:lnTo>
                  <a:cubicBezTo>
                    <a:pt x="339" y="604"/>
                    <a:pt x="339" y="586"/>
                    <a:pt x="328" y="576"/>
                  </a:cubicBezTo>
                  <a:cubicBezTo>
                    <a:pt x="317" y="565"/>
                    <a:pt x="300" y="565"/>
                    <a:pt x="289" y="576"/>
                  </a:cubicBezTo>
                  <a:lnTo>
                    <a:pt x="55" y="809"/>
                  </a:lnTo>
                  <a:lnTo>
                    <a:pt x="55" y="407"/>
                  </a:lnTo>
                  <a:lnTo>
                    <a:pt x="439" y="603"/>
                  </a:lnTo>
                  <a:cubicBezTo>
                    <a:pt x="439" y="604"/>
                    <a:pt x="440" y="604"/>
                    <a:pt x="441" y="604"/>
                  </a:cubicBezTo>
                  <a:cubicBezTo>
                    <a:pt x="442" y="604"/>
                    <a:pt x="442" y="604"/>
                    <a:pt x="442" y="604"/>
                  </a:cubicBezTo>
                  <a:cubicBezTo>
                    <a:pt x="443" y="605"/>
                    <a:pt x="444" y="605"/>
                    <a:pt x="444" y="605"/>
                  </a:cubicBezTo>
                  <a:cubicBezTo>
                    <a:pt x="445" y="605"/>
                    <a:pt x="445" y="605"/>
                    <a:pt x="445" y="605"/>
                  </a:cubicBezTo>
                  <a:cubicBezTo>
                    <a:pt x="446" y="606"/>
                    <a:pt x="447" y="606"/>
                    <a:pt x="448" y="606"/>
                  </a:cubicBezTo>
                  <a:cubicBezTo>
                    <a:pt x="449" y="606"/>
                    <a:pt x="450" y="606"/>
                    <a:pt x="451" y="606"/>
                  </a:cubicBezTo>
                  <a:cubicBezTo>
                    <a:pt x="452" y="606"/>
                    <a:pt x="453" y="606"/>
                    <a:pt x="454" y="606"/>
                  </a:cubicBezTo>
                  <a:lnTo>
                    <a:pt x="455" y="606"/>
                  </a:lnTo>
                  <a:cubicBezTo>
                    <a:pt x="455" y="606"/>
                    <a:pt x="456" y="606"/>
                    <a:pt x="457" y="605"/>
                  </a:cubicBezTo>
                  <a:lnTo>
                    <a:pt x="458" y="605"/>
                  </a:lnTo>
                  <a:cubicBezTo>
                    <a:pt x="459" y="605"/>
                    <a:pt x="460" y="605"/>
                    <a:pt x="460" y="604"/>
                  </a:cubicBezTo>
                  <a:cubicBezTo>
                    <a:pt x="461" y="604"/>
                    <a:pt x="461" y="604"/>
                    <a:pt x="461" y="604"/>
                  </a:cubicBezTo>
                  <a:cubicBezTo>
                    <a:pt x="462" y="604"/>
                    <a:pt x="463" y="604"/>
                    <a:pt x="463" y="603"/>
                  </a:cubicBezTo>
                  <a:cubicBezTo>
                    <a:pt x="464" y="603"/>
                    <a:pt x="464" y="603"/>
                    <a:pt x="464" y="603"/>
                  </a:cubicBezTo>
                  <a:lnTo>
                    <a:pt x="849" y="407"/>
                  </a:lnTo>
                  <a:lnTo>
                    <a:pt x="849" y="810"/>
                  </a:lnTo>
                  <a:close/>
                  <a:moveTo>
                    <a:pt x="904" y="367"/>
                  </a:moveTo>
                  <a:cubicBezTo>
                    <a:pt x="904" y="366"/>
                    <a:pt x="904" y="365"/>
                    <a:pt x="904" y="365"/>
                  </a:cubicBezTo>
                  <a:cubicBezTo>
                    <a:pt x="905" y="360"/>
                    <a:pt x="904" y="355"/>
                    <a:pt x="901" y="350"/>
                  </a:cubicBezTo>
                  <a:cubicBezTo>
                    <a:pt x="900" y="347"/>
                    <a:pt x="898" y="345"/>
                    <a:pt x="897" y="343"/>
                  </a:cubicBezTo>
                  <a:cubicBezTo>
                    <a:pt x="889" y="332"/>
                    <a:pt x="876" y="325"/>
                    <a:pt x="861" y="325"/>
                  </a:cubicBezTo>
                  <a:lnTo>
                    <a:pt x="764" y="325"/>
                  </a:lnTo>
                  <a:lnTo>
                    <a:pt x="764" y="38"/>
                  </a:lnTo>
                  <a:cubicBezTo>
                    <a:pt x="764" y="17"/>
                    <a:pt x="747" y="0"/>
                    <a:pt x="727" y="0"/>
                  </a:cubicBezTo>
                  <a:lnTo>
                    <a:pt x="177" y="0"/>
                  </a:lnTo>
                  <a:cubicBezTo>
                    <a:pt x="156" y="0"/>
                    <a:pt x="140" y="17"/>
                    <a:pt x="140" y="38"/>
                  </a:cubicBezTo>
                  <a:lnTo>
                    <a:pt x="140" y="325"/>
                  </a:lnTo>
                  <a:lnTo>
                    <a:pt x="43" y="325"/>
                  </a:lnTo>
                  <a:cubicBezTo>
                    <a:pt x="29" y="325"/>
                    <a:pt x="16" y="332"/>
                    <a:pt x="8" y="343"/>
                  </a:cubicBezTo>
                  <a:cubicBezTo>
                    <a:pt x="6" y="345"/>
                    <a:pt x="4" y="347"/>
                    <a:pt x="3" y="350"/>
                  </a:cubicBezTo>
                  <a:cubicBezTo>
                    <a:pt x="1" y="355"/>
                    <a:pt x="0" y="360"/>
                    <a:pt x="0" y="365"/>
                  </a:cubicBezTo>
                  <a:cubicBezTo>
                    <a:pt x="0" y="365"/>
                    <a:pt x="0" y="366"/>
                    <a:pt x="0" y="367"/>
                  </a:cubicBezTo>
                  <a:lnTo>
                    <a:pt x="0" y="862"/>
                  </a:lnTo>
                  <a:cubicBezTo>
                    <a:pt x="0" y="885"/>
                    <a:pt x="19" y="904"/>
                    <a:pt x="43" y="904"/>
                  </a:cubicBezTo>
                  <a:lnTo>
                    <a:pt x="861" y="904"/>
                  </a:lnTo>
                  <a:cubicBezTo>
                    <a:pt x="872" y="904"/>
                    <a:pt x="882" y="900"/>
                    <a:pt x="889" y="894"/>
                  </a:cubicBezTo>
                  <a:cubicBezTo>
                    <a:pt x="890" y="893"/>
                    <a:pt x="890" y="893"/>
                    <a:pt x="890" y="893"/>
                  </a:cubicBezTo>
                  <a:lnTo>
                    <a:pt x="891" y="893"/>
                  </a:lnTo>
                  <a:cubicBezTo>
                    <a:pt x="891" y="892"/>
                    <a:pt x="891" y="892"/>
                    <a:pt x="892" y="892"/>
                  </a:cubicBezTo>
                  <a:cubicBezTo>
                    <a:pt x="892" y="891"/>
                    <a:pt x="892" y="891"/>
                    <a:pt x="892" y="891"/>
                  </a:cubicBezTo>
                  <a:cubicBezTo>
                    <a:pt x="900" y="884"/>
                    <a:pt x="904" y="873"/>
                    <a:pt x="904" y="8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9" name="TextBox 8">
            <a:extLst>
              <a:ext uri="{FF2B5EF4-FFF2-40B4-BE49-F238E27FC236}">
                <a16:creationId xmlns:a16="http://schemas.microsoft.com/office/drawing/2014/main" id="{F101CF43-7B1B-A546-BD46-1BCBB537E2E3}"/>
              </a:ext>
            </a:extLst>
          </p:cNvPr>
          <p:cNvSpPr txBox="1"/>
          <p:nvPr/>
        </p:nvSpPr>
        <p:spPr>
          <a:xfrm>
            <a:off x="144834" y="2086668"/>
            <a:ext cx="3068655" cy="1537729"/>
          </a:xfrm>
          <a:prstGeom prst="rect">
            <a:avLst/>
          </a:prstGeom>
          <a:noFill/>
        </p:spPr>
        <p:txBody>
          <a:bodyPr wrap="square" rtlCol="0">
            <a:spAutoFit/>
          </a:bodyPr>
          <a:lstStyle/>
          <a:p>
            <a:pPr marL="187325" indent="-187325">
              <a:lnSpc>
                <a:spcPct val="150000"/>
              </a:lnSpc>
              <a:buFont typeface="Arial" panose="020B0604020202020204" pitchFamily="34" charset="0"/>
              <a:buChar char="•"/>
            </a:pPr>
            <a:r>
              <a:rPr lang="en-US" sz="1600" dirty="0">
                <a:latin typeface="Avenir Book" panose="02000503020000020003" pitchFamily="2" charset="0"/>
              </a:rPr>
              <a:t>You only need 3-4 goals </a:t>
            </a:r>
          </a:p>
          <a:p>
            <a:pPr marL="187325" indent="-187325">
              <a:lnSpc>
                <a:spcPct val="150000"/>
              </a:lnSpc>
              <a:buFont typeface="Arial" panose="020B0604020202020204" pitchFamily="34" charset="0"/>
              <a:buChar char="•"/>
            </a:pPr>
            <a:r>
              <a:rPr lang="en-US" sz="1600" dirty="0">
                <a:latin typeface="Avenir Book" panose="02000503020000020003" pitchFamily="2" charset="0"/>
              </a:rPr>
              <a:t>Set goals for 12 months and ensure you track regularly throughout the year</a:t>
            </a:r>
          </a:p>
        </p:txBody>
      </p:sp>
      <p:sp>
        <p:nvSpPr>
          <p:cNvPr id="10" name="TextBox 9">
            <a:extLst>
              <a:ext uri="{FF2B5EF4-FFF2-40B4-BE49-F238E27FC236}">
                <a16:creationId xmlns:a16="http://schemas.microsoft.com/office/drawing/2014/main" id="{55437872-C448-1649-88FD-1D65C2E41ADB}"/>
              </a:ext>
            </a:extLst>
          </p:cNvPr>
          <p:cNvSpPr txBox="1"/>
          <p:nvPr/>
        </p:nvSpPr>
        <p:spPr>
          <a:xfrm>
            <a:off x="1138175" y="128409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NOTE</a:t>
            </a:r>
          </a:p>
        </p:txBody>
      </p:sp>
      <p:sp>
        <p:nvSpPr>
          <p:cNvPr id="11" name="Rectangle 10">
            <a:extLst>
              <a:ext uri="{FF2B5EF4-FFF2-40B4-BE49-F238E27FC236}">
                <a16:creationId xmlns:a16="http://schemas.microsoft.com/office/drawing/2014/main" id="{C7A0460B-5DB8-0B48-944F-4571282614CD}"/>
              </a:ext>
            </a:extLst>
          </p:cNvPr>
          <p:cNvSpPr/>
          <p:nvPr/>
        </p:nvSpPr>
        <p:spPr>
          <a:xfrm>
            <a:off x="4539711" y="1335879"/>
            <a:ext cx="6560098" cy="70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OBJECTIVE OF GOALS</a:t>
            </a:r>
          </a:p>
        </p:txBody>
      </p:sp>
      <p:sp>
        <p:nvSpPr>
          <p:cNvPr id="13" name="Rectangle 12">
            <a:extLst>
              <a:ext uri="{FF2B5EF4-FFF2-40B4-BE49-F238E27FC236}">
                <a16:creationId xmlns:a16="http://schemas.microsoft.com/office/drawing/2014/main" id="{A6584752-BDBF-4B47-85FD-4BB7DAFA72EF}"/>
              </a:ext>
            </a:extLst>
          </p:cNvPr>
          <p:cNvSpPr/>
          <p:nvPr/>
        </p:nvSpPr>
        <p:spPr>
          <a:xfrm>
            <a:off x="3615582" y="2046732"/>
            <a:ext cx="8195418" cy="374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 goals are the key areas you need to focus on to ensure you meet your positioning target. These are vital to successfully meet your business strategy</a:t>
            </a:r>
          </a:p>
          <a:p>
            <a:pPr marL="285750" indent="-285750">
              <a:lnSpc>
                <a:spcPct val="150000"/>
              </a:lnSpc>
              <a:buFont typeface="Arial" panose="020B0604020202020204" pitchFamily="34" charset="0"/>
              <a:buChar char="•"/>
            </a:pPr>
            <a:endParaRPr lang="en-US" sz="1600" dirty="0">
              <a:solidFill>
                <a:schemeClr val="tx1"/>
              </a:solidFill>
              <a:latin typeface="Avenir Book" panose="02000503020000020003" pitchFamily="2" charset="0"/>
            </a:endParaRP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 goals are objectives of the highest priority that will shape your marketing action plan. </a:t>
            </a:r>
          </a:p>
          <a:p>
            <a:pPr marL="285750" indent="-285750">
              <a:lnSpc>
                <a:spcPct val="150000"/>
              </a:lnSpc>
              <a:buFont typeface="Arial" panose="020B0604020202020204" pitchFamily="34" charset="0"/>
              <a:buChar char="•"/>
            </a:pPr>
            <a:endParaRPr lang="en-US" sz="1600" dirty="0">
              <a:solidFill>
                <a:schemeClr val="tx1"/>
              </a:solidFill>
              <a:latin typeface="Avenir Book" panose="02000503020000020003" pitchFamily="2" charset="0"/>
            </a:endParaRP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 goals will act as your guardrails and direct what marketing activities you will do and those you will decline</a:t>
            </a:r>
          </a:p>
          <a:p>
            <a:pPr marL="320675">
              <a:lnSpc>
                <a:spcPct val="150000"/>
              </a:lnSpc>
            </a:pPr>
            <a:endParaRPr lang="en-US" sz="1600" b="1" dirty="0">
              <a:solidFill>
                <a:schemeClr val="tx1"/>
              </a:solidFill>
              <a:latin typeface="Avenir Book" panose="02000503020000020003" pitchFamily="2" charset="0"/>
            </a:endParaRPr>
          </a:p>
          <a:p>
            <a:pPr marL="285750" indent="-285750">
              <a:lnSpc>
                <a:spcPct val="150000"/>
              </a:lnSpc>
              <a:buFont typeface="Arial" panose="020B0604020202020204" pitchFamily="34" charset="0"/>
              <a:buChar char="•"/>
            </a:pPr>
            <a:endParaRPr lang="en-US" sz="1600" dirty="0">
              <a:solidFill>
                <a:schemeClr val="tx1"/>
              </a:solidFill>
              <a:latin typeface="Avenir Book" panose="02000503020000020003" pitchFamily="2" charset="0"/>
            </a:endParaRPr>
          </a:p>
        </p:txBody>
      </p:sp>
    </p:spTree>
    <p:extLst>
      <p:ext uri="{BB962C8B-B14F-4D97-AF65-F5344CB8AC3E}">
        <p14:creationId xmlns:p14="http://schemas.microsoft.com/office/powerpoint/2010/main" val="304392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CBB-B08F-EF4E-A46A-5ED8D0FB5041}"/>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Example marketing strategy- Goals</a:t>
            </a:r>
          </a:p>
        </p:txBody>
      </p:sp>
      <p:sp>
        <p:nvSpPr>
          <p:cNvPr id="3" name="Content Placeholder 2">
            <a:extLst>
              <a:ext uri="{FF2B5EF4-FFF2-40B4-BE49-F238E27FC236}">
                <a16:creationId xmlns:a16="http://schemas.microsoft.com/office/drawing/2014/main" id="{BFF945F5-718D-3940-84F5-121B823D3A39}"/>
              </a:ext>
            </a:extLst>
          </p:cNvPr>
          <p:cNvSpPr txBox="1">
            <a:spLocks/>
          </p:cNvSpPr>
          <p:nvPr/>
        </p:nvSpPr>
        <p:spPr>
          <a:xfrm>
            <a:off x="2676468" y="1753797"/>
            <a:ext cx="8962019" cy="1477328"/>
          </a:xfrm>
          <a:prstGeom prst="rect">
            <a:avLst/>
          </a:prstGeom>
          <a:solidFill>
            <a:schemeClr val="tx2"/>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25296" lvl="8" indent="0" fontAlgn="base">
              <a:lnSpc>
                <a:spcPct val="150000"/>
              </a:lnSpc>
              <a:buNone/>
            </a:pPr>
            <a:endParaRPr lang="en-US" sz="1000" dirty="0">
              <a:latin typeface="Avenir Book" panose="02000503020000020003" pitchFamily="2" charset="0"/>
            </a:endParaRPr>
          </a:p>
        </p:txBody>
      </p:sp>
      <p:sp>
        <p:nvSpPr>
          <p:cNvPr id="4" name="Content Placeholder 2">
            <a:extLst>
              <a:ext uri="{FF2B5EF4-FFF2-40B4-BE49-F238E27FC236}">
                <a16:creationId xmlns:a16="http://schemas.microsoft.com/office/drawing/2014/main" id="{D31CDF03-995A-E748-B83F-CA3A6DA7ABAE}"/>
              </a:ext>
            </a:extLst>
          </p:cNvPr>
          <p:cNvSpPr txBox="1">
            <a:spLocks/>
          </p:cNvSpPr>
          <p:nvPr/>
        </p:nvSpPr>
        <p:spPr>
          <a:xfrm>
            <a:off x="2676467" y="1735587"/>
            <a:ext cx="8962018" cy="1375033"/>
          </a:xfrm>
          <a:prstGeom prst="rect">
            <a:avLst/>
          </a:prstGeom>
          <a:noFill/>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ctr" fontAlgn="base">
              <a:lnSpc>
                <a:spcPct val="150000"/>
              </a:lnSpc>
            </a:pPr>
            <a:r>
              <a:rPr lang="en-US" sz="1600" b="1" dirty="0">
                <a:solidFill>
                  <a:schemeClr val="bg1"/>
                </a:solidFill>
                <a:latin typeface="Avenir Book" panose="02000503020000020003" pitchFamily="2" charset="0"/>
              </a:rPr>
              <a:t>For patients suffering chronic inflammatory diseases that need support to live a rewarding, fulfilling life. Because of XYZ’s is are a healthcare network of nurturing experts, we will elevate the support you need  to remain active as you live your best  life</a:t>
            </a:r>
          </a:p>
        </p:txBody>
      </p:sp>
      <p:sp>
        <p:nvSpPr>
          <p:cNvPr id="9" name="TextBox 8">
            <a:extLst>
              <a:ext uri="{FF2B5EF4-FFF2-40B4-BE49-F238E27FC236}">
                <a16:creationId xmlns:a16="http://schemas.microsoft.com/office/drawing/2014/main" id="{3E7814AB-C1C9-9E47-9408-D97CD3EA9B25}"/>
              </a:ext>
            </a:extLst>
          </p:cNvPr>
          <p:cNvSpPr txBox="1"/>
          <p:nvPr/>
        </p:nvSpPr>
        <p:spPr>
          <a:xfrm>
            <a:off x="408283" y="1753797"/>
            <a:ext cx="2268186"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POSITIONING</a:t>
            </a:r>
          </a:p>
        </p:txBody>
      </p:sp>
      <p:sp>
        <p:nvSpPr>
          <p:cNvPr id="10" name="TextBox 9">
            <a:extLst>
              <a:ext uri="{FF2B5EF4-FFF2-40B4-BE49-F238E27FC236}">
                <a16:creationId xmlns:a16="http://schemas.microsoft.com/office/drawing/2014/main" id="{461D1A0E-DB4C-5C45-8347-552A8D4F4307}"/>
              </a:ext>
            </a:extLst>
          </p:cNvPr>
          <p:cNvSpPr txBox="1"/>
          <p:nvPr/>
        </p:nvSpPr>
        <p:spPr>
          <a:xfrm>
            <a:off x="408283" y="3893457"/>
            <a:ext cx="2075314" cy="975716"/>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GOALS</a:t>
            </a:r>
          </a:p>
          <a:p>
            <a:pPr>
              <a:lnSpc>
                <a:spcPct val="150000"/>
              </a:lnSpc>
            </a:pPr>
            <a:endParaRPr lang="en-US" sz="2000" b="1" dirty="0">
              <a:solidFill>
                <a:schemeClr val="tx1">
                  <a:lumMod val="50000"/>
                </a:schemeClr>
              </a:solidFill>
              <a:latin typeface="Avenir Book" panose="02000503020000020003" pitchFamily="2" charset="0"/>
            </a:endParaRPr>
          </a:p>
        </p:txBody>
      </p:sp>
      <p:sp>
        <p:nvSpPr>
          <p:cNvPr id="13" name="Rectangle 12">
            <a:extLst>
              <a:ext uri="{FF2B5EF4-FFF2-40B4-BE49-F238E27FC236}">
                <a16:creationId xmlns:a16="http://schemas.microsoft.com/office/drawing/2014/main" id="{CF626B73-9598-784F-B77F-EE6140EF0882}"/>
              </a:ext>
            </a:extLst>
          </p:cNvPr>
          <p:cNvSpPr/>
          <p:nvPr/>
        </p:nvSpPr>
        <p:spPr>
          <a:xfrm>
            <a:off x="2676467" y="3893457"/>
            <a:ext cx="2457930" cy="20039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Build a targeted marketing campaign that differentiates XYZ in the market to attract new new patients</a:t>
            </a:r>
          </a:p>
        </p:txBody>
      </p:sp>
      <p:sp>
        <p:nvSpPr>
          <p:cNvPr id="14" name="Rectangle 13">
            <a:extLst>
              <a:ext uri="{FF2B5EF4-FFF2-40B4-BE49-F238E27FC236}">
                <a16:creationId xmlns:a16="http://schemas.microsoft.com/office/drawing/2014/main" id="{8D13CA85-6241-2740-BFB7-8D1CDEF1F0D1}"/>
              </a:ext>
            </a:extLst>
          </p:cNvPr>
          <p:cNvSpPr/>
          <p:nvPr/>
        </p:nvSpPr>
        <p:spPr>
          <a:xfrm>
            <a:off x="5928511" y="3893457"/>
            <a:ext cx="2457930" cy="1973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a professional relationship with medical experts and advocate community through educational promotion</a:t>
            </a:r>
          </a:p>
        </p:txBody>
      </p:sp>
      <p:sp>
        <p:nvSpPr>
          <p:cNvPr id="15" name="Rectangle 14">
            <a:extLst>
              <a:ext uri="{FF2B5EF4-FFF2-40B4-BE49-F238E27FC236}">
                <a16:creationId xmlns:a16="http://schemas.microsoft.com/office/drawing/2014/main" id="{5EA00835-5139-1540-B416-85826DA8796A}"/>
              </a:ext>
            </a:extLst>
          </p:cNvPr>
          <p:cNvSpPr/>
          <p:nvPr/>
        </p:nvSpPr>
        <p:spPr>
          <a:xfrm>
            <a:off x="9180555" y="3893457"/>
            <a:ext cx="2457930" cy="1934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Build an online presence that represents our expertise</a:t>
            </a:r>
          </a:p>
        </p:txBody>
      </p:sp>
      <p:cxnSp>
        <p:nvCxnSpPr>
          <p:cNvPr id="17" name="Elbow Connector 16">
            <a:extLst>
              <a:ext uri="{FF2B5EF4-FFF2-40B4-BE49-F238E27FC236}">
                <a16:creationId xmlns:a16="http://schemas.microsoft.com/office/drawing/2014/main" id="{2D66FED6-8B6B-9141-A77B-66011524158F}"/>
              </a:ext>
            </a:extLst>
          </p:cNvPr>
          <p:cNvCxnSpPr>
            <a:stCxn id="3" idx="2"/>
            <a:endCxn id="13" idx="0"/>
          </p:cNvCxnSpPr>
          <p:nvPr/>
        </p:nvCxnSpPr>
        <p:spPr>
          <a:xfrm rot="5400000">
            <a:off x="5200289" y="1936268"/>
            <a:ext cx="662332" cy="3252046"/>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3A2D149D-D6C6-6F40-A03B-D2CF08B6CA4A}"/>
              </a:ext>
            </a:extLst>
          </p:cNvPr>
          <p:cNvCxnSpPr>
            <a:stCxn id="3" idx="2"/>
            <a:endCxn id="15" idx="0"/>
          </p:cNvCxnSpPr>
          <p:nvPr/>
        </p:nvCxnSpPr>
        <p:spPr>
          <a:xfrm rot="16200000" flipH="1">
            <a:off x="8452333" y="1936270"/>
            <a:ext cx="662332" cy="3252042"/>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41B026-4683-2F46-8B4C-7B1994C48B7A}"/>
              </a:ext>
            </a:extLst>
          </p:cNvPr>
          <p:cNvCxnSpPr>
            <a:stCxn id="3" idx="2"/>
            <a:endCxn id="14" idx="0"/>
          </p:cNvCxnSpPr>
          <p:nvPr/>
        </p:nvCxnSpPr>
        <p:spPr>
          <a:xfrm flipH="1">
            <a:off x="7157476" y="3231125"/>
            <a:ext cx="2" cy="66233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12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161">
            <a:extLst>
              <a:ext uri="{FF2B5EF4-FFF2-40B4-BE49-F238E27FC236}">
                <a16:creationId xmlns:a16="http://schemas.microsoft.com/office/drawing/2014/main" id="{E643C5B5-72E6-3C43-9B14-81E0894D5697}"/>
              </a:ext>
            </a:extLst>
          </p:cNvPr>
          <p:cNvSpPr>
            <a:spLocks noChangeArrowheads="1"/>
          </p:cNvSpPr>
          <p:nvPr/>
        </p:nvSpPr>
        <p:spPr bwMode="auto">
          <a:xfrm>
            <a:off x="11250600" y="942276"/>
            <a:ext cx="70579" cy="4705"/>
          </a:xfrm>
          <a:custGeom>
            <a:avLst/>
            <a:gdLst>
              <a:gd name="T0" fmla="*/ 17181719 w 131"/>
              <a:gd name="T1" fmla="*/ 995539 h 9"/>
              <a:gd name="T2" fmla="*/ 0 w 131"/>
              <a:gd name="T3" fmla="*/ 0 h 9"/>
              <a:gd name="T4" fmla="*/ 0 w 131"/>
              <a:gd name="T5" fmla="*/ 0 h 9"/>
              <a:gd name="T6" fmla="*/ 17181719 w 131"/>
              <a:gd name="T7" fmla="*/ 99553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9">
                <a:moveTo>
                  <a:pt x="130" y="8"/>
                </a:moveTo>
                <a:lnTo>
                  <a:pt x="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27" name="Freeform 162">
            <a:extLst>
              <a:ext uri="{FF2B5EF4-FFF2-40B4-BE49-F238E27FC236}">
                <a16:creationId xmlns:a16="http://schemas.microsoft.com/office/drawing/2014/main" id="{68A367A5-18A4-0F4C-9BF6-15D90CA065CF}"/>
              </a:ext>
            </a:extLst>
          </p:cNvPr>
          <p:cNvSpPr>
            <a:spLocks noChangeArrowheads="1"/>
          </p:cNvSpPr>
          <p:nvPr/>
        </p:nvSpPr>
        <p:spPr bwMode="auto">
          <a:xfrm>
            <a:off x="11114148" y="942276"/>
            <a:ext cx="68227" cy="2354"/>
          </a:xfrm>
          <a:custGeom>
            <a:avLst/>
            <a:gdLst>
              <a:gd name="T0" fmla="*/ 16178461 w 130"/>
              <a:gd name="T1" fmla="*/ 0 h 1"/>
              <a:gd name="T2" fmla="*/ 0 w 130"/>
              <a:gd name="T3" fmla="*/ 0 h 1"/>
              <a:gd name="T4" fmla="*/ 0 w 130"/>
              <a:gd name="T5" fmla="*/ 0 h 1"/>
              <a:gd name="T6" fmla="*/ 16178461 w 1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1">
                <a:moveTo>
                  <a:pt x="129" y="0"/>
                </a:moveTo>
                <a:lnTo>
                  <a:pt x="0" y="0"/>
                </a:lnTo>
                <a:lnTo>
                  <a:pt x="12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45" name="Freeform 280">
            <a:extLst>
              <a:ext uri="{FF2B5EF4-FFF2-40B4-BE49-F238E27FC236}">
                <a16:creationId xmlns:a16="http://schemas.microsoft.com/office/drawing/2014/main" id="{457A72EC-F275-3340-B333-176B8A921539}"/>
              </a:ext>
            </a:extLst>
          </p:cNvPr>
          <p:cNvSpPr>
            <a:spLocks noChangeArrowheads="1"/>
          </p:cNvSpPr>
          <p:nvPr/>
        </p:nvSpPr>
        <p:spPr bwMode="auto">
          <a:xfrm>
            <a:off x="7265814" y="3599434"/>
            <a:ext cx="3916561" cy="629452"/>
          </a:xfrm>
          <a:custGeom>
            <a:avLst/>
            <a:gdLst>
              <a:gd name="T0" fmla="*/ 487422691 w 3838"/>
              <a:gd name="T1" fmla="*/ 193465642 h 1496"/>
              <a:gd name="T2" fmla="*/ 487422691 w 3838"/>
              <a:gd name="T3" fmla="*/ 193465642 h 1496"/>
              <a:gd name="T4" fmla="*/ 8287830 w 3838"/>
              <a:gd name="T5" fmla="*/ 193465642 h 1496"/>
              <a:gd name="T6" fmla="*/ 0 w 3838"/>
              <a:gd name="T7" fmla="*/ 184019028 h 1496"/>
              <a:gd name="T8" fmla="*/ 0 w 3838"/>
              <a:gd name="T9" fmla="*/ 9446973 h 1496"/>
              <a:gd name="T10" fmla="*/ 8287830 w 3838"/>
              <a:gd name="T11" fmla="*/ 0 h 1496"/>
              <a:gd name="T12" fmla="*/ 487422691 w 3838"/>
              <a:gd name="T13" fmla="*/ 0 h 1496"/>
              <a:gd name="T14" fmla="*/ 496875732 w 3838"/>
              <a:gd name="T15" fmla="*/ 9446973 h 1496"/>
              <a:gd name="T16" fmla="*/ 496875732 w 3838"/>
              <a:gd name="T17" fmla="*/ 184019028 h 1496"/>
              <a:gd name="T18" fmla="*/ 487422691 w 3838"/>
              <a:gd name="T19" fmla="*/ 193465642 h 1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8" h="1496">
                <a:moveTo>
                  <a:pt x="3764" y="1495"/>
                </a:moveTo>
                <a:lnTo>
                  <a:pt x="3764" y="1495"/>
                </a:lnTo>
                <a:cubicBezTo>
                  <a:pt x="64" y="1495"/>
                  <a:pt x="64" y="1495"/>
                  <a:pt x="64" y="1495"/>
                </a:cubicBezTo>
                <a:cubicBezTo>
                  <a:pt x="32" y="1495"/>
                  <a:pt x="0" y="1462"/>
                  <a:pt x="0" y="1422"/>
                </a:cubicBezTo>
                <a:cubicBezTo>
                  <a:pt x="0" y="73"/>
                  <a:pt x="0" y="73"/>
                  <a:pt x="0" y="73"/>
                </a:cubicBezTo>
                <a:cubicBezTo>
                  <a:pt x="0" y="33"/>
                  <a:pt x="32" y="0"/>
                  <a:pt x="64" y="0"/>
                </a:cubicBezTo>
                <a:cubicBezTo>
                  <a:pt x="3764" y="0"/>
                  <a:pt x="3764" y="0"/>
                  <a:pt x="3764" y="0"/>
                </a:cubicBezTo>
                <a:cubicBezTo>
                  <a:pt x="3805" y="0"/>
                  <a:pt x="3837" y="33"/>
                  <a:pt x="3837" y="73"/>
                </a:cubicBezTo>
                <a:cubicBezTo>
                  <a:pt x="3837" y="1422"/>
                  <a:pt x="3837" y="1422"/>
                  <a:pt x="3837" y="1422"/>
                </a:cubicBezTo>
                <a:cubicBezTo>
                  <a:pt x="3837" y="1462"/>
                  <a:pt x="3805" y="1495"/>
                  <a:pt x="3764" y="1495"/>
                </a:cubicBezTo>
              </a:path>
            </a:pathLst>
          </a:custGeom>
          <a:solidFill>
            <a:schemeClr val="bg2"/>
          </a:solidFill>
          <a:ln>
            <a:noFill/>
          </a:ln>
          <a:effectLst/>
        </p:spPr>
        <p:txBody>
          <a:bodyPr wrap="none" anchor="ctr"/>
          <a:lstStyle/>
          <a:p>
            <a:endParaRPr lang="es-MX" sz="1200">
              <a:solidFill>
                <a:schemeClr val="accent1"/>
              </a:solidFill>
              <a:latin typeface="Avenir Book" panose="02000503020000020003" pitchFamily="2" charset="0"/>
            </a:endParaRPr>
          </a:p>
        </p:txBody>
      </p:sp>
      <p:sp>
        <p:nvSpPr>
          <p:cNvPr id="225" name="Freeform 160">
            <a:extLst>
              <a:ext uri="{FF2B5EF4-FFF2-40B4-BE49-F238E27FC236}">
                <a16:creationId xmlns:a16="http://schemas.microsoft.com/office/drawing/2014/main" id="{4325852F-5811-A647-AC73-9DA3A4687D5F}"/>
              </a:ext>
            </a:extLst>
          </p:cNvPr>
          <p:cNvSpPr>
            <a:spLocks noChangeArrowheads="1"/>
          </p:cNvSpPr>
          <p:nvPr/>
        </p:nvSpPr>
        <p:spPr bwMode="auto">
          <a:xfrm>
            <a:off x="2035453" y="33956"/>
            <a:ext cx="8394820" cy="6818912"/>
          </a:xfrm>
          <a:custGeom>
            <a:avLst/>
            <a:gdLst>
              <a:gd name="T0" fmla="*/ 2147483646 w 17506"/>
              <a:gd name="T1" fmla="*/ 3110425 h 9741"/>
              <a:gd name="T2" fmla="*/ 2147483646 w 17506"/>
              <a:gd name="T3" fmla="*/ 3110425 h 9741"/>
              <a:gd name="T4" fmla="*/ 1306586813 w 17506"/>
              <a:gd name="T5" fmla="*/ 59616836 h 9741"/>
              <a:gd name="T6" fmla="*/ 1284553341 w 17506"/>
              <a:gd name="T7" fmla="*/ 69078072 h 9741"/>
              <a:gd name="T8" fmla="*/ 1250077125 w 17506"/>
              <a:gd name="T9" fmla="*/ 174833236 h 9741"/>
              <a:gd name="T10" fmla="*/ 1697098255 w 17506"/>
              <a:gd name="T11" fmla="*/ 297307294 h 9741"/>
              <a:gd name="T12" fmla="*/ 1746349375 w 17506"/>
              <a:gd name="T13" fmla="*/ 309878594 h 9741"/>
              <a:gd name="T14" fmla="*/ 1726389934 w 17506"/>
              <a:gd name="T15" fmla="*/ 382066731 h 9741"/>
              <a:gd name="T16" fmla="*/ 796835343 w 17506"/>
              <a:gd name="T17" fmla="*/ 534997392 h 9741"/>
              <a:gd name="T18" fmla="*/ 124554169 w 17506"/>
              <a:gd name="T19" fmla="*/ 1043555812 h 9741"/>
              <a:gd name="T20" fmla="*/ 232518252 w 17506"/>
              <a:gd name="T21" fmla="*/ 1262324159 h 9741"/>
              <a:gd name="T22" fmla="*/ 2147483646 w 17506"/>
              <a:gd name="T23" fmla="*/ 1262324159 h 9741"/>
              <a:gd name="T24" fmla="*/ 1113988163 w 17506"/>
              <a:gd name="T25" fmla="*/ 694926149 h 9741"/>
              <a:gd name="T26" fmla="*/ 1231154520 w 17506"/>
              <a:gd name="T27" fmla="*/ 646843805 h 9741"/>
              <a:gd name="T28" fmla="*/ 1652124081 w 17506"/>
              <a:gd name="T29" fmla="*/ 538107817 h 9741"/>
              <a:gd name="T30" fmla="*/ 1874014410 w 17506"/>
              <a:gd name="T31" fmla="*/ 477324571 h 9741"/>
              <a:gd name="T32" fmla="*/ 1945299002 w 17506"/>
              <a:gd name="T33" fmla="*/ 271127525 h 9741"/>
              <a:gd name="T34" fmla="*/ 1797674526 w 17506"/>
              <a:gd name="T35" fmla="*/ 239634113 h 9741"/>
              <a:gd name="T36" fmla="*/ 1421679499 w 17506"/>
              <a:gd name="T37" fmla="*/ 60653644 h 9741"/>
              <a:gd name="T38" fmla="*/ 1529643582 w 17506"/>
              <a:gd name="T39" fmla="*/ 41861494 h 9741"/>
              <a:gd name="T40" fmla="*/ 1872977215 w 17506"/>
              <a:gd name="T41" fmla="*/ 16718533 h 9741"/>
              <a:gd name="T42" fmla="*/ 2147483646 w 17506"/>
              <a:gd name="T43" fmla="*/ 3110425 h 9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506" h="9741">
                <a:moveTo>
                  <a:pt x="17505" y="24"/>
                </a:moveTo>
                <a:lnTo>
                  <a:pt x="17505" y="24"/>
                </a:lnTo>
                <a:cubicBezTo>
                  <a:pt x="17505" y="24"/>
                  <a:pt x="11236" y="0"/>
                  <a:pt x="10081" y="460"/>
                </a:cubicBezTo>
                <a:cubicBezTo>
                  <a:pt x="10024" y="484"/>
                  <a:pt x="9968" y="509"/>
                  <a:pt x="9911" y="533"/>
                </a:cubicBezTo>
                <a:cubicBezTo>
                  <a:pt x="9701" y="622"/>
                  <a:pt x="9265" y="864"/>
                  <a:pt x="9645" y="1349"/>
                </a:cubicBezTo>
                <a:cubicBezTo>
                  <a:pt x="10065" y="1898"/>
                  <a:pt x="12512" y="2221"/>
                  <a:pt x="13094" y="2294"/>
                </a:cubicBezTo>
                <a:cubicBezTo>
                  <a:pt x="13223" y="2302"/>
                  <a:pt x="13353" y="2342"/>
                  <a:pt x="13474" y="2391"/>
                </a:cubicBezTo>
                <a:cubicBezTo>
                  <a:pt x="13724" y="2496"/>
                  <a:pt x="13975" y="2698"/>
                  <a:pt x="13320" y="2948"/>
                </a:cubicBezTo>
                <a:cubicBezTo>
                  <a:pt x="12327" y="3328"/>
                  <a:pt x="6148" y="4128"/>
                  <a:pt x="6148" y="4128"/>
                </a:cubicBezTo>
                <a:cubicBezTo>
                  <a:pt x="6148" y="4128"/>
                  <a:pt x="0" y="5015"/>
                  <a:pt x="961" y="8052"/>
                </a:cubicBezTo>
                <a:cubicBezTo>
                  <a:pt x="961" y="8052"/>
                  <a:pt x="1325" y="9272"/>
                  <a:pt x="1794" y="9740"/>
                </a:cubicBezTo>
                <a:cubicBezTo>
                  <a:pt x="17505" y="9740"/>
                  <a:pt x="17505" y="9740"/>
                  <a:pt x="17505" y="9740"/>
                </a:cubicBezTo>
                <a:cubicBezTo>
                  <a:pt x="17505" y="9740"/>
                  <a:pt x="4508" y="7681"/>
                  <a:pt x="8595" y="5362"/>
                </a:cubicBezTo>
                <a:cubicBezTo>
                  <a:pt x="8877" y="5201"/>
                  <a:pt x="9184" y="5080"/>
                  <a:pt x="9499" y="4991"/>
                </a:cubicBezTo>
                <a:cubicBezTo>
                  <a:pt x="10162" y="4805"/>
                  <a:pt x="11713" y="4386"/>
                  <a:pt x="12747" y="4152"/>
                </a:cubicBezTo>
                <a:cubicBezTo>
                  <a:pt x="13151" y="4063"/>
                  <a:pt x="14088" y="3788"/>
                  <a:pt x="14459" y="3683"/>
                </a:cubicBezTo>
                <a:cubicBezTo>
                  <a:pt x="15590" y="3344"/>
                  <a:pt x="17263" y="2738"/>
                  <a:pt x="15009" y="2092"/>
                </a:cubicBezTo>
                <a:cubicBezTo>
                  <a:pt x="14629" y="1979"/>
                  <a:pt x="14249" y="1906"/>
                  <a:pt x="13870" y="1849"/>
                </a:cubicBezTo>
                <a:cubicBezTo>
                  <a:pt x="12601" y="1688"/>
                  <a:pt x="8554" y="1074"/>
                  <a:pt x="10969" y="468"/>
                </a:cubicBezTo>
                <a:cubicBezTo>
                  <a:pt x="11244" y="403"/>
                  <a:pt x="11519" y="355"/>
                  <a:pt x="11802" y="323"/>
                </a:cubicBezTo>
                <a:cubicBezTo>
                  <a:pt x="12238" y="274"/>
                  <a:pt x="13110" y="194"/>
                  <a:pt x="14451" y="129"/>
                </a:cubicBezTo>
                <a:lnTo>
                  <a:pt x="17505" y="24"/>
                </a:lnTo>
              </a:path>
            </a:pathLst>
          </a:custGeom>
          <a:solidFill>
            <a:srgbClr val="005E7C"/>
          </a:solidFill>
          <a:ln>
            <a:noFill/>
          </a:ln>
          <a:effectLst/>
        </p:spPr>
        <p:txBody>
          <a:bodyPr wrap="none" anchor="ctr"/>
          <a:lstStyle/>
          <a:p>
            <a:endParaRPr lang="es-MX" sz="900" dirty="0"/>
          </a:p>
        </p:txBody>
      </p:sp>
      <p:sp>
        <p:nvSpPr>
          <p:cNvPr id="240" name="Freeform 175">
            <a:extLst>
              <a:ext uri="{FF2B5EF4-FFF2-40B4-BE49-F238E27FC236}">
                <a16:creationId xmlns:a16="http://schemas.microsoft.com/office/drawing/2014/main" id="{59DA87EA-31B3-534D-BD28-F57BFDD85C6E}"/>
              </a:ext>
            </a:extLst>
          </p:cNvPr>
          <p:cNvSpPr>
            <a:spLocks noChangeArrowheads="1"/>
          </p:cNvSpPr>
          <p:nvPr/>
        </p:nvSpPr>
        <p:spPr bwMode="auto">
          <a:xfrm>
            <a:off x="8590470" y="92607"/>
            <a:ext cx="64934" cy="12348"/>
          </a:xfrm>
          <a:custGeom>
            <a:avLst/>
            <a:gdLst>
              <a:gd name="T0" fmla="*/ 17181719 w 131"/>
              <a:gd name="T1" fmla="*/ 1120069 h 18"/>
              <a:gd name="T2" fmla="*/ 0 w 131"/>
              <a:gd name="T3" fmla="*/ 2115608 h 18"/>
              <a:gd name="T4" fmla="*/ 0 w 131"/>
              <a:gd name="T5" fmla="*/ 1120069 h 18"/>
              <a:gd name="T6" fmla="*/ 17181719 w 131"/>
              <a:gd name="T7" fmla="*/ 0 h 18"/>
              <a:gd name="T8" fmla="*/ 17181719 w 131"/>
              <a:gd name="T9" fmla="*/ 112006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8">
                <a:moveTo>
                  <a:pt x="130" y="9"/>
                </a:moveTo>
                <a:lnTo>
                  <a:pt x="0" y="17"/>
                </a:lnTo>
                <a:lnTo>
                  <a:pt x="0" y="9"/>
                </a:lnTo>
                <a:lnTo>
                  <a:pt x="130" y="0"/>
                </a:lnTo>
                <a:lnTo>
                  <a:pt x="130" y="9"/>
                </a:lnTo>
              </a:path>
            </a:pathLst>
          </a:custGeom>
          <a:solidFill>
            <a:schemeClr val="bg2"/>
          </a:solidFill>
          <a:ln>
            <a:noFill/>
          </a:ln>
          <a:effectLst/>
        </p:spPr>
        <p:txBody>
          <a:bodyPr wrap="none" anchor="ctr"/>
          <a:lstStyle/>
          <a:p>
            <a:endParaRPr lang="es-MX" sz="900"/>
          </a:p>
        </p:txBody>
      </p:sp>
      <p:sp>
        <p:nvSpPr>
          <p:cNvPr id="241" name="Freeform 176">
            <a:extLst>
              <a:ext uri="{FF2B5EF4-FFF2-40B4-BE49-F238E27FC236}">
                <a16:creationId xmlns:a16="http://schemas.microsoft.com/office/drawing/2014/main" id="{4474A2B1-7577-744C-BB5D-1F99F050FA96}"/>
              </a:ext>
            </a:extLst>
          </p:cNvPr>
          <p:cNvSpPr>
            <a:spLocks noChangeArrowheads="1"/>
          </p:cNvSpPr>
          <p:nvPr/>
        </p:nvSpPr>
        <p:spPr bwMode="auto">
          <a:xfrm>
            <a:off x="8462767" y="101866"/>
            <a:ext cx="62770" cy="12348"/>
          </a:xfrm>
          <a:custGeom>
            <a:avLst/>
            <a:gdLst>
              <a:gd name="T0" fmla="*/ 16177756 w 130"/>
              <a:gd name="T1" fmla="*/ 1116106 h 17"/>
              <a:gd name="T2" fmla="*/ 0 w 130"/>
              <a:gd name="T3" fmla="*/ 2232212 h 17"/>
              <a:gd name="T4" fmla="*/ 0 w 130"/>
              <a:gd name="T5" fmla="*/ 0 h 17"/>
              <a:gd name="T6" fmla="*/ 16177756 w 130"/>
              <a:gd name="T7" fmla="*/ 0 h 17"/>
              <a:gd name="T8" fmla="*/ 16177756 w 130"/>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
                <a:moveTo>
                  <a:pt x="129" y="8"/>
                </a:moveTo>
                <a:lnTo>
                  <a:pt x="0" y="16"/>
                </a:lnTo>
                <a:lnTo>
                  <a:pt x="0" y="0"/>
                </a:lnTo>
                <a:lnTo>
                  <a:pt x="129" y="0"/>
                </a:lnTo>
                <a:lnTo>
                  <a:pt x="129" y="8"/>
                </a:lnTo>
              </a:path>
            </a:pathLst>
          </a:custGeom>
          <a:solidFill>
            <a:schemeClr val="bg2"/>
          </a:solidFill>
          <a:ln>
            <a:noFill/>
          </a:ln>
          <a:effectLst/>
        </p:spPr>
        <p:txBody>
          <a:bodyPr wrap="none" anchor="ctr"/>
          <a:lstStyle/>
          <a:p>
            <a:endParaRPr lang="es-MX" sz="900"/>
          </a:p>
        </p:txBody>
      </p:sp>
      <p:sp>
        <p:nvSpPr>
          <p:cNvPr id="242" name="Freeform 177">
            <a:extLst>
              <a:ext uri="{FF2B5EF4-FFF2-40B4-BE49-F238E27FC236}">
                <a16:creationId xmlns:a16="http://schemas.microsoft.com/office/drawing/2014/main" id="{C2883289-B5DA-894F-96E0-9ECDA0A8B48D}"/>
              </a:ext>
            </a:extLst>
          </p:cNvPr>
          <p:cNvSpPr>
            <a:spLocks noChangeArrowheads="1"/>
          </p:cNvSpPr>
          <p:nvPr/>
        </p:nvSpPr>
        <p:spPr bwMode="auto">
          <a:xfrm>
            <a:off x="8335063" y="108041"/>
            <a:ext cx="64934" cy="18522"/>
          </a:xfrm>
          <a:custGeom>
            <a:avLst/>
            <a:gdLst>
              <a:gd name="T0" fmla="*/ 17181719 w 131"/>
              <a:gd name="T1" fmla="*/ 2322576 h 25"/>
              <a:gd name="T2" fmla="*/ 0 w 131"/>
              <a:gd name="T3" fmla="*/ 3483864 h 25"/>
              <a:gd name="T4" fmla="*/ 0 w 131"/>
              <a:gd name="T5" fmla="*/ 1161288 h 25"/>
              <a:gd name="T6" fmla="*/ 17181719 w 131"/>
              <a:gd name="T7" fmla="*/ 0 h 25"/>
              <a:gd name="T8" fmla="*/ 17181719 w 131"/>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130" y="16"/>
                </a:moveTo>
                <a:lnTo>
                  <a:pt x="0" y="24"/>
                </a:lnTo>
                <a:lnTo>
                  <a:pt x="0" y="8"/>
                </a:lnTo>
                <a:lnTo>
                  <a:pt x="130" y="0"/>
                </a:lnTo>
                <a:lnTo>
                  <a:pt x="130" y="16"/>
                </a:lnTo>
              </a:path>
            </a:pathLst>
          </a:custGeom>
          <a:solidFill>
            <a:schemeClr val="bg2"/>
          </a:solidFill>
          <a:ln>
            <a:noFill/>
          </a:ln>
          <a:effectLst/>
        </p:spPr>
        <p:txBody>
          <a:bodyPr wrap="none" anchor="ctr"/>
          <a:lstStyle/>
          <a:p>
            <a:endParaRPr lang="es-MX" sz="900"/>
          </a:p>
        </p:txBody>
      </p:sp>
      <p:sp>
        <p:nvSpPr>
          <p:cNvPr id="243" name="Freeform 178">
            <a:extLst>
              <a:ext uri="{FF2B5EF4-FFF2-40B4-BE49-F238E27FC236}">
                <a16:creationId xmlns:a16="http://schemas.microsoft.com/office/drawing/2014/main" id="{19CC853A-DCB7-F142-9F1C-82D441FC3091}"/>
              </a:ext>
            </a:extLst>
          </p:cNvPr>
          <p:cNvSpPr>
            <a:spLocks noChangeArrowheads="1"/>
          </p:cNvSpPr>
          <p:nvPr/>
        </p:nvSpPr>
        <p:spPr bwMode="auto">
          <a:xfrm>
            <a:off x="8209523" y="120388"/>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chemeClr val="bg2"/>
          </a:solidFill>
          <a:ln>
            <a:noFill/>
          </a:ln>
          <a:effectLst/>
        </p:spPr>
        <p:txBody>
          <a:bodyPr wrap="none" anchor="ctr"/>
          <a:lstStyle/>
          <a:p>
            <a:endParaRPr lang="es-MX" sz="900"/>
          </a:p>
        </p:txBody>
      </p:sp>
      <p:sp>
        <p:nvSpPr>
          <p:cNvPr id="244" name="Freeform 179">
            <a:extLst>
              <a:ext uri="{FF2B5EF4-FFF2-40B4-BE49-F238E27FC236}">
                <a16:creationId xmlns:a16="http://schemas.microsoft.com/office/drawing/2014/main" id="{64539E39-1395-AE47-A5EA-24A2EB13D3D1}"/>
              </a:ext>
            </a:extLst>
          </p:cNvPr>
          <p:cNvSpPr>
            <a:spLocks noChangeArrowheads="1"/>
          </p:cNvSpPr>
          <p:nvPr/>
        </p:nvSpPr>
        <p:spPr bwMode="auto">
          <a:xfrm>
            <a:off x="8081819" y="135823"/>
            <a:ext cx="64934" cy="12348"/>
          </a:xfrm>
          <a:custGeom>
            <a:avLst/>
            <a:gdLst>
              <a:gd name="T0" fmla="*/ 17181719 w 131"/>
              <a:gd name="T1" fmla="*/ 1116106 h 17"/>
              <a:gd name="T2" fmla="*/ 1189534 w 131"/>
              <a:gd name="T3" fmla="*/ 2232212 h 17"/>
              <a:gd name="T4" fmla="*/ 0 w 131"/>
              <a:gd name="T5" fmla="*/ 1116106 h 17"/>
              <a:gd name="T6" fmla="*/ 17181719 w 131"/>
              <a:gd name="T7" fmla="*/ 0 h 17"/>
              <a:gd name="T8" fmla="*/ 17181719 w 131"/>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
                <a:moveTo>
                  <a:pt x="130" y="8"/>
                </a:moveTo>
                <a:lnTo>
                  <a:pt x="9" y="16"/>
                </a:lnTo>
                <a:lnTo>
                  <a:pt x="0" y="8"/>
                </a:lnTo>
                <a:lnTo>
                  <a:pt x="13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5" name="Freeform 180">
            <a:extLst>
              <a:ext uri="{FF2B5EF4-FFF2-40B4-BE49-F238E27FC236}">
                <a16:creationId xmlns:a16="http://schemas.microsoft.com/office/drawing/2014/main" id="{A92702D3-81F3-2C41-95A5-395324079651}"/>
              </a:ext>
            </a:extLst>
          </p:cNvPr>
          <p:cNvSpPr>
            <a:spLocks noChangeArrowheads="1"/>
          </p:cNvSpPr>
          <p:nvPr/>
        </p:nvSpPr>
        <p:spPr bwMode="auto">
          <a:xfrm>
            <a:off x="7956280" y="148170"/>
            <a:ext cx="67098" cy="18522"/>
          </a:xfrm>
          <a:custGeom>
            <a:avLst/>
            <a:gdLst>
              <a:gd name="T0" fmla="*/ 17422118 w 138"/>
              <a:gd name="T1" fmla="*/ 2147521 h 26"/>
              <a:gd name="T2" fmla="*/ 1017405 w 138"/>
              <a:gd name="T3" fmla="*/ 3355364 h 26"/>
              <a:gd name="T4" fmla="*/ 0 w 138"/>
              <a:gd name="T5" fmla="*/ 2147521 h 26"/>
              <a:gd name="T6" fmla="*/ 16405070 w 138"/>
              <a:gd name="T7" fmla="*/ 0 h 26"/>
              <a:gd name="T8" fmla="*/ 17422118 w 138"/>
              <a:gd name="T9" fmla="*/ 214752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6">
                <a:moveTo>
                  <a:pt x="137" y="16"/>
                </a:moveTo>
                <a:lnTo>
                  <a:pt x="8" y="25"/>
                </a:lnTo>
                <a:lnTo>
                  <a:pt x="0" y="16"/>
                </a:lnTo>
                <a:lnTo>
                  <a:pt x="129" y="0"/>
                </a:lnTo>
                <a:lnTo>
                  <a:pt x="137"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6" name="Freeform 181">
            <a:extLst>
              <a:ext uri="{FF2B5EF4-FFF2-40B4-BE49-F238E27FC236}">
                <a16:creationId xmlns:a16="http://schemas.microsoft.com/office/drawing/2014/main" id="{0C450F2C-E84D-8B40-AC34-4AEAB8EEDAD2}"/>
              </a:ext>
            </a:extLst>
          </p:cNvPr>
          <p:cNvSpPr>
            <a:spLocks noChangeArrowheads="1"/>
          </p:cNvSpPr>
          <p:nvPr/>
        </p:nvSpPr>
        <p:spPr bwMode="auto">
          <a:xfrm>
            <a:off x="7832905" y="166692"/>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7" name="Freeform 182">
            <a:extLst>
              <a:ext uri="{FF2B5EF4-FFF2-40B4-BE49-F238E27FC236}">
                <a16:creationId xmlns:a16="http://schemas.microsoft.com/office/drawing/2014/main" id="{892A7858-7F7C-6B42-8CA5-27014903A217}"/>
              </a:ext>
            </a:extLst>
          </p:cNvPr>
          <p:cNvSpPr>
            <a:spLocks noChangeArrowheads="1"/>
          </p:cNvSpPr>
          <p:nvPr/>
        </p:nvSpPr>
        <p:spPr bwMode="auto">
          <a:xfrm>
            <a:off x="7705202" y="182126"/>
            <a:ext cx="62770" cy="21609"/>
          </a:xfrm>
          <a:custGeom>
            <a:avLst/>
            <a:gdLst>
              <a:gd name="T0" fmla="*/ 16177756 w 130"/>
              <a:gd name="T1" fmla="*/ 1814450 h 33"/>
              <a:gd name="T2" fmla="*/ 0 w 130"/>
              <a:gd name="T3" fmla="*/ 3628900 h 33"/>
              <a:gd name="T4" fmla="*/ 0 w 130"/>
              <a:gd name="T5" fmla="*/ 1814450 h 33"/>
              <a:gd name="T6" fmla="*/ 16177756 w 130"/>
              <a:gd name="T7" fmla="*/ 0 h 33"/>
              <a:gd name="T8" fmla="*/ 16177756 w 130"/>
              <a:gd name="T9" fmla="*/ 181445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8" name="Freeform 183">
            <a:extLst>
              <a:ext uri="{FF2B5EF4-FFF2-40B4-BE49-F238E27FC236}">
                <a16:creationId xmlns:a16="http://schemas.microsoft.com/office/drawing/2014/main" id="{AB2AAEFA-4F94-1B4A-A3D1-B77E8D113C50}"/>
              </a:ext>
            </a:extLst>
          </p:cNvPr>
          <p:cNvSpPr>
            <a:spLocks noChangeArrowheads="1"/>
          </p:cNvSpPr>
          <p:nvPr/>
        </p:nvSpPr>
        <p:spPr bwMode="auto">
          <a:xfrm>
            <a:off x="7579661" y="203735"/>
            <a:ext cx="62770" cy="21608"/>
          </a:xfrm>
          <a:custGeom>
            <a:avLst/>
            <a:gdLst>
              <a:gd name="T0" fmla="*/ 16177756 w 130"/>
              <a:gd name="T1" fmla="*/ 1814287 h 33"/>
              <a:gd name="T2" fmla="*/ 0 w 130"/>
              <a:gd name="T3" fmla="*/ 3628236 h 33"/>
              <a:gd name="T4" fmla="*/ 0 w 130"/>
              <a:gd name="T5" fmla="*/ 1814287 h 33"/>
              <a:gd name="T6" fmla="*/ 16177756 w 130"/>
              <a:gd name="T7" fmla="*/ 0 h 33"/>
              <a:gd name="T8" fmla="*/ 16177756 w 130"/>
              <a:gd name="T9" fmla="*/ 181428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9" name="Freeform 184">
            <a:extLst>
              <a:ext uri="{FF2B5EF4-FFF2-40B4-BE49-F238E27FC236}">
                <a16:creationId xmlns:a16="http://schemas.microsoft.com/office/drawing/2014/main" id="{4ED39BBF-BCD3-BB48-BF69-BD7B32B88163}"/>
              </a:ext>
            </a:extLst>
          </p:cNvPr>
          <p:cNvSpPr>
            <a:spLocks noChangeArrowheads="1"/>
          </p:cNvSpPr>
          <p:nvPr/>
        </p:nvSpPr>
        <p:spPr bwMode="auto">
          <a:xfrm>
            <a:off x="7451957" y="228430"/>
            <a:ext cx="62771" cy="24695"/>
          </a:xfrm>
          <a:custGeom>
            <a:avLst/>
            <a:gdLst>
              <a:gd name="T0" fmla="*/ 16178461 w 130"/>
              <a:gd name="T1" fmla="*/ 2232212 h 34"/>
              <a:gd name="T2" fmla="*/ 1003274 w 130"/>
              <a:gd name="T3" fmla="*/ 4604124 h 34"/>
              <a:gd name="T4" fmla="*/ 0 w 130"/>
              <a:gd name="T5" fmla="*/ 3488018 h 34"/>
              <a:gd name="T6" fmla="*/ 16178461 w 130"/>
              <a:gd name="T7" fmla="*/ 0 h 34"/>
              <a:gd name="T8" fmla="*/ 16178461 w 130"/>
              <a:gd name="T9" fmla="*/ 223221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4">
                <a:moveTo>
                  <a:pt x="129" y="16"/>
                </a:moveTo>
                <a:lnTo>
                  <a:pt x="8" y="33"/>
                </a:lnTo>
                <a:lnTo>
                  <a:pt x="0" y="25"/>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0" name="Freeform 185">
            <a:extLst>
              <a:ext uri="{FF2B5EF4-FFF2-40B4-BE49-F238E27FC236}">
                <a16:creationId xmlns:a16="http://schemas.microsoft.com/office/drawing/2014/main" id="{EA8F5DC9-F86C-204B-9643-34F03B225876}"/>
              </a:ext>
            </a:extLst>
          </p:cNvPr>
          <p:cNvSpPr>
            <a:spLocks noChangeArrowheads="1"/>
          </p:cNvSpPr>
          <p:nvPr/>
        </p:nvSpPr>
        <p:spPr bwMode="auto">
          <a:xfrm>
            <a:off x="7328583" y="256210"/>
            <a:ext cx="62770" cy="27784"/>
          </a:xfrm>
          <a:custGeom>
            <a:avLst/>
            <a:gdLst>
              <a:gd name="T0" fmla="*/ 16177756 w 130"/>
              <a:gd name="T1" fmla="*/ 1943168 h 41"/>
              <a:gd name="T2" fmla="*/ 0 w 130"/>
              <a:gd name="T3" fmla="*/ 4857920 h 41"/>
              <a:gd name="T4" fmla="*/ 0 w 130"/>
              <a:gd name="T5" fmla="*/ 2914752 h 41"/>
              <a:gd name="T6" fmla="*/ 15174503 w 130"/>
              <a:gd name="T7" fmla="*/ 0 h 41"/>
              <a:gd name="T8" fmla="*/ 16177756 w 130"/>
              <a:gd name="T9" fmla="*/ 194316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0" y="40"/>
                </a:lnTo>
                <a:lnTo>
                  <a:pt x="0" y="24"/>
                </a:lnTo>
                <a:lnTo>
                  <a:pt x="121"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1" name="Freeform 186">
            <a:extLst>
              <a:ext uri="{FF2B5EF4-FFF2-40B4-BE49-F238E27FC236}">
                <a16:creationId xmlns:a16="http://schemas.microsoft.com/office/drawing/2014/main" id="{992FDA02-A64C-EA43-8B61-054DF9121F64}"/>
              </a:ext>
            </a:extLst>
          </p:cNvPr>
          <p:cNvSpPr>
            <a:spLocks noChangeArrowheads="1"/>
          </p:cNvSpPr>
          <p:nvPr/>
        </p:nvSpPr>
        <p:spPr bwMode="auto">
          <a:xfrm>
            <a:off x="7203044" y="290167"/>
            <a:ext cx="62770" cy="27781"/>
          </a:xfrm>
          <a:custGeom>
            <a:avLst/>
            <a:gdLst>
              <a:gd name="T0" fmla="*/ 16177756 w 130"/>
              <a:gd name="T1" fmla="*/ 1942684 h 41"/>
              <a:gd name="T2" fmla="*/ 1003252 w 130"/>
              <a:gd name="T3" fmla="*/ 4857232 h 41"/>
              <a:gd name="T4" fmla="*/ 0 w 130"/>
              <a:gd name="T5" fmla="*/ 2914200 h 41"/>
              <a:gd name="T6" fmla="*/ 16177756 w 130"/>
              <a:gd name="T7" fmla="*/ 0 h 41"/>
              <a:gd name="T8" fmla="*/ 16177756 w 130"/>
              <a:gd name="T9" fmla="*/ 194268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8" y="40"/>
                </a:lnTo>
                <a:lnTo>
                  <a:pt x="0" y="24"/>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2" name="Freeform 187">
            <a:extLst>
              <a:ext uri="{FF2B5EF4-FFF2-40B4-BE49-F238E27FC236}">
                <a16:creationId xmlns:a16="http://schemas.microsoft.com/office/drawing/2014/main" id="{1FA0E4DF-D17D-4F4C-B094-3A5F86D3EE40}"/>
              </a:ext>
            </a:extLst>
          </p:cNvPr>
          <p:cNvSpPr>
            <a:spLocks noChangeArrowheads="1"/>
          </p:cNvSpPr>
          <p:nvPr/>
        </p:nvSpPr>
        <p:spPr bwMode="auto">
          <a:xfrm>
            <a:off x="7079668" y="324121"/>
            <a:ext cx="62771" cy="33957"/>
          </a:xfrm>
          <a:custGeom>
            <a:avLst/>
            <a:gdLst>
              <a:gd name="T0" fmla="*/ 16178461 w 130"/>
              <a:gd name="T1" fmla="*/ 2032123 h 49"/>
              <a:gd name="T2" fmla="*/ 1003274 w 130"/>
              <a:gd name="T3" fmla="*/ 6096725 h 49"/>
              <a:gd name="T4" fmla="*/ 0 w 130"/>
              <a:gd name="T5" fmla="*/ 4064246 h 49"/>
              <a:gd name="T6" fmla="*/ 16178461 w 130"/>
              <a:gd name="T7" fmla="*/ 0 h 49"/>
              <a:gd name="T8" fmla="*/ 16178461 w 130"/>
              <a:gd name="T9" fmla="*/ 203212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9">
                <a:moveTo>
                  <a:pt x="129" y="16"/>
                </a:moveTo>
                <a:lnTo>
                  <a:pt x="8" y="48"/>
                </a:lnTo>
                <a:lnTo>
                  <a:pt x="0" y="32"/>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3" name="Freeform 188">
            <a:extLst>
              <a:ext uri="{FF2B5EF4-FFF2-40B4-BE49-F238E27FC236}">
                <a16:creationId xmlns:a16="http://schemas.microsoft.com/office/drawing/2014/main" id="{2E8D93DD-437D-DB40-8184-5660A9BD6DAE}"/>
              </a:ext>
            </a:extLst>
          </p:cNvPr>
          <p:cNvSpPr>
            <a:spLocks noChangeArrowheads="1"/>
          </p:cNvSpPr>
          <p:nvPr/>
        </p:nvSpPr>
        <p:spPr bwMode="auto">
          <a:xfrm>
            <a:off x="6956294" y="367338"/>
            <a:ext cx="62770" cy="40131"/>
          </a:xfrm>
          <a:custGeom>
            <a:avLst/>
            <a:gdLst>
              <a:gd name="T0" fmla="*/ 16177756 w 130"/>
              <a:gd name="T1" fmla="*/ 2025726 h 58"/>
              <a:gd name="T2" fmla="*/ 1003252 w 130"/>
              <a:gd name="T3" fmla="*/ 7216895 h 58"/>
              <a:gd name="T4" fmla="*/ 0 w 130"/>
              <a:gd name="T5" fmla="*/ 5191169 h 58"/>
              <a:gd name="T6" fmla="*/ 16177756 w 130"/>
              <a:gd name="T7" fmla="*/ 0 h 58"/>
              <a:gd name="T8" fmla="*/ 16177756 w 130"/>
              <a:gd name="T9" fmla="*/ 202572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16"/>
                </a:moveTo>
                <a:lnTo>
                  <a:pt x="8" y="57"/>
                </a:lnTo>
                <a:lnTo>
                  <a:pt x="0" y="41"/>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4" name="Freeform 189">
            <a:extLst>
              <a:ext uri="{FF2B5EF4-FFF2-40B4-BE49-F238E27FC236}">
                <a16:creationId xmlns:a16="http://schemas.microsoft.com/office/drawing/2014/main" id="{13C10477-B177-B749-9DAE-8F865DADFF79}"/>
              </a:ext>
            </a:extLst>
          </p:cNvPr>
          <p:cNvSpPr>
            <a:spLocks noChangeArrowheads="1"/>
          </p:cNvSpPr>
          <p:nvPr/>
        </p:nvSpPr>
        <p:spPr bwMode="auto">
          <a:xfrm>
            <a:off x="6837247" y="425990"/>
            <a:ext cx="62771" cy="52476"/>
          </a:xfrm>
          <a:custGeom>
            <a:avLst/>
            <a:gdLst>
              <a:gd name="T0" fmla="*/ 16178461 w 130"/>
              <a:gd name="T1" fmla="*/ 3192124 h 74"/>
              <a:gd name="T2" fmla="*/ 16178461 w 130"/>
              <a:gd name="T3" fmla="*/ 3192124 h 74"/>
              <a:gd name="T4" fmla="*/ 1003274 w 130"/>
              <a:gd name="T5" fmla="*/ 9708756 h 74"/>
              <a:gd name="T6" fmla="*/ 0 w 130"/>
              <a:gd name="T7" fmla="*/ 7580794 h 74"/>
              <a:gd name="T8" fmla="*/ 15175187 w 130"/>
              <a:gd name="T9" fmla="*/ 0 h 74"/>
              <a:gd name="T10" fmla="*/ 16178461 w 130"/>
              <a:gd name="T11" fmla="*/ 319212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74">
                <a:moveTo>
                  <a:pt x="129" y="24"/>
                </a:moveTo>
                <a:lnTo>
                  <a:pt x="129" y="24"/>
                </a:lnTo>
                <a:cubicBezTo>
                  <a:pt x="89" y="40"/>
                  <a:pt x="48" y="57"/>
                  <a:pt x="8" y="73"/>
                </a:cubicBezTo>
                <a:cubicBezTo>
                  <a:pt x="0" y="57"/>
                  <a:pt x="0" y="57"/>
                  <a:pt x="0" y="57"/>
                </a:cubicBezTo>
                <a:cubicBezTo>
                  <a:pt x="40" y="40"/>
                  <a:pt x="81" y="16"/>
                  <a:pt x="121" y="0"/>
                </a:cubicBezTo>
                <a:lnTo>
                  <a:pt x="129"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5" name="Freeform 190">
            <a:extLst>
              <a:ext uri="{FF2B5EF4-FFF2-40B4-BE49-F238E27FC236}">
                <a16:creationId xmlns:a16="http://schemas.microsoft.com/office/drawing/2014/main" id="{512CAF6B-F9E6-1D4C-A7E2-5C0634FDAFF6}"/>
              </a:ext>
            </a:extLst>
          </p:cNvPr>
          <p:cNvSpPr>
            <a:spLocks noChangeArrowheads="1"/>
          </p:cNvSpPr>
          <p:nvPr/>
        </p:nvSpPr>
        <p:spPr bwMode="auto">
          <a:xfrm>
            <a:off x="6733352" y="509335"/>
            <a:ext cx="56276" cy="67912"/>
          </a:xfrm>
          <a:custGeom>
            <a:avLst/>
            <a:gdLst>
              <a:gd name="T0" fmla="*/ 14813018 w 114"/>
              <a:gd name="T1" fmla="*/ 2032065 h 98"/>
              <a:gd name="T2" fmla="*/ 14813018 w 114"/>
              <a:gd name="T3" fmla="*/ 2032065 h 98"/>
              <a:gd name="T4" fmla="*/ 1048530 w 114"/>
              <a:gd name="T5" fmla="*/ 12319616 h 98"/>
              <a:gd name="T6" fmla="*/ 0 w 114"/>
              <a:gd name="T7" fmla="*/ 10287551 h 98"/>
              <a:gd name="T8" fmla="*/ 12715596 w 114"/>
              <a:gd name="T9" fmla="*/ 0 h 98"/>
              <a:gd name="T10" fmla="*/ 14813018 w 114"/>
              <a:gd name="T11" fmla="*/ 2032065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98">
                <a:moveTo>
                  <a:pt x="113" y="16"/>
                </a:moveTo>
                <a:lnTo>
                  <a:pt x="113" y="16"/>
                </a:lnTo>
                <a:cubicBezTo>
                  <a:pt x="73" y="41"/>
                  <a:pt x="40" y="65"/>
                  <a:pt x="8" y="97"/>
                </a:cubicBezTo>
                <a:cubicBezTo>
                  <a:pt x="0" y="81"/>
                  <a:pt x="0" y="81"/>
                  <a:pt x="0" y="81"/>
                </a:cubicBezTo>
                <a:cubicBezTo>
                  <a:pt x="24" y="49"/>
                  <a:pt x="64" y="25"/>
                  <a:pt x="97"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6" name="Freeform 191">
            <a:extLst>
              <a:ext uri="{FF2B5EF4-FFF2-40B4-BE49-F238E27FC236}">
                <a16:creationId xmlns:a16="http://schemas.microsoft.com/office/drawing/2014/main" id="{13C1FCE3-313F-844C-948B-EE2B8037DFB2}"/>
              </a:ext>
            </a:extLst>
          </p:cNvPr>
          <p:cNvSpPr>
            <a:spLocks noChangeArrowheads="1"/>
          </p:cNvSpPr>
          <p:nvPr/>
        </p:nvSpPr>
        <p:spPr bwMode="auto">
          <a:xfrm>
            <a:off x="6690062" y="645157"/>
            <a:ext cx="15152" cy="89521"/>
          </a:xfrm>
          <a:custGeom>
            <a:avLst/>
            <a:gdLst>
              <a:gd name="T0" fmla="*/ 3628900 w 33"/>
              <a:gd name="T1" fmla="*/ 1003274 h 130"/>
              <a:gd name="T2" fmla="*/ 3628900 w 33"/>
              <a:gd name="T3" fmla="*/ 1003274 h 130"/>
              <a:gd name="T4" fmla="*/ 2721675 w 33"/>
              <a:gd name="T5" fmla="*/ 16178461 h 130"/>
              <a:gd name="T6" fmla="*/ 907225 w 33"/>
              <a:gd name="T7" fmla="*/ 16178461 h 130"/>
              <a:gd name="T8" fmla="*/ 0 w 33"/>
              <a:gd name="T9" fmla="*/ 8151913 h 130"/>
              <a:gd name="T10" fmla="*/ 1814450 w 33"/>
              <a:gd name="T11" fmla="*/ 0 h 130"/>
              <a:gd name="T12" fmla="*/ 3628900 w 33"/>
              <a:gd name="T13" fmla="*/ 1003274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30">
                <a:moveTo>
                  <a:pt x="32" y="8"/>
                </a:moveTo>
                <a:lnTo>
                  <a:pt x="32" y="8"/>
                </a:lnTo>
                <a:cubicBezTo>
                  <a:pt x="16" y="40"/>
                  <a:pt x="16" y="89"/>
                  <a:pt x="24" y="129"/>
                </a:cubicBezTo>
                <a:cubicBezTo>
                  <a:pt x="8" y="129"/>
                  <a:pt x="8" y="129"/>
                  <a:pt x="8" y="129"/>
                </a:cubicBezTo>
                <a:cubicBezTo>
                  <a:pt x="0" y="113"/>
                  <a:pt x="0" y="89"/>
                  <a:pt x="0" y="65"/>
                </a:cubicBezTo>
                <a:cubicBezTo>
                  <a:pt x="0" y="40"/>
                  <a:pt x="8" y="16"/>
                  <a:pt x="16" y="0"/>
                </a:cubicBezTo>
                <a:lnTo>
                  <a:pt x="32"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7" name="Freeform 192">
            <a:extLst>
              <a:ext uri="{FF2B5EF4-FFF2-40B4-BE49-F238E27FC236}">
                <a16:creationId xmlns:a16="http://schemas.microsoft.com/office/drawing/2014/main" id="{9E887427-DC0A-9C4D-9DBC-BE4223208615}"/>
              </a:ext>
            </a:extLst>
          </p:cNvPr>
          <p:cNvSpPr>
            <a:spLocks noChangeArrowheads="1"/>
          </p:cNvSpPr>
          <p:nvPr/>
        </p:nvSpPr>
        <p:spPr bwMode="auto">
          <a:xfrm>
            <a:off x="6722530" y="808762"/>
            <a:ext cx="51947" cy="80258"/>
          </a:xfrm>
          <a:custGeom>
            <a:avLst/>
            <a:gdLst>
              <a:gd name="T0" fmla="*/ 2067105 w 106"/>
              <a:gd name="T1" fmla="*/ 0 h 115"/>
              <a:gd name="T2" fmla="*/ 2067105 w 106"/>
              <a:gd name="T3" fmla="*/ 0 h 115"/>
              <a:gd name="T4" fmla="*/ 13565397 w 106"/>
              <a:gd name="T5" fmla="*/ 12495558 h 115"/>
              <a:gd name="T6" fmla="*/ 11368896 w 106"/>
              <a:gd name="T7" fmla="*/ 14685286 h 115"/>
              <a:gd name="T8" fmla="*/ 0 w 106"/>
              <a:gd name="T9" fmla="*/ 2190087 h 115"/>
              <a:gd name="T10" fmla="*/ 2067105 w 106"/>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6" y="0"/>
                </a:moveTo>
                <a:lnTo>
                  <a:pt x="16" y="0"/>
                </a:lnTo>
                <a:cubicBezTo>
                  <a:pt x="40" y="41"/>
                  <a:pt x="72" y="65"/>
                  <a:pt x="105" y="97"/>
                </a:cubicBezTo>
                <a:cubicBezTo>
                  <a:pt x="88" y="114"/>
                  <a:pt x="88" y="114"/>
                  <a:pt x="88" y="114"/>
                </a:cubicBezTo>
                <a:cubicBezTo>
                  <a:pt x="56" y="81"/>
                  <a:pt x="32" y="49"/>
                  <a:pt x="0" y="17"/>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8" name="Freeform 193">
            <a:extLst>
              <a:ext uri="{FF2B5EF4-FFF2-40B4-BE49-F238E27FC236}">
                <a16:creationId xmlns:a16="http://schemas.microsoft.com/office/drawing/2014/main" id="{1B6A1F12-0D1B-AB4B-843A-BA915AC8EF85}"/>
              </a:ext>
            </a:extLst>
          </p:cNvPr>
          <p:cNvSpPr>
            <a:spLocks noChangeArrowheads="1"/>
          </p:cNvSpPr>
          <p:nvPr/>
        </p:nvSpPr>
        <p:spPr bwMode="auto">
          <a:xfrm>
            <a:off x="6813439" y="935323"/>
            <a:ext cx="60606" cy="67912"/>
          </a:xfrm>
          <a:custGeom>
            <a:avLst/>
            <a:gdLst>
              <a:gd name="T0" fmla="*/ 2219970 w 123"/>
              <a:gd name="T1" fmla="*/ 0 h 98"/>
              <a:gd name="T2" fmla="*/ 5354599 w 123"/>
              <a:gd name="T3" fmla="*/ 3048097 h 98"/>
              <a:gd name="T4" fmla="*/ 9533622 w 123"/>
              <a:gd name="T5" fmla="*/ 5080162 h 98"/>
              <a:gd name="T6" fmla="*/ 15932976 w 123"/>
              <a:gd name="T7" fmla="*/ 9271518 h 98"/>
              <a:gd name="T8" fmla="*/ 14888220 w 123"/>
              <a:gd name="T9" fmla="*/ 12319616 h 98"/>
              <a:gd name="T10" fmla="*/ 7444110 w 123"/>
              <a:gd name="T11" fmla="*/ 7112227 h 98"/>
              <a:gd name="T12" fmla="*/ 4309843 w 123"/>
              <a:gd name="T13" fmla="*/ 5080162 h 98"/>
              <a:gd name="T14" fmla="*/ 0 w 123"/>
              <a:gd name="T15" fmla="*/ 2032065 h 98"/>
              <a:gd name="T16" fmla="*/ 2219970 w 12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98">
                <a:moveTo>
                  <a:pt x="17" y="0"/>
                </a:moveTo>
                <a:lnTo>
                  <a:pt x="41" y="24"/>
                </a:lnTo>
                <a:lnTo>
                  <a:pt x="73" y="40"/>
                </a:lnTo>
                <a:lnTo>
                  <a:pt x="122" y="73"/>
                </a:lnTo>
                <a:lnTo>
                  <a:pt x="114" y="97"/>
                </a:lnTo>
                <a:lnTo>
                  <a:pt x="57" y="56"/>
                </a:lnTo>
                <a:lnTo>
                  <a:pt x="33" y="40"/>
                </a:lnTo>
                <a:lnTo>
                  <a:pt x="0" y="16"/>
                </a:lnTo>
                <a:lnTo>
                  <a:pt x="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9" name="Freeform 194">
            <a:extLst>
              <a:ext uri="{FF2B5EF4-FFF2-40B4-BE49-F238E27FC236}">
                <a16:creationId xmlns:a16="http://schemas.microsoft.com/office/drawing/2014/main" id="{056150FF-A8B9-E14B-BF8F-0B600A565B0C}"/>
              </a:ext>
            </a:extLst>
          </p:cNvPr>
          <p:cNvSpPr>
            <a:spLocks noChangeArrowheads="1"/>
          </p:cNvSpPr>
          <p:nvPr/>
        </p:nvSpPr>
        <p:spPr bwMode="auto">
          <a:xfrm>
            <a:off x="6923826" y="1031017"/>
            <a:ext cx="60606" cy="58650"/>
          </a:xfrm>
          <a:custGeom>
            <a:avLst/>
            <a:gdLst>
              <a:gd name="T0" fmla="*/ 1062064 w 122"/>
              <a:gd name="T1" fmla="*/ 0 h 82"/>
              <a:gd name="T2" fmla="*/ 1062064 w 122"/>
              <a:gd name="T3" fmla="*/ 0 h 82"/>
              <a:gd name="T4" fmla="*/ 16062481 w 122"/>
              <a:gd name="T5" fmla="*/ 7711908 h 82"/>
              <a:gd name="T6" fmla="*/ 15000418 w 122"/>
              <a:gd name="T7" fmla="*/ 10959105 h 82"/>
              <a:gd name="T8" fmla="*/ 0 w 122"/>
              <a:gd name="T9" fmla="*/ 3382558 h 82"/>
              <a:gd name="T10" fmla="*/ 1062064 w 122"/>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82">
                <a:moveTo>
                  <a:pt x="8" y="0"/>
                </a:moveTo>
                <a:lnTo>
                  <a:pt x="8" y="0"/>
                </a:lnTo>
                <a:cubicBezTo>
                  <a:pt x="48" y="25"/>
                  <a:pt x="80" y="41"/>
                  <a:pt x="121" y="57"/>
                </a:cubicBezTo>
                <a:cubicBezTo>
                  <a:pt x="113" y="81"/>
                  <a:pt x="113" y="81"/>
                  <a:pt x="113" y="81"/>
                </a:cubicBezTo>
                <a:cubicBezTo>
                  <a:pt x="72" y="65"/>
                  <a:pt x="32"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0" name="Freeform 195">
            <a:extLst>
              <a:ext uri="{FF2B5EF4-FFF2-40B4-BE49-F238E27FC236}">
                <a16:creationId xmlns:a16="http://schemas.microsoft.com/office/drawing/2014/main" id="{B065EF55-4B30-2745-8E1B-630D0CDB93E7}"/>
              </a:ext>
            </a:extLst>
          </p:cNvPr>
          <p:cNvSpPr>
            <a:spLocks noChangeArrowheads="1"/>
          </p:cNvSpPr>
          <p:nvPr/>
        </p:nvSpPr>
        <p:spPr bwMode="auto">
          <a:xfrm>
            <a:off x="7038543" y="1102015"/>
            <a:ext cx="62770" cy="46304"/>
          </a:xfrm>
          <a:custGeom>
            <a:avLst/>
            <a:gdLst>
              <a:gd name="T0" fmla="*/ 1003252 w 130"/>
              <a:gd name="T1" fmla="*/ 0 h 66"/>
              <a:gd name="T2" fmla="*/ 1003252 w 130"/>
              <a:gd name="T3" fmla="*/ 0 h 66"/>
              <a:gd name="T4" fmla="*/ 16177756 w 130"/>
              <a:gd name="T5" fmla="*/ 5337359 h 66"/>
              <a:gd name="T6" fmla="*/ 15174503 w 130"/>
              <a:gd name="T7" fmla="*/ 8461553 h 66"/>
              <a:gd name="T8" fmla="*/ 0 w 130"/>
              <a:gd name="T9" fmla="*/ 3254443 h 66"/>
              <a:gd name="T10" fmla="*/ 1003252 w 130"/>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66">
                <a:moveTo>
                  <a:pt x="8" y="0"/>
                </a:moveTo>
                <a:lnTo>
                  <a:pt x="8" y="0"/>
                </a:lnTo>
                <a:cubicBezTo>
                  <a:pt x="48" y="17"/>
                  <a:pt x="89" y="33"/>
                  <a:pt x="129" y="41"/>
                </a:cubicBezTo>
                <a:cubicBezTo>
                  <a:pt x="121" y="65"/>
                  <a:pt x="121" y="65"/>
                  <a:pt x="121" y="65"/>
                </a:cubicBezTo>
                <a:cubicBezTo>
                  <a:pt x="81" y="49"/>
                  <a:pt x="40"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1" name="Freeform 196">
            <a:extLst>
              <a:ext uri="{FF2B5EF4-FFF2-40B4-BE49-F238E27FC236}">
                <a16:creationId xmlns:a16="http://schemas.microsoft.com/office/drawing/2014/main" id="{47AEF653-4BF5-A74A-AEF0-8FF7A2C44F13}"/>
              </a:ext>
            </a:extLst>
          </p:cNvPr>
          <p:cNvSpPr>
            <a:spLocks noChangeArrowheads="1"/>
          </p:cNvSpPr>
          <p:nvPr/>
        </p:nvSpPr>
        <p:spPr bwMode="auto">
          <a:xfrm>
            <a:off x="7161917" y="1154493"/>
            <a:ext cx="62771" cy="30868"/>
          </a:xfrm>
          <a:custGeom>
            <a:avLst/>
            <a:gdLst>
              <a:gd name="T0" fmla="*/ 1128639 w 130"/>
              <a:gd name="T1" fmla="*/ 0 h 42"/>
              <a:gd name="T2" fmla="*/ 1128639 w 130"/>
              <a:gd name="T3" fmla="*/ 0 h 42"/>
              <a:gd name="T4" fmla="*/ 8151913 w 130"/>
              <a:gd name="T5" fmla="*/ 1143000 h 42"/>
              <a:gd name="T6" fmla="*/ 16178461 w 130"/>
              <a:gd name="T7" fmla="*/ 2286000 h 42"/>
              <a:gd name="T8" fmla="*/ 16178461 w 130"/>
              <a:gd name="T9" fmla="*/ 5857497 h 42"/>
              <a:gd name="T10" fmla="*/ 8151913 w 130"/>
              <a:gd name="T11" fmla="*/ 4571622 h 42"/>
              <a:gd name="T12" fmla="*/ 0 w 130"/>
              <a:gd name="T13" fmla="*/ 3428622 h 42"/>
              <a:gd name="T14" fmla="*/ 1128639 w 130"/>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42">
                <a:moveTo>
                  <a:pt x="9" y="0"/>
                </a:moveTo>
                <a:lnTo>
                  <a:pt x="9" y="0"/>
                </a:lnTo>
                <a:cubicBezTo>
                  <a:pt x="65" y="8"/>
                  <a:pt x="65" y="8"/>
                  <a:pt x="65" y="8"/>
                </a:cubicBezTo>
                <a:cubicBezTo>
                  <a:pt x="89" y="8"/>
                  <a:pt x="113" y="16"/>
                  <a:pt x="129" y="16"/>
                </a:cubicBezTo>
                <a:cubicBezTo>
                  <a:pt x="129" y="41"/>
                  <a:pt x="129" y="41"/>
                  <a:pt x="129" y="41"/>
                </a:cubicBezTo>
                <a:cubicBezTo>
                  <a:pt x="105" y="41"/>
                  <a:pt x="89" y="32"/>
                  <a:pt x="65" y="32"/>
                </a:cubicBezTo>
                <a:cubicBezTo>
                  <a:pt x="0" y="24"/>
                  <a:pt x="0" y="24"/>
                  <a:pt x="0" y="24"/>
                </a:cubicBez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2" name="Freeform 197">
            <a:extLst>
              <a:ext uri="{FF2B5EF4-FFF2-40B4-BE49-F238E27FC236}">
                <a16:creationId xmlns:a16="http://schemas.microsoft.com/office/drawing/2014/main" id="{4BEDA616-3CCE-AC45-9583-DE1D8AB5CADA}"/>
              </a:ext>
            </a:extLst>
          </p:cNvPr>
          <p:cNvSpPr>
            <a:spLocks noChangeArrowheads="1"/>
          </p:cNvSpPr>
          <p:nvPr/>
        </p:nvSpPr>
        <p:spPr bwMode="auto">
          <a:xfrm>
            <a:off x="7289623" y="1176099"/>
            <a:ext cx="62770" cy="33957"/>
          </a:xfrm>
          <a:custGeom>
            <a:avLst/>
            <a:gdLst>
              <a:gd name="T0" fmla="*/ 0 w 130"/>
              <a:gd name="T1" fmla="*/ 0 h 50"/>
              <a:gd name="T2" fmla="*/ 16177756 w 130"/>
              <a:gd name="T3" fmla="*/ 3049738 h 50"/>
              <a:gd name="T4" fmla="*/ 16177756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9"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3" name="Freeform 198">
            <a:extLst>
              <a:ext uri="{FF2B5EF4-FFF2-40B4-BE49-F238E27FC236}">
                <a16:creationId xmlns:a16="http://schemas.microsoft.com/office/drawing/2014/main" id="{E8BDB16E-D1DD-B146-8FAB-50C95A8D1303}"/>
              </a:ext>
            </a:extLst>
          </p:cNvPr>
          <p:cNvSpPr>
            <a:spLocks noChangeArrowheads="1"/>
          </p:cNvSpPr>
          <p:nvPr/>
        </p:nvSpPr>
        <p:spPr bwMode="auto">
          <a:xfrm>
            <a:off x="7412997" y="1206969"/>
            <a:ext cx="69263" cy="27784"/>
          </a:xfrm>
          <a:custGeom>
            <a:avLst/>
            <a:gdLst>
              <a:gd name="T0" fmla="*/ 1068627 w 139"/>
              <a:gd name="T1" fmla="*/ 0 h 41"/>
              <a:gd name="T2" fmla="*/ 18432360 w 139"/>
              <a:gd name="T3" fmla="*/ 1943168 h 41"/>
              <a:gd name="T4" fmla="*/ 17229971 w 139"/>
              <a:gd name="T5" fmla="*/ 4857920 h 41"/>
              <a:gd name="T6" fmla="*/ 0 w 139"/>
              <a:gd name="T7" fmla="*/ 2914752 h 41"/>
              <a:gd name="T8" fmla="*/ 1068627 w 13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1">
                <a:moveTo>
                  <a:pt x="8" y="0"/>
                </a:moveTo>
                <a:lnTo>
                  <a:pt x="138" y="16"/>
                </a:lnTo>
                <a:lnTo>
                  <a:pt x="129" y="40"/>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4" name="Freeform 199">
            <a:extLst>
              <a:ext uri="{FF2B5EF4-FFF2-40B4-BE49-F238E27FC236}">
                <a16:creationId xmlns:a16="http://schemas.microsoft.com/office/drawing/2014/main" id="{D8489F33-6E94-4342-9EB7-63AE67D1F569}"/>
              </a:ext>
            </a:extLst>
          </p:cNvPr>
          <p:cNvSpPr>
            <a:spLocks noChangeArrowheads="1"/>
          </p:cNvSpPr>
          <p:nvPr/>
        </p:nvSpPr>
        <p:spPr bwMode="auto">
          <a:xfrm>
            <a:off x="7538536" y="1234751"/>
            <a:ext cx="62771" cy="30868"/>
          </a:xfrm>
          <a:custGeom>
            <a:avLst/>
            <a:gdLst>
              <a:gd name="T0" fmla="*/ 1003274 w 130"/>
              <a:gd name="T1" fmla="*/ 0 h 42"/>
              <a:gd name="T2" fmla="*/ 16178461 w 130"/>
              <a:gd name="T3" fmla="*/ 2286000 h 42"/>
              <a:gd name="T4" fmla="*/ 16178461 w 130"/>
              <a:gd name="T5" fmla="*/ 5857497 h 42"/>
              <a:gd name="T6" fmla="*/ 0 w 130"/>
              <a:gd name="T7" fmla="*/ 3428622 h 42"/>
              <a:gd name="T8" fmla="*/ 1003274 w 1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2">
                <a:moveTo>
                  <a:pt x="8" y="0"/>
                </a:moveTo>
                <a:lnTo>
                  <a:pt x="129" y="16"/>
                </a:lnTo>
                <a:lnTo>
                  <a:pt x="129" y="41"/>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5" name="Freeform 200">
            <a:extLst>
              <a:ext uri="{FF2B5EF4-FFF2-40B4-BE49-F238E27FC236}">
                <a16:creationId xmlns:a16="http://schemas.microsoft.com/office/drawing/2014/main" id="{F1EBC809-F141-BC48-AD22-28AE649A17A5}"/>
              </a:ext>
            </a:extLst>
          </p:cNvPr>
          <p:cNvSpPr>
            <a:spLocks noChangeArrowheads="1"/>
          </p:cNvSpPr>
          <p:nvPr/>
        </p:nvSpPr>
        <p:spPr bwMode="auto">
          <a:xfrm>
            <a:off x="7666240" y="1262532"/>
            <a:ext cx="64934" cy="33957"/>
          </a:xfrm>
          <a:custGeom>
            <a:avLst/>
            <a:gdLst>
              <a:gd name="T0" fmla="*/ 0 w 131"/>
              <a:gd name="T1" fmla="*/ 0 h 49"/>
              <a:gd name="T2" fmla="*/ 17181719 w 131"/>
              <a:gd name="T3" fmla="*/ 2032123 h 49"/>
              <a:gd name="T4" fmla="*/ 15992548 w 131"/>
              <a:gd name="T5" fmla="*/ 6096725 h 49"/>
              <a:gd name="T6" fmla="*/ 0 w 131"/>
              <a:gd name="T7" fmla="*/ 3048184 h 49"/>
              <a:gd name="T8" fmla="*/ 0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0" y="0"/>
                </a:moveTo>
                <a:lnTo>
                  <a:pt x="130" y="16"/>
                </a:lnTo>
                <a:lnTo>
                  <a:pt x="121" y="48"/>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6" name="Freeform 201">
            <a:extLst>
              <a:ext uri="{FF2B5EF4-FFF2-40B4-BE49-F238E27FC236}">
                <a16:creationId xmlns:a16="http://schemas.microsoft.com/office/drawing/2014/main" id="{A212F566-3BE3-BF43-97E0-38EB3DCE9AD1}"/>
              </a:ext>
            </a:extLst>
          </p:cNvPr>
          <p:cNvSpPr>
            <a:spLocks noChangeArrowheads="1"/>
          </p:cNvSpPr>
          <p:nvPr/>
        </p:nvSpPr>
        <p:spPr bwMode="auto">
          <a:xfrm>
            <a:off x="7789615" y="1290315"/>
            <a:ext cx="67099" cy="33955"/>
          </a:xfrm>
          <a:custGeom>
            <a:avLst/>
            <a:gdLst>
              <a:gd name="T0" fmla="*/ 1017425 w 138"/>
              <a:gd name="T1" fmla="*/ 0 h 49"/>
              <a:gd name="T2" fmla="*/ 17422828 w 138"/>
              <a:gd name="T3" fmla="*/ 3048010 h 49"/>
              <a:gd name="T4" fmla="*/ 16405403 w 138"/>
              <a:gd name="T5" fmla="*/ 6096020 h 49"/>
              <a:gd name="T6" fmla="*/ 0 w 138"/>
              <a:gd name="T7" fmla="*/ 3048010 h 49"/>
              <a:gd name="T8" fmla="*/ 1017425 w 13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49">
                <a:moveTo>
                  <a:pt x="8" y="0"/>
                </a:moveTo>
                <a:lnTo>
                  <a:pt x="137" y="24"/>
                </a:lnTo>
                <a:lnTo>
                  <a:pt x="129" y="48"/>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7" name="Freeform 202">
            <a:extLst>
              <a:ext uri="{FF2B5EF4-FFF2-40B4-BE49-F238E27FC236}">
                <a16:creationId xmlns:a16="http://schemas.microsoft.com/office/drawing/2014/main" id="{51F58A92-6CA0-CF44-A26E-6FAE0274B3C1}"/>
              </a:ext>
            </a:extLst>
          </p:cNvPr>
          <p:cNvSpPr>
            <a:spLocks noChangeArrowheads="1"/>
          </p:cNvSpPr>
          <p:nvPr/>
        </p:nvSpPr>
        <p:spPr bwMode="auto">
          <a:xfrm>
            <a:off x="7915154" y="1324269"/>
            <a:ext cx="62771" cy="33957"/>
          </a:xfrm>
          <a:custGeom>
            <a:avLst/>
            <a:gdLst>
              <a:gd name="T0" fmla="*/ 0 w 130"/>
              <a:gd name="T1" fmla="*/ 0 h 50"/>
              <a:gd name="T2" fmla="*/ 16178461 w 130"/>
              <a:gd name="T3" fmla="*/ 3049738 h 50"/>
              <a:gd name="T4" fmla="*/ 15175187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1"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8" name="Freeform 203">
            <a:extLst>
              <a:ext uri="{FF2B5EF4-FFF2-40B4-BE49-F238E27FC236}">
                <a16:creationId xmlns:a16="http://schemas.microsoft.com/office/drawing/2014/main" id="{31C8601C-823C-7842-825E-B2C102942525}"/>
              </a:ext>
            </a:extLst>
          </p:cNvPr>
          <p:cNvSpPr>
            <a:spLocks noChangeArrowheads="1"/>
          </p:cNvSpPr>
          <p:nvPr/>
        </p:nvSpPr>
        <p:spPr bwMode="auto">
          <a:xfrm>
            <a:off x="8038530" y="1358226"/>
            <a:ext cx="64934" cy="33955"/>
          </a:xfrm>
          <a:custGeom>
            <a:avLst/>
            <a:gdLst>
              <a:gd name="T0" fmla="*/ 1189534 w 131"/>
              <a:gd name="T1" fmla="*/ 0 h 49"/>
              <a:gd name="T2" fmla="*/ 17181719 w 131"/>
              <a:gd name="T3" fmla="*/ 3048010 h 49"/>
              <a:gd name="T4" fmla="*/ 17181719 w 131"/>
              <a:gd name="T5" fmla="*/ 6096020 h 49"/>
              <a:gd name="T6" fmla="*/ 0 w 131"/>
              <a:gd name="T7" fmla="*/ 3048010 h 49"/>
              <a:gd name="T8" fmla="*/ 1189534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9" y="0"/>
                </a:moveTo>
                <a:lnTo>
                  <a:pt x="130" y="24"/>
                </a:lnTo>
                <a:lnTo>
                  <a:pt x="130" y="48"/>
                </a:lnTo>
                <a:lnTo>
                  <a:pt x="0" y="24"/>
                </a:ln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9" name="Freeform 204">
            <a:extLst>
              <a:ext uri="{FF2B5EF4-FFF2-40B4-BE49-F238E27FC236}">
                <a16:creationId xmlns:a16="http://schemas.microsoft.com/office/drawing/2014/main" id="{88A8775B-7829-9648-BB35-066F61CCD767}"/>
              </a:ext>
            </a:extLst>
          </p:cNvPr>
          <p:cNvSpPr>
            <a:spLocks noChangeArrowheads="1"/>
          </p:cNvSpPr>
          <p:nvPr/>
        </p:nvSpPr>
        <p:spPr bwMode="auto">
          <a:xfrm>
            <a:off x="8161905" y="1392181"/>
            <a:ext cx="67099" cy="40131"/>
          </a:xfrm>
          <a:custGeom>
            <a:avLst/>
            <a:gdLst>
              <a:gd name="T0" fmla="*/ 1017425 w 138"/>
              <a:gd name="T1" fmla="*/ 0 h 58"/>
              <a:gd name="T2" fmla="*/ 17422828 w 138"/>
              <a:gd name="T3" fmla="*/ 3165442 h 58"/>
              <a:gd name="T4" fmla="*/ 16405403 w 138"/>
              <a:gd name="T5" fmla="*/ 7216895 h 58"/>
              <a:gd name="T6" fmla="*/ 0 w 138"/>
              <a:gd name="T7" fmla="*/ 3165442 h 58"/>
              <a:gd name="T8" fmla="*/ 1017425 w 138"/>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8" y="0"/>
                </a:moveTo>
                <a:lnTo>
                  <a:pt x="137" y="25"/>
                </a:lnTo>
                <a:lnTo>
                  <a:pt x="129" y="57"/>
                </a:lnTo>
                <a:lnTo>
                  <a:pt x="0" y="25"/>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0" name="Freeform 205">
            <a:extLst>
              <a:ext uri="{FF2B5EF4-FFF2-40B4-BE49-F238E27FC236}">
                <a16:creationId xmlns:a16="http://schemas.microsoft.com/office/drawing/2014/main" id="{7564FA93-BD33-E849-962D-6779C36B5978}"/>
              </a:ext>
            </a:extLst>
          </p:cNvPr>
          <p:cNvSpPr>
            <a:spLocks noChangeArrowheads="1"/>
          </p:cNvSpPr>
          <p:nvPr/>
        </p:nvSpPr>
        <p:spPr bwMode="auto">
          <a:xfrm>
            <a:off x="8287444" y="1432311"/>
            <a:ext cx="64934" cy="40129"/>
          </a:xfrm>
          <a:custGeom>
            <a:avLst/>
            <a:gdLst>
              <a:gd name="T0" fmla="*/ 0 w 131"/>
              <a:gd name="T1" fmla="*/ 0 h 57"/>
              <a:gd name="T2" fmla="*/ 17181719 w 131"/>
              <a:gd name="T3" fmla="*/ 3145875 h 57"/>
              <a:gd name="T4" fmla="*/ 16124516 w 131"/>
              <a:gd name="T5" fmla="*/ 7340617 h 57"/>
              <a:gd name="T6" fmla="*/ 0 w 131"/>
              <a:gd name="T7" fmla="*/ 3145875 h 57"/>
              <a:gd name="T8" fmla="*/ 0 w 13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57">
                <a:moveTo>
                  <a:pt x="0" y="0"/>
                </a:moveTo>
                <a:lnTo>
                  <a:pt x="130" y="24"/>
                </a:lnTo>
                <a:lnTo>
                  <a:pt x="122" y="56"/>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1" name="Freeform 206">
            <a:extLst>
              <a:ext uri="{FF2B5EF4-FFF2-40B4-BE49-F238E27FC236}">
                <a16:creationId xmlns:a16="http://schemas.microsoft.com/office/drawing/2014/main" id="{0CA6FACB-85FB-CD47-8261-F5C4C4FE9BEB}"/>
              </a:ext>
            </a:extLst>
          </p:cNvPr>
          <p:cNvSpPr>
            <a:spLocks noChangeArrowheads="1"/>
          </p:cNvSpPr>
          <p:nvPr/>
        </p:nvSpPr>
        <p:spPr bwMode="auto">
          <a:xfrm>
            <a:off x="8410820" y="1472439"/>
            <a:ext cx="62770" cy="40131"/>
          </a:xfrm>
          <a:custGeom>
            <a:avLst/>
            <a:gdLst>
              <a:gd name="T0" fmla="*/ 1003252 w 130"/>
              <a:gd name="T1" fmla="*/ 0 h 58"/>
              <a:gd name="T2" fmla="*/ 16177756 w 130"/>
              <a:gd name="T3" fmla="*/ 4178128 h 58"/>
              <a:gd name="T4" fmla="*/ 15174503 w 130"/>
              <a:gd name="T5" fmla="*/ 7216895 h 58"/>
              <a:gd name="T6" fmla="*/ 0 w 130"/>
              <a:gd name="T7" fmla="*/ 4178128 h 58"/>
              <a:gd name="T8" fmla="*/ 1003252 w 13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8" y="0"/>
                </a:moveTo>
                <a:lnTo>
                  <a:pt x="129" y="33"/>
                </a:lnTo>
                <a:lnTo>
                  <a:pt x="121" y="57"/>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2" name="Freeform 207">
            <a:extLst>
              <a:ext uri="{FF2B5EF4-FFF2-40B4-BE49-F238E27FC236}">
                <a16:creationId xmlns:a16="http://schemas.microsoft.com/office/drawing/2014/main" id="{C6121C75-5988-794D-945A-EFA739EC1C42}"/>
              </a:ext>
            </a:extLst>
          </p:cNvPr>
          <p:cNvSpPr>
            <a:spLocks noChangeArrowheads="1"/>
          </p:cNvSpPr>
          <p:nvPr/>
        </p:nvSpPr>
        <p:spPr bwMode="auto">
          <a:xfrm>
            <a:off x="8534194" y="1515656"/>
            <a:ext cx="64934" cy="46304"/>
          </a:xfrm>
          <a:custGeom>
            <a:avLst/>
            <a:gdLst>
              <a:gd name="T0" fmla="*/ 1057202 w 131"/>
              <a:gd name="T1" fmla="*/ 0 h 66"/>
              <a:gd name="T2" fmla="*/ 17181719 w 131"/>
              <a:gd name="T3" fmla="*/ 4165832 h 66"/>
              <a:gd name="T4" fmla="*/ 16124516 w 131"/>
              <a:gd name="T5" fmla="*/ 8461553 h 66"/>
              <a:gd name="T6" fmla="*/ 0 w 131"/>
              <a:gd name="T7" fmla="*/ 3124193 h 66"/>
              <a:gd name="T8" fmla="*/ 1057202 w 131"/>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6">
                <a:moveTo>
                  <a:pt x="8" y="0"/>
                </a:moveTo>
                <a:lnTo>
                  <a:pt x="130" y="32"/>
                </a:lnTo>
                <a:lnTo>
                  <a:pt x="122" y="65"/>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3" name="Freeform 208">
            <a:extLst>
              <a:ext uri="{FF2B5EF4-FFF2-40B4-BE49-F238E27FC236}">
                <a16:creationId xmlns:a16="http://schemas.microsoft.com/office/drawing/2014/main" id="{EF11204E-4A20-7847-A629-7B3E52C251DB}"/>
              </a:ext>
            </a:extLst>
          </p:cNvPr>
          <p:cNvSpPr>
            <a:spLocks noChangeArrowheads="1"/>
          </p:cNvSpPr>
          <p:nvPr/>
        </p:nvSpPr>
        <p:spPr bwMode="auto">
          <a:xfrm>
            <a:off x="8653241" y="1568133"/>
            <a:ext cx="67098" cy="46303"/>
          </a:xfrm>
          <a:custGeom>
            <a:avLst/>
            <a:gdLst>
              <a:gd name="T0" fmla="*/ 2034809 w 138"/>
              <a:gd name="T1" fmla="*/ 0 h 65"/>
              <a:gd name="T2" fmla="*/ 17422118 w 138"/>
              <a:gd name="T3" fmla="*/ 4294586 h 65"/>
              <a:gd name="T4" fmla="*/ 16405070 w 138"/>
              <a:gd name="T5" fmla="*/ 8589172 h 65"/>
              <a:gd name="T6" fmla="*/ 0 w 138"/>
              <a:gd name="T7" fmla="*/ 3220848 h 65"/>
              <a:gd name="T8" fmla="*/ 2034809 w 13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6" y="0"/>
                </a:moveTo>
                <a:lnTo>
                  <a:pt x="137" y="32"/>
                </a:lnTo>
                <a:lnTo>
                  <a:pt x="129" y="64"/>
                </a:lnTo>
                <a:lnTo>
                  <a:pt x="0" y="24"/>
                </a:ln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4" name="Freeform 209">
            <a:extLst>
              <a:ext uri="{FF2B5EF4-FFF2-40B4-BE49-F238E27FC236}">
                <a16:creationId xmlns:a16="http://schemas.microsoft.com/office/drawing/2014/main" id="{3CEAC774-009E-3B4E-AE07-783DDA850A9F}"/>
              </a:ext>
            </a:extLst>
          </p:cNvPr>
          <p:cNvSpPr>
            <a:spLocks noChangeArrowheads="1"/>
          </p:cNvSpPr>
          <p:nvPr/>
        </p:nvSpPr>
        <p:spPr bwMode="auto">
          <a:xfrm>
            <a:off x="8776615" y="1617523"/>
            <a:ext cx="62771" cy="58650"/>
          </a:xfrm>
          <a:custGeom>
            <a:avLst/>
            <a:gdLst>
              <a:gd name="T0" fmla="*/ 1003274 w 130"/>
              <a:gd name="T1" fmla="*/ 0 h 82"/>
              <a:gd name="T2" fmla="*/ 16178461 w 130"/>
              <a:gd name="T3" fmla="*/ 6629755 h 82"/>
              <a:gd name="T4" fmla="*/ 15175187 w 130"/>
              <a:gd name="T5" fmla="*/ 10959105 h 82"/>
              <a:gd name="T6" fmla="*/ 0 w 130"/>
              <a:gd name="T7" fmla="*/ 4464712 h 82"/>
              <a:gd name="T8" fmla="*/ 1003274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49"/>
                </a:lnTo>
                <a:lnTo>
                  <a:pt x="121"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5" name="Freeform 210">
            <a:extLst>
              <a:ext uri="{FF2B5EF4-FFF2-40B4-BE49-F238E27FC236}">
                <a16:creationId xmlns:a16="http://schemas.microsoft.com/office/drawing/2014/main" id="{573051C1-B611-684A-A2AB-5C9C1A0799C2}"/>
              </a:ext>
            </a:extLst>
          </p:cNvPr>
          <p:cNvSpPr>
            <a:spLocks noChangeArrowheads="1"/>
          </p:cNvSpPr>
          <p:nvPr/>
        </p:nvSpPr>
        <p:spPr bwMode="auto">
          <a:xfrm>
            <a:off x="8895662" y="1685435"/>
            <a:ext cx="62770" cy="58650"/>
          </a:xfrm>
          <a:custGeom>
            <a:avLst/>
            <a:gdLst>
              <a:gd name="T0" fmla="*/ 1003252 w 130"/>
              <a:gd name="T1" fmla="*/ 0 h 82"/>
              <a:gd name="T2" fmla="*/ 16177756 w 130"/>
              <a:gd name="T3" fmla="*/ 7711908 h 82"/>
              <a:gd name="T4" fmla="*/ 14171251 w 130"/>
              <a:gd name="T5" fmla="*/ 10959105 h 82"/>
              <a:gd name="T6" fmla="*/ 0 w 130"/>
              <a:gd name="T7" fmla="*/ 4464712 h 82"/>
              <a:gd name="T8" fmla="*/ 1003252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57"/>
                </a:lnTo>
                <a:lnTo>
                  <a:pt x="113"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6" name="Freeform 211">
            <a:extLst>
              <a:ext uri="{FF2B5EF4-FFF2-40B4-BE49-F238E27FC236}">
                <a16:creationId xmlns:a16="http://schemas.microsoft.com/office/drawing/2014/main" id="{DA1DA2D4-5F08-B448-ACBC-40665589FE22}"/>
              </a:ext>
            </a:extLst>
          </p:cNvPr>
          <p:cNvSpPr>
            <a:spLocks noChangeArrowheads="1"/>
          </p:cNvSpPr>
          <p:nvPr/>
        </p:nvSpPr>
        <p:spPr bwMode="auto">
          <a:xfrm>
            <a:off x="9006049" y="1765693"/>
            <a:ext cx="62771" cy="67912"/>
          </a:xfrm>
          <a:custGeom>
            <a:avLst/>
            <a:gdLst>
              <a:gd name="T0" fmla="*/ 2006549 w 130"/>
              <a:gd name="T1" fmla="*/ 0 h 98"/>
              <a:gd name="T2" fmla="*/ 2006549 w 130"/>
              <a:gd name="T3" fmla="*/ 0 h 98"/>
              <a:gd name="T4" fmla="*/ 16178461 w 130"/>
              <a:gd name="T5" fmla="*/ 9271518 h 98"/>
              <a:gd name="T6" fmla="*/ 13168639 w 130"/>
              <a:gd name="T7" fmla="*/ 12319616 h 98"/>
              <a:gd name="T8" fmla="*/ 0 w 130"/>
              <a:gd name="T9" fmla="*/ 4191000 h 98"/>
              <a:gd name="T10" fmla="*/ 2006549 w 130"/>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98">
                <a:moveTo>
                  <a:pt x="16" y="0"/>
                </a:moveTo>
                <a:lnTo>
                  <a:pt x="16" y="0"/>
                </a:lnTo>
                <a:cubicBezTo>
                  <a:pt x="56" y="25"/>
                  <a:pt x="89" y="49"/>
                  <a:pt x="129" y="73"/>
                </a:cubicBezTo>
                <a:cubicBezTo>
                  <a:pt x="105" y="97"/>
                  <a:pt x="105" y="97"/>
                  <a:pt x="105" y="97"/>
                </a:cubicBezTo>
                <a:cubicBezTo>
                  <a:pt x="72" y="73"/>
                  <a:pt x="40" y="49"/>
                  <a:pt x="0" y="33"/>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7" name="Freeform 212">
            <a:extLst>
              <a:ext uri="{FF2B5EF4-FFF2-40B4-BE49-F238E27FC236}">
                <a16:creationId xmlns:a16="http://schemas.microsoft.com/office/drawing/2014/main" id="{BCC9FBCA-B0A0-E841-B099-BCAA0ADA41A4}"/>
              </a:ext>
            </a:extLst>
          </p:cNvPr>
          <p:cNvSpPr>
            <a:spLocks noChangeArrowheads="1"/>
          </p:cNvSpPr>
          <p:nvPr/>
        </p:nvSpPr>
        <p:spPr bwMode="auto">
          <a:xfrm>
            <a:off x="9101286" y="1879908"/>
            <a:ext cx="43290" cy="89521"/>
          </a:xfrm>
          <a:custGeom>
            <a:avLst/>
            <a:gdLst>
              <a:gd name="T0" fmla="*/ 4072562 w 89"/>
              <a:gd name="T1" fmla="*/ 0 h 130"/>
              <a:gd name="T2" fmla="*/ 4072562 w 89"/>
              <a:gd name="T3" fmla="*/ 0 h 130"/>
              <a:gd name="T4" fmla="*/ 8144767 w 89"/>
              <a:gd name="T5" fmla="*/ 8151913 h 130"/>
              <a:gd name="T6" fmla="*/ 11199188 w 89"/>
              <a:gd name="T7" fmla="*/ 16178461 h 130"/>
              <a:gd name="T8" fmla="*/ 6108843 w 89"/>
              <a:gd name="T9" fmla="*/ 16178461 h 130"/>
              <a:gd name="T10" fmla="*/ 0 w 89"/>
              <a:gd name="T11" fmla="*/ 3009823 h 130"/>
              <a:gd name="T12" fmla="*/ 4072562 w 8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30">
                <a:moveTo>
                  <a:pt x="32" y="0"/>
                </a:moveTo>
                <a:lnTo>
                  <a:pt x="32" y="0"/>
                </a:lnTo>
                <a:cubicBezTo>
                  <a:pt x="40" y="24"/>
                  <a:pt x="56" y="41"/>
                  <a:pt x="64" y="65"/>
                </a:cubicBezTo>
                <a:cubicBezTo>
                  <a:pt x="72" y="81"/>
                  <a:pt x="80" y="105"/>
                  <a:pt x="88" y="129"/>
                </a:cubicBezTo>
                <a:cubicBezTo>
                  <a:pt x="48" y="129"/>
                  <a:pt x="48" y="129"/>
                  <a:pt x="48" y="129"/>
                </a:cubicBezTo>
                <a:cubicBezTo>
                  <a:pt x="48" y="97"/>
                  <a:pt x="24" y="57"/>
                  <a:pt x="0" y="24"/>
                </a:cubicBez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8" name="Freeform 213">
            <a:extLst>
              <a:ext uri="{FF2B5EF4-FFF2-40B4-BE49-F238E27FC236}">
                <a16:creationId xmlns:a16="http://schemas.microsoft.com/office/drawing/2014/main" id="{6101FBFB-DCCD-214E-A11A-25470BCFE0B1}"/>
              </a:ext>
            </a:extLst>
          </p:cNvPr>
          <p:cNvSpPr>
            <a:spLocks noChangeArrowheads="1"/>
          </p:cNvSpPr>
          <p:nvPr/>
        </p:nvSpPr>
        <p:spPr bwMode="auto">
          <a:xfrm>
            <a:off x="9073148" y="2046598"/>
            <a:ext cx="56276" cy="86433"/>
          </a:xfrm>
          <a:custGeom>
            <a:avLst/>
            <a:gdLst>
              <a:gd name="T0" fmla="*/ 14813018 w 114"/>
              <a:gd name="T1" fmla="*/ 2089511 h 123"/>
              <a:gd name="T2" fmla="*/ 14813018 w 114"/>
              <a:gd name="T3" fmla="*/ 2089511 h 123"/>
              <a:gd name="T4" fmla="*/ 3145952 w 114"/>
              <a:gd name="T5" fmla="*/ 15932976 h 123"/>
              <a:gd name="T6" fmla="*/ 0 w 114"/>
              <a:gd name="T7" fmla="*/ 12667889 h 123"/>
              <a:gd name="T8" fmla="*/ 10618175 w 114"/>
              <a:gd name="T9" fmla="*/ 0 h 123"/>
              <a:gd name="T10" fmla="*/ 14813018 w 114"/>
              <a:gd name="T11" fmla="*/ 208951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23">
                <a:moveTo>
                  <a:pt x="113" y="16"/>
                </a:moveTo>
                <a:lnTo>
                  <a:pt x="113" y="16"/>
                </a:lnTo>
                <a:cubicBezTo>
                  <a:pt x="89" y="57"/>
                  <a:pt x="57" y="89"/>
                  <a:pt x="24" y="122"/>
                </a:cubicBezTo>
                <a:cubicBezTo>
                  <a:pt x="0" y="97"/>
                  <a:pt x="0" y="97"/>
                  <a:pt x="0" y="97"/>
                </a:cubicBezTo>
                <a:cubicBezTo>
                  <a:pt x="32" y="65"/>
                  <a:pt x="65" y="41"/>
                  <a:pt x="81"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9" name="Freeform 214">
            <a:extLst>
              <a:ext uri="{FF2B5EF4-FFF2-40B4-BE49-F238E27FC236}">
                <a16:creationId xmlns:a16="http://schemas.microsoft.com/office/drawing/2014/main" id="{D459A2C0-9F06-CD4E-8B41-A23550BFF5E0}"/>
              </a:ext>
            </a:extLst>
          </p:cNvPr>
          <p:cNvSpPr>
            <a:spLocks noChangeArrowheads="1"/>
          </p:cNvSpPr>
          <p:nvPr/>
        </p:nvSpPr>
        <p:spPr bwMode="auto">
          <a:xfrm>
            <a:off x="8967089" y="2166988"/>
            <a:ext cx="67099" cy="61738"/>
          </a:xfrm>
          <a:custGeom>
            <a:avLst/>
            <a:gdLst>
              <a:gd name="T0" fmla="*/ 17422828 w 138"/>
              <a:gd name="T1" fmla="*/ 2986969 h 90"/>
              <a:gd name="T2" fmla="*/ 17422828 w 138"/>
              <a:gd name="T3" fmla="*/ 2986969 h 90"/>
              <a:gd name="T4" fmla="*/ 2034851 w 138"/>
              <a:gd name="T5" fmla="*/ 11076164 h 90"/>
              <a:gd name="T6" fmla="*/ 0 w 138"/>
              <a:gd name="T7" fmla="*/ 7093656 h 90"/>
              <a:gd name="T8" fmla="*/ 14370909 w 138"/>
              <a:gd name="T9" fmla="*/ 0 h 90"/>
              <a:gd name="T10" fmla="*/ 17422828 w 138"/>
              <a:gd name="T11" fmla="*/ 298696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0">
                <a:moveTo>
                  <a:pt x="137" y="24"/>
                </a:moveTo>
                <a:lnTo>
                  <a:pt x="137" y="24"/>
                </a:lnTo>
                <a:cubicBezTo>
                  <a:pt x="97" y="49"/>
                  <a:pt x="57" y="73"/>
                  <a:pt x="16" y="89"/>
                </a:cubicBezTo>
                <a:cubicBezTo>
                  <a:pt x="0" y="57"/>
                  <a:pt x="0" y="57"/>
                  <a:pt x="0" y="57"/>
                </a:cubicBezTo>
                <a:cubicBezTo>
                  <a:pt x="40" y="40"/>
                  <a:pt x="81" y="24"/>
                  <a:pt x="113" y="0"/>
                </a:cubicBezTo>
                <a:lnTo>
                  <a:pt x="13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0" name="Freeform 215">
            <a:extLst>
              <a:ext uri="{FF2B5EF4-FFF2-40B4-BE49-F238E27FC236}">
                <a16:creationId xmlns:a16="http://schemas.microsoft.com/office/drawing/2014/main" id="{E6253C46-2317-7C4A-8C4B-4B9C2A907B20}"/>
              </a:ext>
            </a:extLst>
          </p:cNvPr>
          <p:cNvSpPr>
            <a:spLocks noChangeArrowheads="1"/>
          </p:cNvSpPr>
          <p:nvPr/>
        </p:nvSpPr>
        <p:spPr bwMode="auto">
          <a:xfrm>
            <a:off x="8852372" y="2247247"/>
            <a:ext cx="67098" cy="58650"/>
          </a:xfrm>
          <a:custGeom>
            <a:avLst/>
            <a:gdLst>
              <a:gd name="T0" fmla="*/ 17422118 w 138"/>
              <a:gd name="T1" fmla="*/ 4464712 h 82"/>
              <a:gd name="T2" fmla="*/ 2034809 w 138"/>
              <a:gd name="T3" fmla="*/ 10959105 h 82"/>
              <a:gd name="T4" fmla="*/ 0 w 138"/>
              <a:gd name="T5" fmla="*/ 6629755 h 82"/>
              <a:gd name="T6" fmla="*/ 15387665 w 138"/>
              <a:gd name="T7" fmla="*/ 0 h 82"/>
              <a:gd name="T8" fmla="*/ 17422118 w 138"/>
              <a:gd name="T9" fmla="*/ 44647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33"/>
                </a:moveTo>
                <a:lnTo>
                  <a:pt x="16" y="81"/>
                </a:lnTo>
                <a:lnTo>
                  <a:pt x="0" y="49"/>
                </a:lnTo>
                <a:lnTo>
                  <a:pt x="121"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1" name="Freeform 216">
            <a:extLst>
              <a:ext uri="{FF2B5EF4-FFF2-40B4-BE49-F238E27FC236}">
                <a16:creationId xmlns:a16="http://schemas.microsoft.com/office/drawing/2014/main" id="{0C9E38B2-7B72-E246-A428-7C579864789D}"/>
              </a:ext>
            </a:extLst>
          </p:cNvPr>
          <p:cNvSpPr>
            <a:spLocks noChangeArrowheads="1"/>
          </p:cNvSpPr>
          <p:nvPr/>
        </p:nvSpPr>
        <p:spPr bwMode="auto">
          <a:xfrm>
            <a:off x="8733325" y="2308984"/>
            <a:ext cx="69263" cy="52476"/>
          </a:xfrm>
          <a:custGeom>
            <a:avLst/>
            <a:gdLst>
              <a:gd name="T0" fmla="*/ 18432360 w 139"/>
              <a:gd name="T1" fmla="*/ 4255923 h 74"/>
              <a:gd name="T2" fmla="*/ 1202023 w 139"/>
              <a:gd name="T3" fmla="*/ 9708756 h 74"/>
              <a:gd name="T4" fmla="*/ 0 w 139"/>
              <a:gd name="T5" fmla="*/ 5320086 h 74"/>
              <a:gd name="T6" fmla="*/ 16161709 w 139"/>
              <a:gd name="T7" fmla="*/ 0 h 74"/>
              <a:gd name="T8" fmla="*/ 18432360 w 139"/>
              <a:gd name="T9" fmla="*/ 425592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4">
                <a:moveTo>
                  <a:pt x="138" y="32"/>
                </a:moveTo>
                <a:lnTo>
                  <a:pt x="9" y="73"/>
                </a:lnTo>
                <a:lnTo>
                  <a:pt x="0" y="40"/>
                </a:lnTo>
                <a:lnTo>
                  <a:pt x="121" y="0"/>
                </a:lnTo>
                <a:lnTo>
                  <a:pt x="138"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2" name="Freeform 217">
            <a:extLst>
              <a:ext uri="{FF2B5EF4-FFF2-40B4-BE49-F238E27FC236}">
                <a16:creationId xmlns:a16="http://schemas.microsoft.com/office/drawing/2014/main" id="{291C7266-6C6F-6745-A4A6-2C606B8751C2}"/>
              </a:ext>
            </a:extLst>
          </p:cNvPr>
          <p:cNvSpPr>
            <a:spLocks noChangeArrowheads="1"/>
          </p:cNvSpPr>
          <p:nvPr/>
        </p:nvSpPr>
        <p:spPr bwMode="auto">
          <a:xfrm>
            <a:off x="8609952" y="2364549"/>
            <a:ext cx="67098" cy="46303"/>
          </a:xfrm>
          <a:custGeom>
            <a:avLst/>
            <a:gdLst>
              <a:gd name="T0" fmla="*/ 17422118 w 138"/>
              <a:gd name="T1" fmla="*/ 4294586 h 65"/>
              <a:gd name="T2" fmla="*/ 2034809 w 138"/>
              <a:gd name="T3" fmla="*/ 8589172 h 65"/>
              <a:gd name="T4" fmla="*/ 0 w 138"/>
              <a:gd name="T5" fmla="*/ 4294586 h 65"/>
              <a:gd name="T6" fmla="*/ 16405070 w 138"/>
              <a:gd name="T7" fmla="*/ 0 h 65"/>
              <a:gd name="T8" fmla="*/ 17422118 w 138"/>
              <a:gd name="T9" fmla="*/ 429458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37" y="32"/>
                </a:moveTo>
                <a:lnTo>
                  <a:pt x="16" y="64"/>
                </a:lnTo>
                <a:lnTo>
                  <a:pt x="0" y="32"/>
                </a:lnTo>
                <a:lnTo>
                  <a:pt x="129" y="0"/>
                </a:lnTo>
                <a:lnTo>
                  <a:pt x="137"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3" name="Freeform 218">
            <a:extLst>
              <a:ext uri="{FF2B5EF4-FFF2-40B4-BE49-F238E27FC236}">
                <a16:creationId xmlns:a16="http://schemas.microsoft.com/office/drawing/2014/main" id="{D0F80747-EE65-F644-89C6-1C3CE966A3F7}"/>
              </a:ext>
            </a:extLst>
          </p:cNvPr>
          <p:cNvSpPr>
            <a:spLocks noChangeArrowheads="1"/>
          </p:cNvSpPr>
          <p:nvPr/>
        </p:nvSpPr>
        <p:spPr bwMode="auto">
          <a:xfrm>
            <a:off x="8486575" y="2410850"/>
            <a:ext cx="67099" cy="46304"/>
          </a:xfrm>
          <a:custGeom>
            <a:avLst/>
            <a:gdLst>
              <a:gd name="T0" fmla="*/ 17422828 w 138"/>
              <a:gd name="T1" fmla="*/ 4296082 h 66"/>
              <a:gd name="T2" fmla="*/ 1017425 w 138"/>
              <a:gd name="T3" fmla="*/ 8461553 h 66"/>
              <a:gd name="T4" fmla="*/ 0 w 138"/>
              <a:gd name="T5" fmla="*/ 4296082 h 66"/>
              <a:gd name="T6" fmla="*/ 16405403 w 138"/>
              <a:gd name="T7" fmla="*/ 0 h 66"/>
              <a:gd name="T8" fmla="*/ 17422828 w 138"/>
              <a:gd name="T9" fmla="*/ 429608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33"/>
                </a:moveTo>
                <a:lnTo>
                  <a:pt x="8" y="65"/>
                </a:lnTo>
                <a:lnTo>
                  <a:pt x="0" y="33"/>
                </a:lnTo>
                <a:lnTo>
                  <a:pt x="129"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4" name="Freeform 219">
            <a:extLst>
              <a:ext uri="{FF2B5EF4-FFF2-40B4-BE49-F238E27FC236}">
                <a16:creationId xmlns:a16="http://schemas.microsoft.com/office/drawing/2014/main" id="{26BD8FEB-CD70-2941-A6F0-814E2EB42E39}"/>
              </a:ext>
            </a:extLst>
          </p:cNvPr>
          <p:cNvSpPr>
            <a:spLocks noChangeArrowheads="1"/>
          </p:cNvSpPr>
          <p:nvPr/>
        </p:nvSpPr>
        <p:spPr bwMode="auto">
          <a:xfrm>
            <a:off x="8363201" y="2450981"/>
            <a:ext cx="67098" cy="46303"/>
          </a:xfrm>
          <a:custGeom>
            <a:avLst/>
            <a:gdLst>
              <a:gd name="T0" fmla="*/ 17422118 w 138"/>
              <a:gd name="T1" fmla="*/ 5206891 h 66"/>
              <a:gd name="T2" fmla="*/ 1017405 w 138"/>
              <a:gd name="T3" fmla="*/ 8460837 h 66"/>
              <a:gd name="T4" fmla="*/ 0 w 138"/>
              <a:gd name="T5" fmla="*/ 3124062 h 66"/>
              <a:gd name="T6" fmla="*/ 16405070 w 138"/>
              <a:gd name="T7" fmla="*/ 0 h 66"/>
              <a:gd name="T8" fmla="*/ 1742211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5" name="Freeform 220">
            <a:extLst>
              <a:ext uri="{FF2B5EF4-FFF2-40B4-BE49-F238E27FC236}">
                <a16:creationId xmlns:a16="http://schemas.microsoft.com/office/drawing/2014/main" id="{6790361C-F33F-B04B-ADF1-F4DB701505E1}"/>
              </a:ext>
            </a:extLst>
          </p:cNvPr>
          <p:cNvSpPr>
            <a:spLocks noChangeArrowheads="1"/>
          </p:cNvSpPr>
          <p:nvPr/>
        </p:nvSpPr>
        <p:spPr bwMode="auto">
          <a:xfrm>
            <a:off x="8241990" y="2481849"/>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6" name="Freeform 221">
            <a:extLst>
              <a:ext uri="{FF2B5EF4-FFF2-40B4-BE49-F238E27FC236}">
                <a16:creationId xmlns:a16="http://schemas.microsoft.com/office/drawing/2014/main" id="{EDA75642-4C8C-674B-8B3B-7D8EBD7EAD7A}"/>
              </a:ext>
            </a:extLst>
          </p:cNvPr>
          <p:cNvSpPr>
            <a:spLocks noChangeArrowheads="1"/>
          </p:cNvSpPr>
          <p:nvPr/>
        </p:nvSpPr>
        <p:spPr bwMode="auto">
          <a:xfrm>
            <a:off x="8114286" y="2506544"/>
            <a:ext cx="69263" cy="40129"/>
          </a:xfrm>
          <a:custGeom>
            <a:avLst/>
            <a:gdLst>
              <a:gd name="T0" fmla="*/ 18432360 w 139"/>
              <a:gd name="T1" fmla="*/ 5243246 h 57"/>
              <a:gd name="T2" fmla="*/ 1068627 w 139"/>
              <a:gd name="T3" fmla="*/ 7340617 h 57"/>
              <a:gd name="T4" fmla="*/ 0 w 139"/>
              <a:gd name="T5" fmla="*/ 2097371 h 57"/>
              <a:gd name="T6" fmla="*/ 17229971 w 139"/>
              <a:gd name="T7" fmla="*/ 0 h 57"/>
              <a:gd name="T8" fmla="*/ 18432360 w 139"/>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7">
                <a:moveTo>
                  <a:pt x="138" y="40"/>
                </a:moveTo>
                <a:lnTo>
                  <a:pt x="8" y="56"/>
                </a:lnTo>
                <a:lnTo>
                  <a:pt x="0" y="16"/>
                </a:lnTo>
                <a:lnTo>
                  <a:pt x="129"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7" name="Freeform 222">
            <a:extLst>
              <a:ext uri="{FF2B5EF4-FFF2-40B4-BE49-F238E27FC236}">
                <a16:creationId xmlns:a16="http://schemas.microsoft.com/office/drawing/2014/main" id="{77B91B98-FD1F-0D44-8AE8-D82FB381519F}"/>
              </a:ext>
            </a:extLst>
          </p:cNvPr>
          <p:cNvSpPr>
            <a:spLocks noChangeArrowheads="1"/>
          </p:cNvSpPr>
          <p:nvPr/>
        </p:nvSpPr>
        <p:spPr bwMode="auto">
          <a:xfrm>
            <a:off x="7986583" y="2528152"/>
            <a:ext cx="67098" cy="40131"/>
          </a:xfrm>
          <a:custGeom>
            <a:avLst/>
            <a:gdLst>
              <a:gd name="T0" fmla="*/ 17422118 w 138"/>
              <a:gd name="T1" fmla="*/ 5064494 h 58"/>
              <a:gd name="T2" fmla="*/ 1017405 w 138"/>
              <a:gd name="T3" fmla="*/ 7216895 h 58"/>
              <a:gd name="T4" fmla="*/ 0 w 138"/>
              <a:gd name="T5" fmla="*/ 2025726 h 58"/>
              <a:gd name="T6" fmla="*/ 16405070 w 138"/>
              <a:gd name="T7" fmla="*/ 0 h 58"/>
              <a:gd name="T8" fmla="*/ 17422118 w 138"/>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137" y="40"/>
                </a:moveTo>
                <a:lnTo>
                  <a:pt x="8" y="57"/>
                </a:lnTo>
                <a:lnTo>
                  <a:pt x="0" y="16"/>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8" name="Freeform 223">
            <a:extLst>
              <a:ext uri="{FF2B5EF4-FFF2-40B4-BE49-F238E27FC236}">
                <a16:creationId xmlns:a16="http://schemas.microsoft.com/office/drawing/2014/main" id="{22EF2F9C-ACC0-0540-90D0-00BCC3954812}"/>
              </a:ext>
            </a:extLst>
          </p:cNvPr>
          <p:cNvSpPr>
            <a:spLocks noChangeArrowheads="1"/>
          </p:cNvSpPr>
          <p:nvPr/>
        </p:nvSpPr>
        <p:spPr bwMode="auto">
          <a:xfrm>
            <a:off x="7863208" y="2555934"/>
            <a:ext cx="62771" cy="40129"/>
          </a:xfrm>
          <a:custGeom>
            <a:avLst/>
            <a:gdLst>
              <a:gd name="T0" fmla="*/ 16178461 w 130"/>
              <a:gd name="T1" fmla="*/ 5190561 h 58"/>
              <a:gd name="T2" fmla="*/ 0 w 130"/>
              <a:gd name="T3" fmla="*/ 7216190 h 58"/>
              <a:gd name="T4" fmla="*/ 0 w 130"/>
              <a:gd name="T5" fmla="*/ 2152297 h 58"/>
              <a:gd name="T6" fmla="*/ 15175187 w 130"/>
              <a:gd name="T7" fmla="*/ 0 h 58"/>
              <a:gd name="T8" fmla="*/ 16178461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9" name="Freeform 224">
            <a:extLst>
              <a:ext uri="{FF2B5EF4-FFF2-40B4-BE49-F238E27FC236}">
                <a16:creationId xmlns:a16="http://schemas.microsoft.com/office/drawing/2014/main" id="{CB9F9BC6-60FE-044A-904E-0DDA537D64B3}"/>
              </a:ext>
            </a:extLst>
          </p:cNvPr>
          <p:cNvSpPr>
            <a:spLocks noChangeArrowheads="1"/>
          </p:cNvSpPr>
          <p:nvPr/>
        </p:nvSpPr>
        <p:spPr bwMode="auto">
          <a:xfrm>
            <a:off x="7737667" y="2580629"/>
            <a:ext cx="62771" cy="40129"/>
          </a:xfrm>
          <a:custGeom>
            <a:avLst/>
            <a:gdLst>
              <a:gd name="T0" fmla="*/ 16178461 w 130"/>
              <a:gd name="T1" fmla="*/ 5243246 h 57"/>
              <a:gd name="T2" fmla="*/ 1003274 w 130"/>
              <a:gd name="T3" fmla="*/ 7340617 h 57"/>
              <a:gd name="T4" fmla="*/ 0 w 130"/>
              <a:gd name="T5" fmla="*/ 2097371 h 57"/>
              <a:gd name="T6" fmla="*/ 16178461 w 130"/>
              <a:gd name="T7" fmla="*/ 0 h 57"/>
              <a:gd name="T8" fmla="*/ 16178461 w 130"/>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7">
                <a:moveTo>
                  <a:pt x="129" y="40"/>
                </a:moveTo>
                <a:lnTo>
                  <a:pt x="8" y="56"/>
                </a:lnTo>
                <a:lnTo>
                  <a:pt x="0" y="16"/>
                </a:lnTo>
                <a:lnTo>
                  <a:pt x="12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0" name="Freeform 225">
            <a:extLst>
              <a:ext uri="{FF2B5EF4-FFF2-40B4-BE49-F238E27FC236}">
                <a16:creationId xmlns:a16="http://schemas.microsoft.com/office/drawing/2014/main" id="{646388E6-3E82-7D4D-9342-BE39C0E6B481}"/>
              </a:ext>
            </a:extLst>
          </p:cNvPr>
          <p:cNvSpPr>
            <a:spLocks noChangeArrowheads="1"/>
          </p:cNvSpPr>
          <p:nvPr/>
        </p:nvSpPr>
        <p:spPr bwMode="auto">
          <a:xfrm>
            <a:off x="7609964" y="2608410"/>
            <a:ext cx="69263" cy="40131"/>
          </a:xfrm>
          <a:custGeom>
            <a:avLst/>
            <a:gdLst>
              <a:gd name="T0" fmla="*/ 18432360 w 139"/>
              <a:gd name="T1" fmla="*/ 5064494 h 58"/>
              <a:gd name="T2" fmla="*/ 1068627 w 139"/>
              <a:gd name="T3" fmla="*/ 7216895 h 58"/>
              <a:gd name="T4" fmla="*/ 0 w 139"/>
              <a:gd name="T5" fmla="*/ 2025726 h 58"/>
              <a:gd name="T6" fmla="*/ 17363732 w 139"/>
              <a:gd name="T7" fmla="*/ 0 h 58"/>
              <a:gd name="T8" fmla="*/ 18432360 w 139"/>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8">
                <a:moveTo>
                  <a:pt x="138" y="40"/>
                </a:moveTo>
                <a:lnTo>
                  <a:pt x="8" y="57"/>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1" name="Freeform 226">
            <a:extLst>
              <a:ext uri="{FF2B5EF4-FFF2-40B4-BE49-F238E27FC236}">
                <a16:creationId xmlns:a16="http://schemas.microsoft.com/office/drawing/2014/main" id="{92148592-5B5C-0D4F-B331-CCBAB29D2AFA}"/>
              </a:ext>
            </a:extLst>
          </p:cNvPr>
          <p:cNvSpPr>
            <a:spLocks noChangeArrowheads="1"/>
          </p:cNvSpPr>
          <p:nvPr/>
        </p:nvSpPr>
        <p:spPr bwMode="auto">
          <a:xfrm>
            <a:off x="7488754" y="2636193"/>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2" name="Freeform 227">
            <a:extLst>
              <a:ext uri="{FF2B5EF4-FFF2-40B4-BE49-F238E27FC236}">
                <a16:creationId xmlns:a16="http://schemas.microsoft.com/office/drawing/2014/main" id="{BCBAC579-D1F8-444E-BB14-A8C1A003D1F2}"/>
              </a:ext>
            </a:extLst>
          </p:cNvPr>
          <p:cNvSpPr>
            <a:spLocks noChangeArrowheads="1"/>
          </p:cNvSpPr>
          <p:nvPr/>
        </p:nvSpPr>
        <p:spPr bwMode="auto">
          <a:xfrm>
            <a:off x="7361050" y="2663974"/>
            <a:ext cx="69263" cy="46304"/>
          </a:xfrm>
          <a:custGeom>
            <a:avLst/>
            <a:gdLst>
              <a:gd name="T0" fmla="*/ 18432360 w 139"/>
              <a:gd name="T1" fmla="*/ 5368549 h 65"/>
              <a:gd name="T2" fmla="*/ 1068627 w 139"/>
              <a:gd name="T3" fmla="*/ 8589899 h 65"/>
              <a:gd name="T4" fmla="*/ 0 w 139"/>
              <a:gd name="T5" fmla="*/ 2147566 h 65"/>
              <a:gd name="T6" fmla="*/ 17363732 w 139"/>
              <a:gd name="T7" fmla="*/ 0 h 65"/>
              <a:gd name="T8" fmla="*/ 18432360 w 139"/>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5">
                <a:moveTo>
                  <a:pt x="138" y="40"/>
                </a:moveTo>
                <a:lnTo>
                  <a:pt x="8" y="64"/>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3" name="Freeform 228">
            <a:extLst>
              <a:ext uri="{FF2B5EF4-FFF2-40B4-BE49-F238E27FC236}">
                <a16:creationId xmlns:a16="http://schemas.microsoft.com/office/drawing/2014/main" id="{622D941F-A083-A743-80E8-B68C1CB28AD2}"/>
              </a:ext>
            </a:extLst>
          </p:cNvPr>
          <p:cNvSpPr>
            <a:spLocks noChangeArrowheads="1"/>
          </p:cNvSpPr>
          <p:nvPr/>
        </p:nvSpPr>
        <p:spPr bwMode="auto">
          <a:xfrm>
            <a:off x="7233346" y="2691757"/>
            <a:ext cx="67098" cy="46303"/>
          </a:xfrm>
          <a:custGeom>
            <a:avLst/>
            <a:gdLst>
              <a:gd name="T0" fmla="*/ 17422118 w 138"/>
              <a:gd name="T1" fmla="*/ 6378369 h 66"/>
              <a:gd name="T2" fmla="*/ 1017405 w 138"/>
              <a:gd name="T3" fmla="*/ 8460837 h 66"/>
              <a:gd name="T4" fmla="*/ 0 w 138"/>
              <a:gd name="T5" fmla="*/ 3124062 h 66"/>
              <a:gd name="T6" fmla="*/ 16405070 w 138"/>
              <a:gd name="T7" fmla="*/ 0 h 66"/>
              <a:gd name="T8" fmla="*/ 17422118 w 138"/>
              <a:gd name="T9" fmla="*/ 6378369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9"/>
                </a:moveTo>
                <a:lnTo>
                  <a:pt x="8" y="65"/>
                </a:lnTo>
                <a:lnTo>
                  <a:pt x="0" y="24"/>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4" name="Freeform 229">
            <a:extLst>
              <a:ext uri="{FF2B5EF4-FFF2-40B4-BE49-F238E27FC236}">
                <a16:creationId xmlns:a16="http://schemas.microsoft.com/office/drawing/2014/main" id="{A0AF5FA7-8631-8249-8B17-1EBE4038EDCD}"/>
              </a:ext>
            </a:extLst>
          </p:cNvPr>
          <p:cNvSpPr>
            <a:spLocks noChangeArrowheads="1"/>
          </p:cNvSpPr>
          <p:nvPr/>
        </p:nvSpPr>
        <p:spPr bwMode="auto">
          <a:xfrm>
            <a:off x="7109970" y="2725712"/>
            <a:ext cx="64934" cy="46304"/>
          </a:xfrm>
          <a:custGeom>
            <a:avLst/>
            <a:gdLst>
              <a:gd name="T0" fmla="*/ 17181719 w 131"/>
              <a:gd name="T1" fmla="*/ 5368549 h 65"/>
              <a:gd name="T2" fmla="*/ 1057202 w 131"/>
              <a:gd name="T3" fmla="*/ 8589899 h 65"/>
              <a:gd name="T4" fmla="*/ 0 w 131"/>
              <a:gd name="T5" fmla="*/ 3220983 h 65"/>
              <a:gd name="T6" fmla="*/ 16124516 w 131"/>
              <a:gd name="T7" fmla="*/ 0 h 65"/>
              <a:gd name="T8" fmla="*/ 17181719 w 131"/>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5">
                <a:moveTo>
                  <a:pt x="130" y="40"/>
                </a:moveTo>
                <a:lnTo>
                  <a:pt x="8" y="64"/>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5" name="Freeform 230">
            <a:extLst>
              <a:ext uri="{FF2B5EF4-FFF2-40B4-BE49-F238E27FC236}">
                <a16:creationId xmlns:a16="http://schemas.microsoft.com/office/drawing/2014/main" id="{58FE8655-4F2E-8247-B539-FAE012F67400}"/>
              </a:ext>
            </a:extLst>
          </p:cNvPr>
          <p:cNvSpPr>
            <a:spLocks noChangeArrowheads="1"/>
          </p:cNvSpPr>
          <p:nvPr/>
        </p:nvSpPr>
        <p:spPr bwMode="auto">
          <a:xfrm>
            <a:off x="6984431" y="2759668"/>
            <a:ext cx="67099" cy="46303"/>
          </a:xfrm>
          <a:custGeom>
            <a:avLst/>
            <a:gdLst>
              <a:gd name="T0" fmla="*/ 17422828 w 138"/>
              <a:gd name="T1" fmla="*/ 5206891 h 66"/>
              <a:gd name="T2" fmla="*/ 1017425 w 138"/>
              <a:gd name="T3" fmla="*/ 8460837 h 66"/>
              <a:gd name="T4" fmla="*/ 0 w 138"/>
              <a:gd name="T5" fmla="*/ 3124062 h 66"/>
              <a:gd name="T6" fmla="*/ 16405403 w 138"/>
              <a:gd name="T7" fmla="*/ 0 h 66"/>
              <a:gd name="T8" fmla="*/ 1742282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6" name="Freeform 231">
            <a:extLst>
              <a:ext uri="{FF2B5EF4-FFF2-40B4-BE49-F238E27FC236}">
                <a16:creationId xmlns:a16="http://schemas.microsoft.com/office/drawing/2014/main" id="{DC0A2FB3-3C0C-1348-AF1D-A2A564A1DE33}"/>
              </a:ext>
            </a:extLst>
          </p:cNvPr>
          <p:cNvSpPr>
            <a:spLocks noChangeArrowheads="1"/>
          </p:cNvSpPr>
          <p:nvPr/>
        </p:nvSpPr>
        <p:spPr bwMode="auto">
          <a:xfrm>
            <a:off x="6861056" y="2793623"/>
            <a:ext cx="64934" cy="52479"/>
          </a:xfrm>
          <a:custGeom>
            <a:avLst/>
            <a:gdLst>
              <a:gd name="T0" fmla="*/ 17181719 w 131"/>
              <a:gd name="T1" fmla="*/ 5467103 h 73"/>
              <a:gd name="T2" fmla="*/ 1189534 w 131"/>
              <a:gd name="T3" fmla="*/ 9840638 h 73"/>
              <a:gd name="T4" fmla="*/ 0 w 131"/>
              <a:gd name="T5" fmla="*/ 3280336 h 73"/>
              <a:gd name="T6" fmla="*/ 16124516 w 131"/>
              <a:gd name="T7" fmla="*/ 0 h 73"/>
              <a:gd name="T8" fmla="*/ 17181719 w 131"/>
              <a:gd name="T9" fmla="*/ 546710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73">
                <a:moveTo>
                  <a:pt x="130" y="40"/>
                </a:moveTo>
                <a:lnTo>
                  <a:pt x="9" y="72"/>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7" name="Freeform 232">
            <a:extLst>
              <a:ext uri="{FF2B5EF4-FFF2-40B4-BE49-F238E27FC236}">
                <a16:creationId xmlns:a16="http://schemas.microsoft.com/office/drawing/2014/main" id="{B9EE95E8-D772-5F4B-924F-E9AD57746BF6}"/>
              </a:ext>
            </a:extLst>
          </p:cNvPr>
          <p:cNvSpPr>
            <a:spLocks noChangeArrowheads="1"/>
          </p:cNvSpPr>
          <p:nvPr/>
        </p:nvSpPr>
        <p:spPr bwMode="auto">
          <a:xfrm>
            <a:off x="6733352" y="2827579"/>
            <a:ext cx="67099" cy="52476"/>
          </a:xfrm>
          <a:custGeom>
            <a:avLst/>
            <a:gdLst>
              <a:gd name="T0" fmla="*/ 17422828 w 138"/>
              <a:gd name="T1" fmla="*/ 6516996 h 74"/>
              <a:gd name="T2" fmla="*/ 2034851 w 138"/>
              <a:gd name="T3" fmla="*/ 9708756 h 74"/>
              <a:gd name="T4" fmla="*/ 0 w 138"/>
              <a:gd name="T5" fmla="*/ 4255923 h 74"/>
              <a:gd name="T6" fmla="*/ 16405403 w 138"/>
              <a:gd name="T7" fmla="*/ 0 h 74"/>
              <a:gd name="T8" fmla="*/ 1742282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16" y="73"/>
                </a:lnTo>
                <a:lnTo>
                  <a:pt x="0" y="32"/>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8" name="Freeform 233">
            <a:extLst>
              <a:ext uri="{FF2B5EF4-FFF2-40B4-BE49-F238E27FC236}">
                <a16:creationId xmlns:a16="http://schemas.microsoft.com/office/drawing/2014/main" id="{80EFDD9B-B8B9-904A-B3C3-797416C35128}"/>
              </a:ext>
            </a:extLst>
          </p:cNvPr>
          <p:cNvSpPr>
            <a:spLocks noChangeArrowheads="1"/>
          </p:cNvSpPr>
          <p:nvPr/>
        </p:nvSpPr>
        <p:spPr bwMode="auto">
          <a:xfrm>
            <a:off x="6612142" y="2867709"/>
            <a:ext cx="67099" cy="52479"/>
          </a:xfrm>
          <a:custGeom>
            <a:avLst/>
            <a:gdLst>
              <a:gd name="T0" fmla="*/ 17422828 w 138"/>
              <a:gd name="T1" fmla="*/ 6560672 h 73"/>
              <a:gd name="T2" fmla="*/ 1017425 w 138"/>
              <a:gd name="T3" fmla="*/ 9840638 h 73"/>
              <a:gd name="T4" fmla="*/ 0 w 138"/>
              <a:gd name="T5" fmla="*/ 3280336 h 73"/>
              <a:gd name="T6" fmla="*/ 16405403 w 138"/>
              <a:gd name="T7" fmla="*/ 0 h 73"/>
              <a:gd name="T8" fmla="*/ 17422828 w 138"/>
              <a:gd name="T9" fmla="*/ 6560672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3">
                <a:moveTo>
                  <a:pt x="137" y="48"/>
                </a:moveTo>
                <a:lnTo>
                  <a:pt x="8" y="72"/>
                </a:lnTo>
                <a:lnTo>
                  <a:pt x="0" y="24"/>
                </a:lnTo>
                <a:lnTo>
                  <a:pt x="129"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9" name="Freeform 234">
            <a:extLst>
              <a:ext uri="{FF2B5EF4-FFF2-40B4-BE49-F238E27FC236}">
                <a16:creationId xmlns:a16="http://schemas.microsoft.com/office/drawing/2014/main" id="{67296807-16F0-C74B-AAED-3104EC45CAD2}"/>
              </a:ext>
            </a:extLst>
          </p:cNvPr>
          <p:cNvSpPr>
            <a:spLocks noChangeArrowheads="1"/>
          </p:cNvSpPr>
          <p:nvPr/>
        </p:nvSpPr>
        <p:spPr bwMode="auto">
          <a:xfrm>
            <a:off x="6488767" y="2907838"/>
            <a:ext cx="67098" cy="52476"/>
          </a:xfrm>
          <a:custGeom>
            <a:avLst/>
            <a:gdLst>
              <a:gd name="T0" fmla="*/ 17422118 w 138"/>
              <a:gd name="T1" fmla="*/ 6516996 h 74"/>
              <a:gd name="T2" fmla="*/ 1017405 w 138"/>
              <a:gd name="T3" fmla="*/ 9708756 h 74"/>
              <a:gd name="T4" fmla="*/ 0 w 138"/>
              <a:gd name="T5" fmla="*/ 4389034 h 74"/>
              <a:gd name="T6" fmla="*/ 15387665 w 138"/>
              <a:gd name="T7" fmla="*/ 0 h 74"/>
              <a:gd name="T8" fmla="*/ 1742211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8" y="73"/>
                </a:lnTo>
                <a:lnTo>
                  <a:pt x="0" y="33"/>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0" name="Freeform 235">
            <a:extLst>
              <a:ext uri="{FF2B5EF4-FFF2-40B4-BE49-F238E27FC236}">
                <a16:creationId xmlns:a16="http://schemas.microsoft.com/office/drawing/2014/main" id="{5D52B87C-F258-DB48-ADBE-2E43C5D34D7F}"/>
              </a:ext>
            </a:extLst>
          </p:cNvPr>
          <p:cNvSpPr>
            <a:spLocks noChangeArrowheads="1"/>
          </p:cNvSpPr>
          <p:nvPr/>
        </p:nvSpPr>
        <p:spPr bwMode="auto">
          <a:xfrm>
            <a:off x="6365392" y="2947967"/>
            <a:ext cx="67099" cy="55563"/>
          </a:xfrm>
          <a:custGeom>
            <a:avLst/>
            <a:gdLst>
              <a:gd name="T0" fmla="*/ 17422828 w 138"/>
              <a:gd name="T1" fmla="*/ 5973586 h 81"/>
              <a:gd name="T2" fmla="*/ 1017425 w 138"/>
              <a:gd name="T3" fmla="*/ 9956094 h 81"/>
              <a:gd name="T4" fmla="*/ 0 w 138"/>
              <a:gd name="T5" fmla="*/ 3982508 h 81"/>
              <a:gd name="T6" fmla="*/ 15388335 w 138"/>
              <a:gd name="T7" fmla="*/ 0 h 81"/>
              <a:gd name="T8" fmla="*/ 17422828 w 138"/>
              <a:gd name="T9" fmla="*/ 597358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1">
                <a:moveTo>
                  <a:pt x="137" y="48"/>
                </a:moveTo>
                <a:lnTo>
                  <a:pt x="8" y="80"/>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1" name="Freeform 236">
            <a:extLst>
              <a:ext uri="{FF2B5EF4-FFF2-40B4-BE49-F238E27FC236}">
                <a16:creationId xmlns:a16="http://schemas.microsoft.com/office/drawing/2014/main" id="{A024FE52-2AC3-D740-94CA-89C84005C816}"/>
              </a:ext>
            </a:extLst>
          </p:cNvPr>
          <p:cNvSpPr>
            <a:spLocks noChangeArrowheads="1"/>
          </p:cNvSpPr>
          <p:nvPr/>
        </p:nvSpPr>
        <p:spPr bwMode="auto">
          <a:xfrm>
            <a:off x="6242017" y="2991182"/>
            <a:ext cx="69263" cy="58652"/>
          </a:xfrm>
          <a:custGeom>
            <a:avLst/>
            <a:gdLst>
              <a:gd name="T0" fmla="*/ 18432360 w 139"/>
              <a:gd name="T1" fmla="*/ 6629975 h 82"/>
              <a:gd name="T2" fmla="*/ 1068627 w 139"/>
              <a:gd name="T3" fmla="*/ 10959836 h 82"/>
              <a:gd name="T4" fmla="*/ 0 w 139"/>
              <a:gd name="T5" fmla="*/ 4465228 h 82"/>
              <a:gd name="T6" fmla="*/ 16161709 w 139"/>
              <a:gd name="T7" fmla="*/ 0 h 82"/>
              <a:gd name="T8" fmla="*/ 18432360 w 139"/>
              <a:gd name="T9" fmla="*/ 662997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2">
                <a:moveTo>
                  <a:pt x="138" y="49"/>
                </a:moveTo>
                <a:lnTo>
                  <a:pt x="8" y="81"/>
                </a:lnTo>
                <a:lnTo>
                  <a:pt x="0" y="33"/>
                </a:lnTo>
                <a:lnTo>
                  <a:pt x="121"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2" name="Freeform 237">
            <a:extLst>
              <a:ext uri="{FF2B5EF4-FFF2-40B4-BE49-F238E27FC236}">
                <a16:creationId xmlns:a16="http://schemas.microsoft.com/office/drawing/2014/main" id="{231D27EA-0F09-044F-AD03-7708A7BA4417}"/>
              </a:ext>
            </a:extLst>
          </p:cNvPr>
          <p:cNvSpPr>
            <a:spLocks noChangeArrowheads="1"/>
          </p:cNvSpPr>
          <p:nvPr/>
        </p:nvSpPr>
        <p:spPr bwMode="auto">
          <a:xfrm>
            <a:off x="6120807" y="3037488"/>
            <a:ext cx="67098" cy="58650"/>
          </a:xfrm>
          <a:custGeom>
            <a:avLst/>
            <a:gdLst>
              <a:gd name="T0" fmla="*/ 17422118 w 138"/>
              <a:gd name="T1" fmla="*/ 6494394 h 82"/>
              <a:gd name="T2" fmla="*/ 1017405 w 138"/>
              <a:gd name="T3" fmla="*/ 10959105 h 82"/>
              <a:gd name="T4" fmla="*/ 0 w 138"/>
              <a:gd name="T5" fmla="*/ 4329718 h 82"/>
              <a:gd name="T6" fmla="*/ 15387665 w 138"/>
              <a:gd name="T7" fmla="*/ 0 h 82"/>
              <a:gd name="T8" fmla="*/ 17422118 w 138"/>
              <a:gd name="T9" fmla="*/ 6494394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48"/>
                </a:moveTo>
                <a:lnTo>
                  <a:pt x="8" y="81"/>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3" name="Freeform 238">
            <a:extLst>
              <a:ext uri="{FF2B5EF4-FFF2-40B4-BE49-F238E27FC236}">
                <a16:creationId xmlns:a16="http://schemas.microsoft.com/office/drawing/2014/main" id="{5F0A3697-B12F-0B4B-95A1-CAC2447C3BBC}"/>
              </a:ext>
            </a:extLst>
          </p:cNvPr>
          <p:cNvSpPr>
            <a:spLocks noChangeArrowheads="1"/>
          </p:cNvSpPr>
          <p:nvPr/>
        </p:nvSpPr>
        <p:spPr bwMode="auto">
          <a:xfrm>
            <a:off x="5997431" y="3083789"/>
            <a:ext cx="69263" cy="61738"/>
          </a:xfrm>
          <a:custGeom>
            <a:avLst/>
            <a:gdLst>
              <a:gd name="T0" fmla="*/ 18432360 w 139"/>
              <a:gd name="T1" fmla="*/ 6108843 h 89"/>
              <a:gd name="T2" fmla="*/ 1068627 w 139"/>
              <a:gd name="T3" fmla="*/ 11199188 h 89"/>
              <a:gd name="T4" fmla="*/ 0 w 139"/>
              <a:gd name="T5" fmla="*/ 5090702 h 89"/>
              <a:gd name="T6" fmla="*/ 16295105 w 139"/>
              <a:gd name="T7" fmla="*/ 0 h 89"/>
              <a:gd name="T8" fmla="*/ 18432360 w 139"/>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9">
                <a:moveTo>
                  <a:pt x="138" y="48"/>
                </a:moveTo>
                <a:lnTo>
                  <a:pt x="8" y="88"/>
                </a:lnTo>
                <a:lnTo>
                  <a:pt x="0" y="40"/>
                </a:lnTo>
                <a:lnTo>
                  <a:pt x="122" y="0"/>
                </a:lnTo>
                <a:lnTo>
                  <a:pt x="138"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4" name="Freeform 239">
            <a:extLst>
              <a:ext uri="{FF2B5EF4-FFF2-40B4-BE49-F238E27FC236}">
                <a16:creationId xmlns:a16="http://schemas.microsoft.com/office/drawing/2014/main" id="{5DD79D83-F743-9D4D-B71A-256CF7C54829}"/>
              </a:ext>
            </a:extLst>
          </p:cNvPr>
          <p:cNvSpPr>
            <a:spLocks noChangeArrowheads="1"/>
          </p:cNvSpPr>
          <p:nvPr/>
        </p:nvSpPr>
        <p:spPr bwMode="auto">
          <a:xfrm>
            <a:off x="5874057" y="3133179"/>
            <a:ext cx="67098" cy="61738"/>
          </a:xfrm>
          <a:custGeom>
            <a:avLst/>
            <a:gdLst>
              <a:gd name="T0" fmla="*/ 17422118 w 138"/>
              <a:gd name="T1" fmla="*/ 6098117 h 90"/>
              <a:gd name="T2" fmla="*/ 2034809 w 138"/>
              <a:gd name="T3" fmla="*/ 11076164 h 90"/>
              <a:gd name="T4" fmla="*/ 0 w 138"/>
              <a:gd name="T5" fmla="*/ 5102578 h 90"/>
              <a:gd name="T6" fmla="*/ 15387665 w 138"/>
              <a:gd name="T7" fmla="*/ 0 h 90"/>
              <a:gd name="T8" fmla="*/ 17422118 w 138"/>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0">
                <a:moveTo>
                  <a:pt x="137" y="49"/>
                </a:moveTo>
                <a:lnTo>
                  <a:pt x="16" y="89"/>
                </a:lnTo>
                <a:lnTo>
                  <a:pt x="0" y="41"/>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5" name="Freeform 240">
            <a:extLst>
              <a:ext uri="{FF2B5EF4-FFF2-40B4-BE49-F238E27FC236}">
                <a16:creationId xmlns:a16="http://schemas.microsoft.com/office/drawing/2014/main" id="{BE7E5EA1-39CD-1749-8C0D-BDB8BDF67AFE}"/>
              </a:ext>
            </a:extLst>
          </p:cNvPr>
          <p:cNvSpPr>
            <a:spLocks noChangeArrowheads="1"/>
          </p:cNvSpPr>
          <p:nvPr/>
        </p:nvSpPr>
        <p:spPr bwMode="auto">
          <a:xfrm>
            <a:off x="5750681" y="3185658"/>
            <a:ext cx="71429" cy="61738"/>
          </a:xfrm>
          <a:custGeom>
            <a:avLst/>
            <a:gdLst>
              <a:gd name="T0" fmla="*/ 18543214 w 147"/>
              <a:gd name="T1" fmla="*/ 6098117 h 90"/>
              <a:gd name="T2" fmla="*/ 2158956 w 147"/>
              <a:gd name="T3" fmla="*/ 11076164 h 90"/>
              <a:gd name="T4" fmla="*/ 0 w 147"/>
              <a:gd name="T5" fmla="*/ 4978047 h 90"/>
              <a:gd name="T6" fmla="*/ 16511130 w 147"/>
              <a:gd name="T7" fmla="*/ 0 h 90"/>
              <a:gd name="T8" fmla="*/ 18543214 w 147"/>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0">
                <a:moveTo>
                  <a:pt x="146" y="49"/>
                </a:moveTo>
                <a:lnTo>
                  <a:pt x="17" y="89"/>
                </a:lnTo>
                <a:lnTo>
                  <a:pt x="0" y="40"/>
                </a:lnTo>
                <a:lnTo>
                  <a:pt x="130"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6" name="Freeform 241">
            <a:extLst>
              <a:ext uri="{FF2B5EF4-FFF2-40B4-BE49-F238E27FC236}">
                <a16:creationId xmlns:a16="http://schemas.microsoft.com/office/drawing/2014/main" id="{CC14E21C-B7A8-6647-837E-F3477B5202AC}"/>
              </a:ext>
            </a:extLst>
          </p:cNvPr>
          <p:cNvSpPr>
            <a:spLocks noChangeArrowheads="1"/>
          </p:cNvSpPr>
          <p:nvPr/>
        </p:nvSpPr>
        <p:spPr bwMode="auto">
          <a:xfrm>
            <a:off x="5631636" y="3241221"/>
            <a:ext cx="67098" cy="61738"/>
          </a:xfrm>
          <a:custGeom>
            <a:avLst/>
            <a:gdLst>
              <a:gd name="T0" fmla="*/ 17422118 w 138"/>
              <a:gd name="T1" fmla="*/ 6108843 h 89"/>
              <a:gd name="T2" fmla="*/ 2034809 w 138"/>
              <a:gd name="T3" fmla="*/ 11199188 h 89"/>
              <a:gd name="T4" fmla="*/ 0 w 138"/>
              <a:gd name="T5" fmla="*/ 5090702 h 89"/>
              <a:gd name="T6" fmla="*/ 15387665 w 138"/>
              <a:gd name="T7" fmla="*/ 0 h 89"/>
              <a:gd name="T8" fmla="*/ 17422118 w 138"/>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9">
                <a:moveTo>
                  <a:pt x="137" y="48"/>
                </a:moveTo>
                <a:lnTo>
                  <a:pt x="16" y="88"/>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7" name="Freeform 242">
            <a:extLst>
              <a:ext uri="{FF2B5EF4-FFF2-40B4-BE49-F238E27FC236}">
                <a16:creationId xmlns:a16="http://schemas.microsoft.com/office/drawing/2014/main" id="{31A1525C-D4FF-C549-A5C7-8D0D9886A55C}"/>
              </a:ext>
            </a:extLst>
          </p:cNvPr>
          <p:cNvSpPr>
            <a:spLocks noChangeArrowheads="1"/>
          </p:cNvSpPr>
          <p:nvPr/>
        </p:nvSpPr>
        <p:spPr bwMode="auto">
          <a:xfrm>
            <a:off x="5512589" y="3296785"/>
            <a:ext cx="67099" cy="67912"/>
          </a:xfrm>
          <a:custGeom>
            <a:avLst/>
            <a:gdLst>
              <a:gd name="T0" fmla="*/ 17422828 w 138"/>
              <a:gd name="T1" fmla="*/ 6222411 h 97"/>
              <a:gd name="T2" fmla="*/ 2034851 w 138"/>
              <a:gd name="T3" fmla="*/ 12445182 h 97"/>
              <a:gd name="T4" fmla="*/ 0 w 138"/>
              <a:gd name="T5" fmla="*/ 5185462 h 97"/>
              <a:gd name="T6" fmla="*/ 15388335 w 138"/>
              <a:gd name="T7" fmla="*/ 0 h 97"/>
              <a:gd name="T8" fmla="*/ 17422828 w 138"/>
              <a:gd name="T9" fmla="*/ 6222411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7">
                <a:moveTo>
                  <a:pt x="137" y="48"/>
                </a:moveTo>
                <a:lnTo>
                  <a:pt x="16" y="96"/>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8" name="Freeform 243">
            <a:extLst>
              <a:ext uri="{FF2B5EF4-FFF2-40B4-BE49-F238E27FC236}">
                <a16:creationId xmlns:a16="http://schemas.microsoft.com/office/drawing/2014/main" id="{C2B7056B-2809-454F-99E5-5C9465818F0B}"/>
              </a:ext>
            </a:extLst>
          </p:cNvPr>
          <p:cNvSpPr>
            <a:spLocks noChangeArrowheads="1"/>
          </p:cNvSpPr>
          <p:nvPr/>
        </p:nvSpPr>
        <p:spPr bwMode="auto">
          <a:xfrm>
            <a:off x="5391379" y="3358522"/>
            <a:ext cx="71429" cy="67912"/>
          </a:xfrm>
          <a:custGeom>
            <a:avLst/>
            <a:gdLst>
              <a:gd name="T0" fmla="*/ 18543214 w 147"/>
              <a:gd name="T1" fmla="*/ 6223421 h 98"/>
              <a:gd name="T2" fmla="*/ 3048126 w 147"/>
              <a:gd name="T3" fmla="*/ 12319616 h 98"/>
              <a:gd name="T4" fmla="*/ 0 w 147"/>
              <a:gd name="T5" fmla="*/ 5207032 h 98"/>
              <a:gd name="T6" fmla="*/ 15367859 w 147"/>
              <a:gd name="T7" fmla="*/ 0 h 98"/>
              <a:gd name="T8" fmla="*/ 18543214 w 147"/>
              <a:gd name="T9" fmla="*/ 6223421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8">
                <a:moveTo>
                  <a:pt x="146" y="49"/>
                </a:moveTo>
                <a:lnTo>
                  <a:pt x="24" y="97"/>
                </a:lnTo>
                <a:lnTo>
                  <a:pt x="0" y="41"/>
                </a:lnTo>
                <a:lnTo>
                  <a:pt x="121"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9" name="Freeform 244">
            <a:extLst>
              <a:ext uri="{FF2B5EF4-FFF2-40B4-BE49-F238E27FC236}">
                <a16:creationId xmlns:a16="http://schemas.microsoft.com/office/drawing/2014/main" id="{B86396DB-72FB-5D4A-9622-D21F1EB13ECD}"/>
              </a:ext>
            </a:extLst>
          </p:cNvPr>
          <p:cNvSpPr>
            <a:spLocks noChangeArrowheads="1"/>
          </p:cNvSpPr>
          <p:nvPr/>
        </p:nvSpPr>
        <p:spPr bwMode="auto">
          <a:xfrm>
            <a:off x="5274497" y="3420260"/>
            <a:ext cx="67099" cy="74085"/>
          </a:xfrm>
          <a:custGeom>
            <a:avLst/>
            <a:gdLst>
              <a:gd name="T0" fmla="*/ 17422828 w 138"/>
              <a:gd name="T1" fmla="*/ 7364083 h 106"/>
              <a:gd name="T2" fmla="*/ 2034851 w 138"/>
              <a:gd name="T3" fmla="*/ 13565397 h 106"/>
              <a:gd name="T4" fmla="*/ 0 w 138"/>
              <a:gd name="T5" fmla="*/ 6330351 h 106"/>
              <a:gd name="T6" fmla="*/ 14370909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16" y="105"/>
                </a:lnTo>
                <a:lnTo>
                  <a:pt x="0" y="49"/>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0" name="Freeform 245">
            <a:extLst>
              <a:ext uri="{FF2B5EF4-FFF2-40B4-BE49-F238E27FC236}">
                <a16:creationId xmlns:a16="http://schemas.microsoft.com/office/drawing/2014/main" id="{E5EE5129-9B08-8249-AF51-2EC7A24F9549}"/>
              </a:ext>
            </a:extLst>
          </p:cNvPr>
          <p:cNvSpPr>
            <a:spLocks noChangeArrowheads="1"/>
          </p:cNvSpPr>
          <p:nvPr/>
        </p:nvSpPr>
        <p:spPr bwMode="auto">
          <a:xfrm>
            <a:off x="5157615" y="3488171"/>
            <a:ext cx="67099" cy="74085"/>
          </a:xfrm>
          <a:custGeom>
            <a:avLst/>
            <a:gdLst>
              <a:gd name="T0" fmla="*/ 17422828 w 138"/>
              <a:gd name="T1" fmla="*/ 7364083 h 106"/>
              <a:gd name="T2" fmla="*/ 3052276 w 138"/>
              <a:gd name="T3" fmla="*/ 13565397 h 106"/>
              <a:gd name="T4" fmla="*/ 0 w 138"/>
              <a:gd name="T5" fmla="*/ 7364083 h 106"/>
              <a:gd name="T6" fmla="*/ 15388335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21"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1" name="Freeform 246">
            <a:extLst>
              <a:ext uri="{FF2B5EF4-FFF2-40B4-BE49-F238E27FC236}">
                <a16:creationId xmlns:a16="http://schemas.microsoft.com/office/drawing/2014/main" id="{56953461-FF1F-B047-809F-EBD0333CA7A7}"/>
              </a:ext>
            </a:extLst>
          </p:cNvPr>
          <p:cNvSpPr>
            <a:spLocks noChangeArrowheads="1"/>
          </p:cNvSpPr>
          <p:nvPr/>
        </p:nvSpPr>
        <p:spPr bwMode="auto">
          <a:xfrm>
            <a:off x="5042899" y="3562256"/>
            <a:ext cx="67098" cy="74085"/>
          </a:xfrm>
          <a:custGeom>
            <a:avLst/>
            <a:gdLst>
              <a:gd name="T0" fmla="*/ 17422118 w 138"/>
              <a:gd name="T1" fmla="*/ 7364083 h 106"/>
              <a:gd name="T2" fmla="*/ 3052214 w 138"/>
              <a:gd name="T3" fmla="*/ 13565397 h 106"/>
              <a:gd name="T4" fmla="*/ 0 w 138"/>
              <a:gd name="T5" fmla="*/ 7364083 h 106"/>
              <a:gd name="T6" fmla="*/ 14370261 w 138"/>
              <a:gd name="T7" fmla="*/ 0 h 106"/>
              <a:gd name="T8" fmla="*/ 1742211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2" name="Freeform 247">
            <a:extLst>
              <a:ext uri="{FF2B5EF4-FFF2-40B4-BE49-F238E27FC236}">
                <a16:creationId xmlns:a16="http://schemas.microsoft.com/office/drawing/2014/main" id="{0F09E718-0380-DE4D-A700-3067E1682A89}"/>
              </a:ext>
            </a:extLst>
          </p:cNvPr>
          <p:cNvSpPr>
            <a:spLocks noChangeArrowheads="1"/>
          </p:cNvSpPr>
          <p:nvPr/>
        </p:nvSpPr>
        <p:spPr bwMode="auto">
          <a:xfrm>
            <a:off x="4926017" y="3642515"/>
            <a:ext cx="69263" cy="74085"/>
          </a:xfrm>
          <a:custGeom>
            <a:avLst/>
            <a:gdLst>
              <a:gd name="T0" fmla="*/ 18432360 w 139"/>
              <a:gd name="T1" fmla="*/ 6330351 h 106"/>
              <a:gd name="T2" fmla="*/ 3205517 w 139"/>
              <a:gd name="T3" fmla="*/ 13565397 h 106"/>
              <a:gd name="T4" fmla="*/ 0 w 139"/>
              <a:gd name="T5" fmla="*/ 7364083 h 106"/>
              <a:gd name="T6" fmla="*/ 15093082 w 139"/>
              <a:gd name="T7" fmla="*/ 0 h 106"/>
              <a:gd name="T8" fmla="*/ 18432360 w 139"/>
              <a:gd name="T9" fmla="*/ 6330351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6">
                <a:moveTo>
                  <a:pt x="138" y="49"/>
                </a:moveTo>
                <a:lnTo>
                  <a:pt x="24" y="105"/>
                </a:lnTo>
                <a:lnTo>
                  <a:pt x="0" y="57"/>
                </a:lnTo>
                <a:lnTo>
                  <a:pt x="113"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3" name="Freeform 248">
            <a:extLst>
              <a:ext uri="{FF2B5EF4-FFF2-40B4-BE49-F238E27FC236}">
                <a16:creationId xmlns:a16="http://schemas.microsoft.com/office/drawing/2014/main" id="{D8B05B24-7ADD-404E-A8F8-C562158B01ED}"/>
              </a:ext>
            </a:extLst>
          </p:cNvPr>
          <p:cNvSpPr>
            <a:spLocks noChangeArrowheads="1"/>
          </p:cNvSpPr>
          <p:nvPr/>
        </p:nvSpPr>
        <p:spPr bwMode="auto">
          <a:xfrm>
            <a:off x="4815629" y="3725860"/>
            <a:ext cx="67099" cy="80258"/>
          </a:xfrm>
          <a:custGeom>
            <a:avLst/>
            <a:gdLst>
              <a:gd name="T0" fmla="*/ 17422828 w 138"/>
              <a:gd name="T1" fmla="*/ 6312204 h 115"/>
              <a:gd name="T2" fmla="*/ 3052276 w 138"/>
              <a:gd name="T3" fmla="*/ 14685286 h 115"/>
              <a:gd name="T4" fmla="*/ 0 w 138"/>
              <a:gd name="T5" fmla="*/ 7342643 h 115"/>
              <a:gd name="T6" fmla="*/ 14370909 w 138"/>
              <a:gd name="T7" fmla="*/ 0 h 115"/>
              <a:gd name="T8" fmla="*/ 17422828 w 138"/>
              <a:gd name="T9" fmla="*/ 6312204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5">
                <a:moveTo>
                  <a:pt x="137" y="49"/>
                </a:moveTo>
                <a:lnTo>
                  <a:pt x="24" y="114"/>
                </a:lnTo>
                <a:lnTo>
                  <a:pt x="0" y="57"/>
                </a:lnTo>
                <a:lnTo>
                  <a:pt x="113"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4" name="Freeform 249">
            <a:extLst>
              <a:ext uri="{FF2B5EF4-FFF2-40B4-BE49-F238E27FC236}">
                <a16:creationId xmlns:a16="http://schemas.microsoft.com/office/drawing/2014/main" id="{974810CF-231D-0042-9C17-2F8688568DB1}"/>
              </a:ext>
            </a:extLst>
          </p:cNvPr>
          <p:cNvSpPr>
            <a:spLocks noChangeArrowheads="1"/>
          </p:cNvSpPr>
          <p:nvPr/>
        </p:nvSpPr>
        <p:spPr bwMode="auto">
          <a:xfrm>
            <a:off x="4705241" y="3812291"/>
            <a:ext cx="67098" cy="86433"/>
          </a:xfrm>
          <a:custGeom>
            <a:avLst/>
            <a:gdLst>
              <a:gd name="T0" fmla="*/ 17422118 w 138"/>
              <a:gd name="T1" fmla="*/ 7433716 h 122"/>
              <a:gd name="T2" fmla="*/ 4069262 w 138"/>
              <a:gd name="T3" fmla="*/ 16062481 h 122"/>
              <a:gd name="T4" fmla="*/ 0 w 138"/>
              <a:gd name="T5" fmla="*/ 9557843 h 122"/>
              <a:gd name="T6" fmla="*/ 14370261 w 138"/>
              <a:gd name="T7" fmla="*/ 0 h 122"/>
              <a:gd name="T8" fmla="*/ 17422118 w 138"/>
              <a:gd name="T9" fmla="*/ 743371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2">
                <a:moveTo>
                  <a:pt x="137" y="56"/>
                </a:moveTo>
                <a:lnTo>
                  <a:pt x="32" y="121"/>
                </a:lnTo>
                <a:lnTo>
                  <a:pt x="0" y="72"/>
                </a:lnTo>
                <a:lnTo>
                  <a:pt x="113" y="0"/>
                </a:lnTo>
                <a:lnTo>
                  <a:pt x="137" y="5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5" name="Freeform 250">
            <a:extLst>
              <a:ext uri="{FF2B5EF4-FFF2-40B4-BE49-F238E27FC236}">
                <a16:creationId xmlns:a16="http://schemas.microsoft.com/office/drawing/2014/main" id="{E27889D0-21C4-AF4C-A29A-FEE9A4B5D6E8}"/>
              </a:ext>
            </a:extLst>
          </p:cNvPr>
          <p:cNvSpPr>
            <a:spLocks noChangeArrowheads="1"/>
          </p:cNvSpPr>
          <p:nvPr/>
        </p:nvSpPr>
        <p:spPr bwMode="auto">
          <a:xfrm>
            <a:off x="4597017" y="3914160"/>
            <a:ext cx="71427" cy="86433"/>
          </a:xfrm>
          <a:custGeom>
            <a:avLst/>
            <a:gdLst>
              <a:gd name="T0" fmla="*/ 18668430 w 146"/>
              <a:gd name="T1" fmla="*/ 6504638 h 122"/>
              <a:gd name="T2" fmla="*/ 5150073 w 146"/>
              <a:gd name="T3" fmla="*/ 16062481 h 122"/>
              <a:gd name="T4" fmla="*/ 0 w 146"/>
              <a:gd name="T5" fmla="*/ 9690464 h 122"/>
              <a:gd name="T6" fmla="*/ 14548516 w 146"/>
              <a:gd name="T7" fmla="*/ 0 h 122"/>
              <a:gd name="T8" fmla="*/ 18668430 w 146"/>
              <a:gd name="T9" fmla="*/ 6504638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145" y="49"/>
                </a:moveTo>
                <a:lnTo>
                  <a:pt x="40" y="121"/>
                </a:lnTo>
                <a:lnTo>
                  <a:pt x="0" y="73"/>
                </a:lnTo>
                <a:lnTo>
                  <a:pt x="113" y="0"/>
                </a:lnTo>
                <a:lnTo>
                  <a:pt x="145"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6" name="Freeform 251">
            <a:extLst>
              <a:ext uri="{FF2B5EF4-FFF2-40B4-BE49-F238E27FC236}">
                <a16:creationId xmlns:a16="http://schemas.microsoft.com/office/drawing/2014/main" id="{851DA3BC-D27E-CA4E-A072-F10A6DAA57BA}"/>
              </a:ext>
            </a:extLst>
          </p:cNvPr>
          <p:cNvSpPr>
            <a:spLocks noChangeArrowheads="1"/>
          </p:cNvSpPr>
          <p:nvPr/>
        </p:nvSpPr>
        <p:spPr bwMode="auto">
          <a:xfrm>
            <a:off x="4499616" y="4016026"/>
            <a:ext cx="67099" cy="92607"/>
          </a:xfrm>
          <a:custGeom>
            <a:avLst/>
            <a:gdLst>
              <a:gd name="T0" fmla="*/ 17422828 w 138"/>
              <a:gd name="T1" fmla="*/ 6476273 h 131"/>
              <a:gd name="T2" fmla="*/ 4069701 w 138"/>
              <a:gd name="T3" fmla="*/ 17181719 h 131"/>
              <a:gd name="T4" fmla="*/ 0 w 138"/>
              <a:gd name="T5" fmla="*/ 10705809 h 131"/>
              <a:gd name="T6" fmla="*/ 12336059 w 138"/>
              <a:gd name="T7" fmla="*/ 0 h 131"/>
              <a:gd name="T8" fmla="*/ 17422828 w 138"/>
              <a:gd name="T9" fmla="*/ 6476273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1">
                <a:moveTo>
                  <a:pt x="137" y="49"/>
                </a:moveTo>
                <a:lnTo>
                  <a:pt x="32" y="130"/>
                </a:lnTo>
                <a:lnTo>
                  <a:pt x="0" y="81"/>
                </a:lnTo>
                <a:lnTo>
                  <a:pt x="97"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7" name="Freeform 252">
            <a:extLst>
              <a:ext uri="{FF2B5EF4-FFF2-40B4-BE49-F238E27FC236}">
                <a16:creationId xmlns:a16="http://schemas.microsoft.com/office/drawing/2014/main" id="{4164B789-87EB-3B40-868D-5878B2505E34}"/>
              </a:ext>
            </a:extLst>
          </p:cNvPr>
          <p:cNvSpPr>
            <a:spLocks noChangeArrowheads="1"/>
          </p:cNvSpPr>
          <p:nvPr/>
        </p:nvSpPr>
        <p:spPr bwMode="auto">
          <a:xfrm>
            <a:off x="4404378" y="4133327"/>
            <a:ext cx="62771" cy="89521"/>
          </a:xfrm>
          <a:custGeom>
            <a:avLst/>
            <a:gdLst>
              <a:gd name="T0" fmla="*/ 16178461 w 130"/>
              <a:gd name="T1" fmla="*/ 5016725 h 130"/>
              <a:gd name="T2" fmla="*/ 5016725 w 130"/>
              <a:gd name="T3" fmla="*/ 16178461 h 130"/>
              <a:gd name="T4" fmla="*/ 0 w 130"/>
              <a:gd name="T5" fmla="*/ 11161736 h 130"/>
              <a:gd name="T6" fmla="*/ 11161736 w 130"/>
              <a:gd name="T7" fmla="*/ 0 h 130"/>
              <a:gd name="T8" fmla="*/ 16178461 w 130"/>
              <a:gd name="T9" fmla="*/ 5016725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0">
                <a:moveTo>
                  <a:pt x="129" y="40"/>
                </a:moveTo>
                <a:lnTo>
                  <a:pt x="40" y="129"/>
                </a:lnTo>
                <a:lnTo>
                  <a:pt x="0" y="89"/>
                </a:lnTo>
                <a:lnTo>
                  <a:pt x="8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8" name="Freeform 253">
            <a:extLst>
              <a:ext uri="{FF2B5EF4-FFF2-40B4-BE49-F238E27FC236}">
                <a16:creationId xmlns:a16="http://schemas.microsoft.com/office/drawing/2014/main" id="{7792892D-065F-6C45-B145-7EC848CEC984}"/>
              </a:ext>
            </a:extLst>
          </p:cNvPr>
          <p:cNvSpPr>
            <a:spLocks noChangeArrowheads="1"/>
          </p:cNvSpPr>
          <p:nvPr/>
        </p:nvSpPr>
        <p:spPr bwMode="auto">
          <a:xfrm>
            <a:off x="4315636" y="4262977"/>
            <a:ext cx="62770" cy="95694"/>
          </a:xfrm>
          <a:custGeom>
            <a:avLst/>
            <a:gdLst>
              <a:gd name="T0" fmla="*/ 16177756 w 130"/>
              <a:gd name="T1" fmla="*/ 5087126 h 138"/>
              <a:gd name="T2" fmla="*/ 5141625 w 130"/>
              <a:gd name="T3" fmla="*/ 17422828 h 138"/>
              <a:gd name="T4" fmla="*/ 0 w 130"/>
              <a:gd name="T5" fmla="*/ 12336059 h 138"/>
              <a:gd name="T6" fmla="*/ 10158241 w 130"/>
              <a:gd name="T7" fmla="*/ 0 h 138"/>
              <a:gd name="T8" fmla="*/ 16177756 w 130"/>
              <a:gd name="T9" fmla="*/ 508712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8">
                <a:moveTo>
                  <a:pt x="129" y="40"/>
                </a:moveTo>
                <a:lnTo>
                  <a:pt x="41" y="137"/>
                </a:lnTo>
                <a:lnTo>
                  <a:pt x="0" y="97"/>
                </a:lnTo>
                <a:lnTo>
                  <a:pt x="81"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9" name="Freeform 254">
            <a:extLst>
              <a:ext uri="{FF2B5EF4-FFF2-40B4-BE49-F238E27FC236}">
                <a16:creationId xmlns:a16="http://schemas.microsoft.com/office/drawing/2014/main" id="{932CBAC8-950A-D04B-8826-F567A8B312F4}"/>
              </a:ext>
            </a:extLst>
          </p:cNvPr>
          <p:cNvSpPr>
            <a:spLocks noChangeArrowheads="1"/>
          </p:cNvSpPr>
          <p:nvPr/>
        </p:nvSpPr>
        <p:spPr bwMode="auto">
          <a:xfrm>
            <a:off x="4239879" y="4404972"/>
            <a:ext cx="60606" cy="95694"/>
          </a:xfrm>
          <a:custGeom>
            <a:avLst/>
            <a:gdLst>
              <a:gd name="T0" fmla="*/ 16062481 w 122"/>
              <a:gd name="T1" fmla="*/ 4069701 h 138"/>
              <a:gd name="T2" fmla="*/ 16062481 w 122"/>
              <a:gd name="T3" fmla="*/ 4069701 h 138"/>
              <a:gd name="T4" fmla="*/ 6372017 w 122"/>
              <a:gd name="T5" fmla="*/ 17422828 h 138"/>
              <a:gd name="T6" fmla="*/ 0 w 122"/>
              <a:gd name="T7" fmla="*/ 13353484 h 138"/>
              <a:gd name="T8" fmla="*/ 9557843 w 122"/>
              <a:gd name="T9" fmla="*/ 0 h 138"/>
              <a:gd name="T10" fmla="*/ 16062481 w 122"/>
              <a:gd name="T11" fmla="*/ 4069701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38">
                <a:moveTo>
                  <a:pt x="121" y="32"/>
                </a:moveTo>
                <a:lnTo>
                  <a:pt x="121" y="32"/>
                </a:lnTo>
                <a:cubicBezTo>
                  <a:pt x="97" y="64"/>
                  <a:pt x="72" y="105"/>
                  <a:pt x="48" y="137"/>
                </a:cubicBezTo>
                <a:cubicBezTo>
                  <a:pt x="0" y="105"/>
                  <a:pt x="0" y="105"/>
                  <a:pt x="0" y="105"/>
                </a:cubicBezTo>
                <a:cubicBezTo>
                  <a:pt x="24" y="64"/>
                  <a:pt x="48" y="32"/>
                  <a:pt x="72" y="0"/>
                </a:cubicBezTo>
                <a:lnTo>
                  <a:pt x="121"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0" name="Freeform 255">
            <a:extLst>
              <a:ext uri="{FF2B5EF4-FFF2-40B4-BE49-F238E27FC236}">
                <a16:creationId xmlns:a16="http://schemas.microsoft.com/office/drawing/2014/main" id="{97FA1176-0C98-E24A-A599-3B7CA230CA63}"/>
              </a:ext>
            </a:extLst>
          </p:cNvPr>
          <p:cNvSpPr>
            <a:spLocks noChangeArrowheads="1"/>
          </p:cNvSpPr>
          <p:nvPr/>
        </p:nvSpPr>
        <p:spPr bwMode="auto">
          <a:xfrm>
            <a:off x="4181439" y="4559317"/>
            <a:ext cx="51947" cy="101869"/>
          </a:xfrm>
          <a:custGeom>
            <a:avLst/>
            <a:gdLst>
              <a:gd name="T0" fmla="*/ 13439686 w 107"/>
              <a:gd name="T1" fmla="*/ 4119993 h 146"/>
              <a:gd name="T2" fmla="*/ 13439686 w 107"/>
              <a:gd name="T3" fmla="*/ 4119993 h 146"/>
              <a:gd name="T4" fmla="*/ 7226893 w 107"/>
              <a:gd name="T5" fmla="*/ 18669146 h 146"/>
              <a:gd name="T6" fmla="*/ 0 w 107"/>
              <a:gd name="T7" fmla="*/ 15578971 h 146"/>
              <a:gd name="T8" fmla="*/ 7226893 w 107"/>
              <a:gd name="T9" fmla="*/ 0 h 146"/>
              <a:gd name="T10" fmla="*/ 13439686 w 107"/>
              <a:gd name="T11" fmla="*/ 4119993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46">
                <a:moveTo>
                  <a:pt x="106" y="32"/>
                </a:moveTo>
                <a:lnTo>
                  <a:pt x="106" y="32"/>
                </a:lnTo>
                <a:cubicBezTo>
                  <a:pt x="89" y="65"/>
                  <a:pt x="73" y="105"/>
                  <a:pt x="57" y="145"/>
                </a:cubicBezTo>
                <a:cubicBezTo>
                  <a:pt x="0" y="121"/>
                  <a:pt x="0" y="121"/>
                  <a:pt x="0" y="121"/>
                </a:cubicBezTo>
                <a:cubicBezTo>
                  <a:pt x="17" y="81"/>
                  <a:pt x="33" y="40"/>
                  <a:pt x="57" y="0"/>
                </a:cubicBezTo>
                <a:lnTo>
                  <a:pt x="106"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1" name="Freeform 256">
            <a:extLst>
              <a:ext uri="{FF2B5EF4-FFF2-40B4-BE49-F238E27FC236}">
                <a16:creationId xmlns:a16="http://schemas.microsoft.com/office/drawing/2014/main" id="{757F8967-D0CC-9B4C-A0DA-77C568E81494}"/>
              </a:ext>
            </a:extLst>
          </p:cNvPr>
          <p:cNvSpPr>
            <a:spLocks noChangeArrowheads="1"/>
          </p:cNvSpPr>
          <p:nvPr/>
        </p:nvSpPr>
        <p:spPr bwMode="auto">
          <a:xfrm>
            <a:off x="4142478" y="4726007"/>
            <a:ext cx="47619" cy="101869"/>
          </a:xfrm>
          <a:custGeom>
            <a:avLst/>
            <a:gdLst>
              <a:gd name="T0" fmla="*/ 12319616 w 98"/>
              <a:gd name="T1" fmla="*/ 3048126 h 147"/>
              <a:gd name="T2" fmla="*/ 12319616 w 98"/>
              <a:gd name="T3" fmla="*/ 3048126 h 147"/>
              <a:gd name="T4" fmla="*/ 8128259 w 98"/>
              <a:gd name="T5" fmla="*/ 18543214 h 147"/>
              <a:gd name="T6" fmla="*/ 0 w 98"/>
              <a:gd name="T7" fmla="*/ 16383902 h 147"/>
              <a:gd name="T8" fmla="*/ 4064130 w 98"/>
              <a:gd name="T9" fmla="*/ 0 h 147"/>
              <a:gd name="T10" fmla="*/ 12319616 w 98"/>
              <a:gd name="T11" fmla="*/ 3048126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7">
                <a:moveTo>
                  <a:pt x="97" y="24"/>
                </a:moveTo>
                <a:lnTo>
                  <a:pt x="97" y="24"/>
                </a:lnTo>
                <a:cubicBezTo>
                  <a:pt x="80" y="65"/>
                  <a:pt x="72" y="105"/>
                  <a:pt x="64" y="146"/>
                </a:cubicBezTo>
                <a:cubicBezTo>
                  <a:pt x="0" y="129"/>
                  <a:pt x="0" y="129"/>
                  <a:pt x="0" y="129"/>
                </a:cubicBezTo>
                <a:cubicBezTo>
                  <a:pt x="8" y="89"/>
                  <a:pt x="24" y="49"/>
                  <a:pt x="32" y="0"/>
                </a:cubicBezTo>
                <a:lnTo>
                  <a:pt x="9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2" name="Freeform 257">
            <a:extLst>
              <a:ext uri="{FF2B5EF4-FFF2-40B4-BE49-F238E27FC236}">
                <a16:creationId xmlns:a16="http://schemas.microsoft.com/office/drawing/2014/main" id="{D0C68FC1-99BB-5447-9772-C783EE616FB7}"/>
              </a:ext>
            </a:extLst>
          </p:cNvPr>
          <p:cNvSpPr>
            <a:spLocks noChangeArrowheads="1"/>
          </p:cNvSpPr>
          <p:nvPr/>
        </p:nvSpPr>
        <p:spPr bwMode="auto">
          <a:xfrm>
            <a:off x="4129491" y="4914308"/>
            <a:ext cx="36795" cy="89519"/>
          </a:xfrm>
          <a:custGeom>
            <a:avLst/>
            <a:gdLst>
              <a:gd name="T0" fmla="*/ 9708756 w 74"/>
              <a:gd name="T1" fmla="*/ 0 h 130"/>
              <a:gd name="T2" fmla="*/ 9708756 w 74"/>
              <a:gd name="T3" fmla="*/ 0 h 130"/>
              <a:gd name="T4" fmla="*/ 8644957 w 74"/>
              <a:gd name="T5" fmla="*/ 16177756 h 130"/>
              <a:gd name="T6" fmla="*/ 0 w 74"/>
              <a:gd name="T7" fmla="*/ 16177756 h 130"/>
              <a:gd name="T8" fmla="*/ 1064163 w 74"/>
              <a:gd name="T9" fmla="*/ 0 h 130"/>
              <a:gd name="T10" fmla="*/ 9708756 w 7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30">
                <a:moveTo>
                  <a:pt x="73" y="0"/>
                </a:moveTo>
                <a:lnTo>
                  <a:pt x="73" y="0"/>
                </a:lnTo>
                <a:cubicBezTo>
                  <a:pt x="65" y="48"/>
                  <a:pt x="65" y="89"/>
                  <a:pt x="65" y="129"/>
                </a:cubicBezTo>
                <a:cubicBezTo>
                  <a:pt x="0" y="129"/>
                  <a:pt x="0" y="129"/>
                  <a:pt x="0" y="129"/>
                </a:cubicBezTo>
                <a:cubicBezTo>
                  <a:pt x="0" y="81"/>
                  <a:pt x="0" y="40"/>
                  <a:pt x="8" y="0"/>
                </a:cubicBezTo>
                <a:lnTo>
                  <a:pt x="7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3" name="Freeform 258">
            <a:extLst>
              <a:ext uri="{FF2B5EF4-FFF2-40B4-BE49-F238E27FC236}">
                <a16:creationId xmlns:a16="http://schemas.microsoft.com/office/drawing/2014/main" id="{47EDC8FE-BA77-0A4D-A128-AFA9FFC5AF9A}"/>
              </a:ext>
            </a:extLst>
          </p:cNvPr>
          <p:cNvSpPr>
            <a:spLocks noChangeArrowheads="1"/>
          </p:cNvSpPr>
          <p:nvPr/>
        </p:nvSpPr>
        <p:spPr bwMode="auto">
          <a:xfrm>
            <a:off x="4133820" y="5090259"/>
            <a:ext cx="41124" cy="98780"/>
          </a:xfrm>
          <a:custGeom>
            <a:avLst/>
            <a:gdLst>
              <a:gd name="T0" fmla="*/ 8794430 w 82"/>
              <a:gd name="T1" fmla="*/ 0 h 139"/>
              <a:gd name="T2" fmla="*/ 8794430 w 82"/>
              <a:gd name="T3" fmla="*/ 0 h 139"/>
              <a:gd name="T4" fmla="*/ 10959105 w 82"/>
              <a:gd name="T5" fmla="*/ 17229971 h 139"/>
              <a:gd name="T6" fmla="*/ 2300036 w 82"/>
              <a:gd name="T7" fmla="*/ 18432360 h 139"/>
              <a:gd name="T8" fmla="*/ 0 w 82"/>
              <a:gd name="T9" fmla="*/ 1068627 h 139"/>
              <a:gd name="T10" fmla="*/ 8794430 w 82"/>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39">
                <a:moveTo>
                  <a:pt x="65" y="0"/>
                </a:moveTo>
                <a:lnTo>
                  <a:pt x="65" y="0"/>
                </a:lnTo>
                <a:cubicBezTo>
                  <a:pt x="65" y="49"/>
                  <a:pt x="73" y="89"/>
                  <a:pt x="81" y="129"/>
                </a:cubicBezTo>
                <a:cubicBezTo>
                  <a:pt x="17" y="138"/>
                  <a:pt x="17" y="138"/>
                  <a:pt x="17" y="138"/>
                </a:cubicBezTo>
                <a:cubicBezTo>
                  <a:pt x="9" y="97"/>
                  <a:pt x="0" y="57"/>
                  <a:pt x="0" y="8"/>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4" name="Freeform 259">
            <a:extLst>
              <a:ext uri="{FF2B5EF4-FFF2-40B4-BE49-F238E27FC236}">
                <a16:creationId xmlns:a16="http://schemas.microsoft.com/office/drawing/2014/main" id="{3602071D-7A91-1C40-8978-9EBD70FF5AD0}"/>
              </a:ext>
            </a:extLst>
          </p:cNvPr>
          <p:cNvSpPr>
            <a:spLocks noChangeArrowheads="1"/>
          </p:cNvSpPr>
          <p:nvPr/>
        </p:nvSpPr>
        <p:spPr bwMode="auto">
          <a:xfrm>
            <a:off x="4157629" y="5266212"/>
            <a:ext cx="47619" cy="101866"/>
          </a:xfrm>
          <a:custGeom>
            <a:avLst/>
            <a:gdLst>
              <a:gd name="T0" fmla="*/ 8255486 w 98"/>
              <a:gd name="T1" fmla="*/ 0 h 146"/>
              <a:gd name="T2" fmla="*/ 8255486 w 98"/>
              <a:gd name="T3" fmla="*/ 0 h 146"/>
              <a:gd name="T4" fmla="*/ 12319616 w 98"/>
              <a:gd name="T5" fmla="*/ 15578674 h 146"/>
              <a:gd name="T6" fmla="*/ 5080162 w 98"/>
              <a:gd name="T7" fmla="*/ 18668430 h 146"/>
              <a:gd name="T8" fmla="*/ 0 w 98"/>
              <a:gd name="T9" fmla="*/ 2059957 h 146"/>
              <a:gd name="T10" fmla="*/ 8255486 w 98"/>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6">
                <a:moveTo>
                  <a:pt x="65" y="0"/>
                </a:moveTo>
                <a:lnTo>
                  <a:pt x="65" y="0"/>
                </a:lnTo>
                <a:cubicBezTo>
                  <a:pt x="73" y="40"/>
                  <a:pt x="89" y="81"/>
                  <a:pt x="97" y="121"/>
                </a:cubicBezTo>
                <a:cubicBezTo>
                  <a:pt x="40" y="145"/>
                  <a:pt x="40" y="145"/>
                  <a:pt x="40" y="145"/>
                </a:cubicBezTo>
                <a:cubicBezTo>
                  <a:pt x="24" y="105"/>
                  <a:pt x="8" y="64"/>
                  <a:pt x="0" y="16"/>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5" name="Freeform 260">
            <a:extLst>
              <a:ext uri="{FF2B5EF4-FFF2-40B4-BE49-F238E27FC236}">
                <a16:creationId xmlns:a16="http://schemas.microsoft.com/office/drawing/2014/main" id="{9FD4BD9E-6AD7-9747-8D70-90289F2C9F0E}"/>
              </a:ext>
            </a:extLst>
          </p:cNvPr>
          <p:cNvSpPr>
            <a:spLocks noChangeArrowheads="1"/>
          </p:cNvSpPr>
          <p:nvPr/>
        </p:nvSpPr>
        <p:spPr bwMode="auto">
          <a:xfrm>
            <a:off x="4200918" y="5435989"/>
            <a:ext cx="56276" cy="101869"/>
          </a:xfrm>
          <a:custGeom>
            <a:avLst/>
            <a:gdLst>
              <a:gd name="T0" fmla="*/ 7340795 w 114"/>
              <a:gd name="T1" fmla="*/ 0 h 146"/>
              <a:gd name="T2" fmla="*/ 14813018 w 114"/>
              <a:gd name="T3" fmla="*/ 14549152 h 146"/>
              <a:gd name="T4" fmla="*/ 7340795 w 114"/>
              <a:gd name="T5" fmla="*/ 18669146 h 146"/>
              <a:gd name="T6" fmla="*/ 0 w 114"/>
              <a:gd name="T7" fmla="*/ 3090174 h 146"/>
              <a:gd name="T8" fmla="*/ 7340795 w 114"/>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6">
                <a:moveTo>
                  <a:pt x="56" y="0"/>
                </a:moveTo>
                <a:lnTo>
                  <a:pt x="113" y="113"/>
                </a:lnTo>
                <a:lnTo>
                  <a:pt x="56" y="145"/>
                </a:lnTo>
                <a:lnTo>
                  <a:pt x="0" y="24"/>
                </a:lnTo>
                <a:lnTo>
                  <a:pt x="5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6" name="Freeform 261">
            <a:extLst>
              <a:ext uri="{FF2B5EF4-FFF2-40B4-BE49-F238E27FC236}">
                <a16:creationId xmlns:a16="http://schemas.microsoft.com/office/drawing/2014/main" id="{D9F571EA-394A-DF42-8CEB-6DA49756490E}"/>
              </a:ext>
            </a:extLst>
          </p:cNvPr>
          <p:cNvSpPr>
            <a:spLocks noChangeArrowheads="1"/>
          </p:cNvSpPr>
          <p:nvPr/>
        </p:nvSpPr>
        <p:spPr bwMode="auto">
          <a:xfrm>
            <a:off x="4261523" y="5593420"/>
            <a:ext cx="60606" cy="101866"/>
          </a:xfrm>
          <a:custGeom>
            <a:avLst/>
            <a:gdLst>
              <a:gd name="T0" fmla="*/ 7566702 w 122"/>
              <a:gd name="T1" fmla="*/ 0 h 147"/>
              <a:gd name="T2" fmla="*/ 16062481 w 122"/>
              <a:gd name="T3" fmla="*/ 13335164 h 147"/>
              <a:gd name="T4" fmla="*/ 8628401 w 122"/>
              <a:gd name="T5" fmla="*/ 18542503 h 147"/>
              <a:gd name="T6" fmla="*/ 0 w 122"/>
              <a:gd name="T7" fmla="*/ 4190960 h 147"/>
              <a:gd name="T8" fmla="*/ 7566702 w 122"/>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7">
                <a:moveTo>
                  <a:pt x="57" y="0"/>
                </a:moveTo>
                <a:lnTo>
                  <a:pt x="121" y="105"/>
                </a:lnTo>
                <a:lnTo>
                  <a:pt x="65" y="146"/>
                </a:lnTo>
                <a:lnTo>
                  <a:pt x="0" y="33"/>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7" name="Freeform 262">
            <a:extLst>
              <a:ext uri="{FF2B5EF4-FFF2-40B4-BE49-F238E27FC236}">
                <a16:creationId xmlns:a16="http://schemas.microsoft.com/office/drawing/2014/main" id="{246960BC-FFDB-8642-98B3-E3A557AA92E0}"/>
              </a:ext>
            </a:extLst>
          </p:cNvPr>
          <p:cNvSpPr>
            <a:spLocks noChangeArrowheads="1"/>
          </p:cNvSpPr>
          <p:nvPr/>
        </p:nvSpPr>
        <p:spPr bwMode="auto">
          <a:xfrm>
            <a:off x="4328623" y="5738503"/>
            <a:ext cx="64934" cy="101869"/>
          </a:xfrm>
          <a:custGeom>
            <a:avLst/>
            <a:gdLst>
              <a:gd name="T0" fmla="*/ 7533475 w 131"/>
              <a:gd name="T1" fmla="*/ 0 h 147"/>
              <a:gd name="T2" fmla="*/ 17181719 w 131"/>
              <a:gd name="T3" fmla="*/ 14351817 h 147"/>
              <a:gd name="T4" fmla="*/ 9648243 w 131"/>
              <a:gd name="T5" fmla="*/ 18543214 h 147"/>
              <a:gd name="T6" fmla="*/ 0 w 131"/>
              <a:gd name="T7" fmla="*/ 5080210 h 147"/>
              <a:gd name="T8" fmla="*/ 7533475 w 131"/>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47">
                <a:moveTo>
                  <a:pt x="57" y="0"/>
                </a:moveTo>
                <a:lnTo>
                  <a:pt x="130" y="113"/>
                </a:lnTo>
                <a:lnTo>
                  <a:pt x="73" y="146"/>
                </a:lnTo>
                <a:lnTo>
                  <a:pt x="0" y="40"/>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8" name="Freeform 263">
            <a:extLst>
              <a:ext uri="{FF2B5EF4-FFF2-40B4-BE49-F238E27FC236}">
                <a16:creationId xmlns:a16="http://schemas.microsoft.com/office/drawing/2014/main" id="{195F4DD4-41EA-AF47-A333-3C2026511E04}"/>
              </a:ext>
            </a:extLst>
          </p:cNvPr>
          <p:cNvSpPr>
            <a:spLocks noChangeArrowheads="1"/>
          </p:cNvSpPr>
          <p:nvPr/>
        </p:nvSpPr>
        <p:spPr bwMode="auto">
          <a:xfrm>
            <a:off x="4404378" y="5886673"/>
            <a:ext cx="71429" cy="98780"/>
          </a:xfrm>
          <a:custGeom>
            <a:avLst/>
            <a:gdLst>
              <a:gd name="T0" fmla="*/ 6179990 w 146"/>
              <a:gd name="T1" fmla="*/ 0 h 139"/>
              <a:gd name="T2" fmla="*/ 6179990 w 146"/>
              <a:gd name="T3" fmla="*/ 0 h 139"/>
              <a:gd name="T4" fmla="*/ 18669146 w 146"/>
              <a:gd name="T5" fmla="*/ 11887565 h 139"/>
              <a:gd name="T6" fmla="*/ 12489156 w 146"/>
              <a:gd name="T7" fmla="*/ 18432360 h 139"/>
              <a:gd name="T8" fmla="*/ 0 w 146"/>
              <a:gd name="T9" fmla="*/ 5476167 h 139"/>
              <a:gd name="T10" fmla="*/ 6179990 w 146"/>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39">
                <a:moveTo>
                  <a:pt x="48" y="0"/>
                </a:moveTo>
                <a:lnTo>
                  <a:pt x="48" y="0"/>
                </a:lnTo>
                <a:cubicBezTo>
                  <a:pt x="81" y="33"/>
                  <a:pt x="113" y="57"/>
                  <a:pt x="145" y="89"/>
                </a:cubicBezTo>
                <a:cubicBezTo>
                  <a:pt x="97" y="138"/>
                  <a:pt x="97" y="138"/>
                  <a:pt x="97" y="138"/>
                </a:cubicBezTo>
                <a:cubicBezTo>
                  <a:pt x="64" y="105"/>
                  <a:pt x="32" y="73"/>
                  <a:pt x="0" y="41"/>
                </a:cubicBez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9" name="Freeform 264">
            <a:extLst>
              <a:ext uri="{FF2B5EF4-FFF2-40B4-BE49-F238E27FC236}">
                <a16:creationId xmlns:a16="http://schemas.microsoft.com/office/drawing/2014/main" id="{F84783A6-4CC6-824A-A57B-21642C735FC1}"/>
              </a:ext>
            </a:extLst>
          </p:cNvPr>
          <p:cNvSpPr>
            <a:spLocks noChangeArrowheads="1"/>
          </p:cNvSpPr>
          <p:nvPr/>
        </p:nvSpPr>
        <p:spPr bwMode="auto">
          <a:xfrm>
            <a:off x="4499616" y="6007062"/>
            <a:ext cx="71429" cy="89519"/>
          </a:xfrm>
          <a:custGeom>
            <a:avLst/>
            <a:gdLst>
              <a:gd name="T0" fmla="*/ 6179990 w 146"/>
              <a:gd name="T1" fmla="*/ 0 h 130"/>
              <a:gd name="T2" fmla="*/ 18669146 w 146"/>
              <a:gd name="T3" fmla="*/ 9154989 h 130"/>
              <a:gd name="T4" fmla="*/ 13518975 w 146"/>
              <a:gd name="T5" fmla="*/ 16177756 h 130"/>
              <a:gd name="T6" fmla="*/ 0 w 146"/>
              <a:gd name="T7" fmla="*/ 6019515 h 130"/>
              <a:gd name="T8" fmla="*/ 6179990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48" y="0"/>
                </a:moveTo>
                <a:lnTo>
                  <a:pt x="145" y="73"/>
                </a:lnTo>
                <a:lnTo>
                  <a:pt x="105" y="129"/>
                </a:lnTo>
                <a:lnTo>
                  <a:pt x="0" y="48"/>
                </a:ln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0" name="Freeform 265">
            <a:extLst>
              <a:ext uri="{FF2B5EF4-FFF2-40B4-BE49-F238E27FC236}">
                <a16:creationId xmlns:a16="http://schemas.microsoft.com/office/drawing/2014/main" id="{9CEEE9C7-734C-BD47-9AD0-951E2681A453}"/>
              </a:ext>
            </a:extLst>
          </p:cNvPr>
          <p:cNvSpPr>
            <a:spLocks noChangeArrowheads="1"/>
          </p:cNvSpPr>
          <p:nvPr/>
        </p:nvSpPr>
        <p:spPr bwMode="auto">
          <a:xfrm>
            <a:off x="4601347" y="6105842"/>
            <a:ext cx="75756" cy="89519"/>
          </a:xfrm>
          <a:custGeom>
            <a:avLst/>
            <a:gdLst>
              <a:gd name="T0" fmla="*/ 5206953 w 154"/>
              <a:gd name="T1" fmla="*/ 0 h 130"/>
              <a:gd name="T2" fmla="*/ 19916091 w 154"/>
              <a:gd name="T3" fmla="*/ 9154989 h 130"/>
              <a:gd name="T4" fmla="*/ 14709498 w 154"/>
              <a:gd name="T5" fmla="*/ 16177756 h 130"/>
              <a:gd name="T6" fmla="*/ 0 w 154"/>
              <a:gd name="T7" fmla="*/ 7148130 h 130"/>
              <a:gd name="T8" fmla="*/ 5206953 w 154"/>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30">
                <a:moveTo>
                  <a:pt x="40" y="0"/>
                </a:moveTo>
                <a:lnTo>
                  <a:pt x="153" y="73"/>
                </a:lnTo>
                <a:lnTo>
                  <a:pt x="113" y="129"/>
                </a:lnTo>
                <a:lnTo>
                  <a:pt x="0" y="57"/>
                </a:lnTo>
                <a:lnTo>
                  <a:pt x="4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1" name="Freeform 266">
            <a:extLst>
              <a:ext uri="{FF2B5EF4-FFF2-40B4-BE49-F238E27FC236}">
                <a16:creationId xmlns:a16="http://schemas.microsoft.com/office/drawing/2014/main" id="{909BDE6D-84D0-EE4C-8B70-89F03BD27A88}"/>
              </a:ext>
            </a:extLst>
          </p:cNvPr>
          <p:cNvSpPr>
            <a:spLocks noChangeArrowheads="1"/>
          </p:cNvSpPr>
          <p:nvPr/>
        </p:nvSpPr>
        <p:spPr bwMode="auto">
          <a:xfrm>
            <a:off x="4711734" y="6204622"/>
            <a:ext cx="71429" cy="89519"/>
          </a:xfrm>
          <a:custGeom>
            <a:avLst/>
            <a:gdLst>
              <a:gd name="T0" fmla="*/ 4119993 w 146"/>
              <a:gd name="T1" fmla="*/ 0 h 130"/>
              <a:gd name="T2" fmla="*/ 18669146 w 146"/>
              <a:gd name="T3" fmla="*/ 8026020 h 130"/>
              <a:gd name="T4" fmla="*/ 14549152 w 146"/>
              <a:gd name="T5" fmla="*/ 16177756 h 130"/>
              <a:gd name="T6" fmla="*/ 0 w 146"/>
              <a:gd name="T7" fmla="*/ 8026020 h 130"/>
              <a:gd name="T8" fmla="*/ 4119993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32" y="0"/>
                </a:moveTo>
                <a:lnTo>
                  <a:pt x="145" y="64"/>
                </a:lnTo>
                <a:lnTo>
                  <a:pt x="113" y="129"/>
                </a:lnTo>
                <a:lnTo>
                  <a:pt x="0" y="64"/>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2" name="Freeform 267">
            <a:extLst>
              <a:ext uri="{FF2B5EF4-FFF2-40B4-BE49-F238E27FC236}">
                <a16:creationId xmlns:a16="http://schemas.microsoft.com/office/drawing/2014/main" id="{99CCF5ED-69DF-E44E-9FD9-EE276FA89EC9}"/>
              </a:ext>
            </a:extLst>
          </p:cNvPr>
          <p:cNvSpPr>
            <a:spLocks noChangeArrowheads="1"/>
          </p:cNvSpPr>
          <p:nvPr/>
        </p:nvSpPr>
        <p:spPr bwMode="auto">
          <a:xfrm>
            <a:off x="4824286" y="6294140"/>
            <a:ext cx="71429" cy="86433"/>
          </a:xfrm>
          <a:custGeom>
            <a:avLst/>
            <a:gdLst>
              <a:gd name="T0" fmla="*/ 4248810 w 146"/>
              <a:gd name="T1" fmla="*/ 0 h 122"/>
              <a:gd name="T2" fmla="*/ 18669146 w 146"/>
              <a:gd name="T3" fmla="*/ 7433716 h 122"/>
              <a:gd name="T4" fmla="*/ 14549152 w 146"/>
              <a:gd name="T5" fmla="*/ 16062481 h 122"/>
              <a:gd name="T6" fmla="*/ 0 w 146"/>
              <a:gd name="T7" fmla="*/ 7433716 h 122"/>
              <a:gd name="T8" fmla="*/ 4248810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33" y="0"/>
                </a:moveTo>
                <a:lnTo>
                  <a:pt x="145" y="56"/>
                </a:lnTo>
                <a:lnTo>
                  <a:pt x="113" y="121"/>
                </a:lnTo>
                <a:lnTo>
                  <a:pt x="0" y="56"/>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3" name="Freeform 268">
            <a:extLst>
              <a:ext uri="{FF2B5EF4-FFF2-40B4-BE49-F238E27FC236}">
                <a16:creationId xmlns:a16="http://schemas.microsoft.com/office/drawing/2014/main" id="{CC2D8675-9EB8-764F-9A10-5CD0ABEE4DCE}"/>
              </a:ext>
            </a:extLst>
          </p:cNvPr>
          <p:cNvSpPr>
            <a:spLocks noChangeArrowheads="1"/>
          </p:cNvSpPr>
          <p:nvPr/>
        </p:nvSpPr>
        <p:spPr bwMode="auto">
          <a:xfrm>
            <a:off x="4934675" y="6374400"/>
            <a:ext cx="75756" cy="86433"/>
          </a:xfrm>
          <a:custGeom>
            <a:avLst/>
            <a:gdLst>
              <a:gd name="T0" fmla="*/ 4240277 w 155"/>
              <a:gd name="T1" fmla="*/ 0 h 122"/>
              <a:gd name="T2" fmla="*/ 19788675 w 155"/>
              <a:gd name="T3" fmla="*/ 7566702 h 122"/>
              <a:gd name="T4" fmla="*/ 15676729 w 155"/>
              <a:gd name="T5" fmla="*/ 16062481 h 122"/>
              <a:gd name="T6" fmla="*/ 0 w 155"/>
              <a:gd name="T7" fmla="*/ 8628401 h 122"/>
              <a:gd name="T8" fmla="*/ 4240277 w 155"/>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122">
                <a:moveTo>
                  <a:pt x="33" y="0"/>
                </a:moveTo>
                <a:lnTo>
                  <a:pt x="154" y="57"/>
                </a:lnTo>
                <a:lnTo>
                  <a:pt x="122" y="121"/>
                </a:lnTo>
                <a:lnTo>
                  <a:pt x="0" y="65"/>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4" name="Freeform 269">
            <a:extLst>
              <a:ext uri="{FF2B5EF4-FFF2-40B4-BE49-F238E27FC236}">
                <a16:creationId xmlns:a16="http://schemas.microsoft.com/office/drawing/2014/main" id="{F3E6D4CB-AEDD-C440-9C65-344DFD09D35D}"/>
              </a:ext>
            </a:extLst>
          </p:cNvPr>
          <p:cNvSpPr>
            <a:spLocks noChangeArrowheads="1"/>
          </p:cNvSpPr>
          <p:nvPr/>
        </p:nvSpPr>
        <p:spPr bwMode="auto">
          <a:xfrm>
            <a:off x="5049391" y="6451573"/>
            <a:ext cx="75758" cy="86433"/>
          </a:xfrm>
          <a:custGeom>
            <a:avLst/>
            <a:gdLst>
              <a:gd name="T0" fmla="*/ 4165782 w 154"/>
              <a:gd name="T1" fmla="*/ 0 h 122"/>
              <a:gd name="T2" fmla="*/ 19916810 w 154"/>
              <a:gd name="T3" fmla="*/ 7433716 h 122"/>
              <a:gd name="T4" fmla="*/ 15751389 w 154"/>
              <a:gd name="T5" fmla="*/ 16062481 h 122"/>
              <a:gd name="T6" fmla="*/ 0 w 154"/>
              <a:gd name="T7" fmla="*/ 8628401 h 122"/>
              <a:gd name="T8" fmla="*/ 4165782 w 154"/>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22">
                <a:moveTo>
                  <a:pt x="32" y="0"/>
                </a:moveTo>
                <a:lnTo>
                  <a:pt x="153" y="56"/>
                </a:lnTo>
                <a:lnTo>
                  <a:pt x="121" y="121"/>
                </a:lnTo>
                <a:lnTo>
                  <a:pt x="0" y="65"/>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5" name="Freeform 270">
            <a:extLst>
              <a:ext uri="{FF2B5EF4-FFF2-40B4-BE49-F238E27FC236}">
                <a16:creationId xmlns:a16="http://schemas.microsoft.com/office/drawing/2014/main" id="{60C6F9DB-2E7E-0440-8E50-F3277CF84271}"/>
              </a:ext>
            </a:extLst>
          </p:cNvPr>
          <p:cNvSpPr>
            <a:spLocks noChangeArrowheads="1"/>
          </p:cNvSpPr>
          <p:nvPr/>
        </p:nvSpPr>
        <p:spPr bwMode="auto">
          <a:xfrm>
            <a:off x="5168438" y="6525658"/>
            <a:ext cx="71427" cy="86433"/>
          </a:xfrm>
          <a:custGeom>
            <a:avLst/>
            <a:gdLst>
              <a:gd name="T0" fmla="*/ 3090115 w 146"/>
              <a:gd name="T1" fmla="*/ 0 h 122"/>
              <a:gd name="T2" fmla="*/ 18668430 w 146"/>
              <a:gd name="T3" fmla="*/ 6372017 h 122"/>
              <a:gd name="T4" fmla="*/ 14548516 w 146"/>
              <a:gd name="T5" fmla="*/ 16062481 h 122"/>
              <a:gd name="T6" fmla="*/ 0 w 146"/>
              <a:gd name="T7" fmla="*/ 8628401 h 122"/>
              <a:gd name="T8" fmla="*/ 3090115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24" y="0"/>
                </a:moveTo>
                <a:lnTo>
                  <a:pt x="145" y="48"/>
                </a:lnTo>
                <a:lnTo>
                  <a:pt x="113" y="121"/>
                </a:lnTo>
                <a:lnTo>
                  <a:pt x="0" y="65"/>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6" name="Freeform 271">
            <a:extLst>
              <a:ext uri="{FF2B5EF4-FFF2-40B4-BE49-F238E27FC236}">
                <a16:creationId xmlns:a16="http://schemas.microsoft.com/office/drawing/2014/main" id="{4DD1CD57-54A0-4448-9654-969E18FA178E}"/>
              </a:ext>
            </a:extLst>
          </p:cNvPr>
          <p:cNvSpPr>
            <a:spLocks noChangeArrowheads="1"/>
          </p:cNvSpPr>
          <p:nvPr/>
        </p:nvSpPr>
        <p:spPr bwMode="auto">
          <a:xfrm>
            <a:off x="5283155" y="6593569"/>
            <a:ext cx="71429" cy="86433"/>
          </a:xfrm>
          <a:custGeom>
            <a:avLst/>
            <a:gdLst>
              <a:gd name="T0" fmla="*/ 3175354 w 147"/>
              <a:gd name="T1" fmla="*/ 0 h 122"/>
              <a:gd name="T2" fmla="*/ 18543214 w 147"/>
              <a:gd name="T3" fmla="*/ 6372017 h 122"/>
              <a:gd name="T4" fmla="*/ 15367859 w 147"/>
              <a:gd name="T5" fmla="*/ 16062481 h 122"/>
              <a:gd name="T6" fmla="*/ 0 w 147"/>
              <a:gd name="T7" fmla="*/ 9690464 h 122"/>
              <a:gd name="T8" fmla="*/ 3175354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1"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7" name="Freeform 272">
            <a:extLst>
              <a:ext uri="{FF2B5EF4-FFF2-40B4-BE49-F238E27FC236}">
                <a16:creationId xmlns:a16="http://schemas.microsoft.com/office/drawing/2014/main" id="{536C9CC0-CAE2-2447-B256-013F2A4040AA}"/>
              </a:ext>
            </a:extLst>
          </p:cNvPr>
          <p:cNvSpPr>
            <a:spLocks noChangeArrowheads="1"/>
          </p:cNvSpPr>
          <p:nvPr/>
        </p:nvSpPr>
        <p:spPr bwMode="auto">
          <a:xfrm>
            <a:off x="5402202" y="6661480"/>
            <a:ext cx="71427" cy="86433"/>
          </a:xfrm>
          <a:custGeom>
            <a:avLst/>
            <a:gdLst>
              <a:gd name="T0" fmla="*/ 3174937 w 147"/>
              <a:gd name="T1" fmla="*/ 0 h 122"/>
              <a:gd name="T2" fmla="*/ 18542503 w 147"/>
              <a:gd name="T3" fmla="*/ 6372017 h 122"/>
              <a:gd name="T4" fmla="*/ 15494435 w 147"/>
              <a:gd name="T5" fmla="*/ 16062481 h 122"/>
              <a:gd name="T6" fmla="*/ 0 w 147"/>
              <a:gd name="T7" fmla="*/ 9690464 h 122"/>
              <a:gd name="T8" fmla="*/ 3174937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2"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8" name="Freeform 273">
            <a:extLst>
              <a:ext uri="{FF2B5EF4-FFF2-40B4-BE49-F238E27FC236}">
                <a16:creationId xmlns:a16="http://schemas.microsoft.com/office/drawing/2014/main" id="{DD1E493C-99A3-CE4E-ACB1-7773DD0330E6}"/>
              </a:ext>
            </a:extLst>
          </p:cNvPr>
          <p:cNvSpPr>
            <a:spLocks noChangeArrowheads="1"/>
          </p:cNvSpPr>
          <p:nvPr/>
        </p:nvSpPr>
        <p:spPr bwMode="auto">
          <a:xfrm>
            <a:off x="5521247" y="6729391"/>
            <a:ext cx="71429" cy="80258"/>
          </a:xfrm>
          <a:custGeom>
            <a:avLst/>
            <a:gdLst>
              <a:gd name="T0" fmla="*/ 3090174 w 146"/>
              <a:gd name="T1" fmla="*/ 0 h 114"/>
              <a:gd name="T2" fmla="*/ 18669146 w 146"/>
              <a:gd name="T3" fmla="*/ 5243373 h 114"/>
              <a:gd name="T4" fmla="*/ 15578971 w 146"/>
              <a:gd name="T5" fmla="*/ 14813018 h 114"/>
              <a:gd name="T6" fmla="*/ 0 w 146"/>
              <a:gd name="T7" fmla="*/ 8389687 h 114"/>
              <a:gd name="T8" fmla="*/ 3090174 w 146"/>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14">
                <a:moveTo>
                  <a:pt x="24" y="0"/>
                </a:moveTo>
                <a:lnTo>
                  <a:pt x="145"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9" name="Freeform 274">
            <a:extLst>
              <a:ext uri="{FF2B5EF4-FFF2-40B4-BE49-F238E27FC236}">
                <a16:creationId xmlns:a16="http://schemas.microsoft.com/office/drawing/2014/main" id="{916DC932-BD33-4C4D-946D-4D4154229012}"/>
              </a:ext>
            </a:extLst>
          </p:cNvPr>
          <p:cNvSpPr>
            <a:spLocks noChangeArrowheads="1"/>
          </p:cNvSpPr>
          <p:nvPr/>
        </p:nvSpPr>
        <p:spPr bwMode="auto">
          <a:xfrm>
            <a:off x="5640293" y="6791130"/>
            <a:ext cx="71427" cy="80258"/>
          </a:xfrm>
          <a:custGeom>
            <a:avLst/>
            <a:gdLst>
              <a:gd name="T0" fmla="*/ 3048068 w 147"/>
              <a:gd name="T1" fmla="*/ 0 h 114"/>
              <a:gd name="T2" fmla="*/ 18542503 w 147"/>
              <a:gd name="T3" fmla="*/ 5243373 h 114"/>
              <a:gd name="T4" fmla="*/ 15367210 w 147"/>
              <a:gd name="T5" fmla="*/ 14813018 h 114"/>
              <a:gd name="T6" fmla="*/ 0 w 147"/>
              <a:gd name="T7" fmla="*/ 8389687 h 114"/>
              <a:gd name="T8" fmla="*/ 3048068 w 147"/>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14">
                <a:moveTo>
                  <a:pt x="24" y="0"/>
                </a:moveTo>
                <a:lnTo>
                  <a:pt x="146"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44" name="Freeform 279">
            <a:extLst>
              <a:ext uri="{FF2B5EF4-FFF2-40B4-BE49-F238E27FC236}">
                <a16:creationId xmlns:a16="http://schemas.microsoft.com/office/drawing/2014/main" id="{ACC24B00-10DE-E943-9B16-ED37D032EAC7}"/>
              </a:ext>
            </a:extLst>
          </p:cNvPr>
          <p:cNvSpPr>
            <a:spLocks noChangeArrowheads="1"/>
          </p:cNvSpPr>
          <p:nvPr/>
        </p:nvSpPr>
        <p:spPr bwMode="auto">
          <a:xfrm>
            <a:off x="6733897" y="726838"/>
            <a:ext cx="727484" cy="758724"/>
          </a:xfrm>
          <a:custGeom>
            <a:avLst/>
            <a:gdLst>
              <a:gd name="T0" fmla="*/ 97864577 w 752"/>
              <a:gd name="T1" fmla="*/ 49518351 h 752"/>
              <a:gd name="T2" fmla="*/ 97864577 w 752"/>
              <a:gd name="T3" fmla="*/ 49518351 h 752"/>
              <a:gd name="T4" fmla="*/ 49518533 w 752"/>
              <a:gd name="T5" fmla="*/ 97863856 h 752"/>
              <a:gd name="T6" fmla="*/ 0 w 752"/>
              <a:gd name="T7" fmla="*/ 49518351 h 752"/>
              <a:gd name="T8" fmla="*/ 49518533 w 752"/>
              <a:gd name="T9" fmla="*/ 0 h 752"/>
              <a:gd name="T10" fmla="*/ 97864577 w 752"/>
              <a:gd name="T11" fmla="*/ 49518351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 h="752">
                <a:moveTo>
                  <a:pt x="751" y="380"/>
                </a:moveTo>
                <a:lnTo>
                  <a:pt x="751" y="380"/>
                </a:lnTo>
                <a:cubicBezTo>
                  <a:pt x="751" y="582"/>
                  <a:pt x="582" y="751"/>
                  <a:pt x="380" y="751"/>
                </a:cubicBezTo>
                <a:cubicBezTo>
                  <a:pt x="170" y="751"/>
                  <a:pt x="0" y="582"/>
                  <a:pt x="0" y="380"/>
                </a:cubicBezTo>
                <a:cubicBezTo>
                  <a:pt x="0" y="170"/>
                  <a:pt x="170" y="0"/>
                  <a:pt x="380" y="0"/>
                </a:cubicBezTo>
                <a:cubicBezTo>
                  <a:pt x="582" y="0"/>
                  <a:pt x="751" y="170"/>
                  <a:pt x="751" y="380"/>
                </a:cubicBezTo>
              </a:path>
            </a:pathLst>
          </a:custGeom>
          <a:solidFill>
            <a:schemeClr val="bg2"/>
          </a:solidFill>
          <a:ln>
            <a:noFill/>
          </a:ln>
          <a:effectLst/>
        </p:spPr>
        <p:txBody>
          <a:bodyPr wrap="none" anchor="ctr"/>
          <a:lstStyle/>
          <a:p>
            <a:pPr algn="ctr"/>
            <a:r>
              <a:rPr lang="es-MX" sz="4400" b="1" dirty="0"/>
              <a:t>3</a:t>
            </a:r>
          </a:p>
        </p:txBody>
      </p:sp>
      <p:sp>
        <p:nvSpPr>
          <p:cNvPr id="161" name="CuadroTexto 395">
            <a:extLst>
              <a:ext uri="{FF2B5EF4-FFF2-40B4-BE49-F238E27FC236}">
                <a16:creationId xmlns:a16="http://schemas.microsoft.com/office/drawing/2014/main" id="{1C660ACB-8F07-F147-B75E-022FC523896B}"/>
              </a:ext>
            </a:extLst>
          </p:cNvPr>
          <p:cNvSpPr txBox="1"/>
          <p:nvPr/>
        </p:nvSpPr>
        <p:spPr>
          <a:xfrm>
            <a:off x="7301977" y="3670679"/>
            <a:ext cx="3522919" cy="400110"/>
          </a:xfrm>
          <a:prstGeom prst="rect">
            <a:avLst/>
          </a:prstGeom>
          <a:noFill/>
        </p:spPr>
        <p:txBody>
          <a:bodyPr wrap="square" rtlCol="0">
            <a:spAutoFit/>
          </a:bodyPr>
          <a:lstStyle/>
          <a:p>
            <a:r>
              <a:rPr lang="en-US" sz="2000" b="1" dirty="0">
                <a:solidFill>
                  <a:schemeClr val="accent1"/>
                </a:solidFill>
                <a:latin typeface="Avenir Book" panose="02000503020000020003" pitchFamily="2" charset="0"/>
                <a:ea typeface="Lato" charset="0"/>
                <a:cs typeface="Lato" charset="0"/>
              </a:rPr>
              <a:t>HOW DO WE GET THERE?</a:t>
            </a:r>
          </a:p>
        </p:txBody>
      </p:sp>
      <p:sp>
        <p:nvSpPr>
          <p:cNvPr id="3" name="Rectangle 2">
            <a:extLst>
              <a:ext uri="{FF2B5EF4-FFF2-40B4-BE49-F238E27FC236}">
                <a16:creationId xmlns:a16="http://schemas.microsoft.com/office/drawing/2014/main" id="{DF78CAD0-0F4C-7A42-A531-73D3C9AFFFE6}"/>
              </a:ext>
            </a:extLst>
          </p:cNvPr>
          <p:cNvSpPr/>
          <p:nvPr/>
        </p:nvSpPr>
        <p:spPr>
          <a:xfrm>
            <a:off x="675555" y="648929"/>
            <a:ext cx="219180" cy="129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itle 1">
            <a:extLst>
              <a:ext uri="{FF2B5EF4-FFF2-40B4-BE49-F238E27FC236}">
                <a16:creationId xmlns:a16="http://schemas.microsoft.com/office/drawing/2014/main" id="{D85DB0F2-BED0-AE42-9DED-B14A78C85772}"/>
              </a:ext>
            </a:extLst>
          </p:cNvPr>
          <p:cNvSpPr txBox="1">
            <a:spLocks/>
          </p:cNvSpPr>
          <p:nvPr/>
        </p:nvSpPr>
        <p:spPr>
          <a:xfrm>
            <a:off x="253168" y="24456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Marketing </a:t>
            </a:r>
          </a:p>
          <a:p>
            <a:r>
              <a:rPr lang="en-US" sz="5400" b="1" dirty="0">
                <a:latin typeface="Aharoni" panose="020F0502020204030204" pitchFamily="34" charset="0"/>
                <a:cs typeface="Aharoni" panose="020F0502020204030204" pitchFamily="34" charset="0"/>
              </a:rPr>
              <a:t>Action plan</a:t>
            </a:r>
          </a:p>
        </p:txBody>
      </p:sp>
      <p:sp>
        <p:nvSpPr>
          <p:cNvPr id="170" name="TextBox 169">
            <a:extLst>
              <a:ext uri="{FF2B5EF4-FFF2-40B4-BE49-F238E27FC236}">
                <a16:creationId xmlns:a16="http://schemas.microsoft.com/office/drawing/2014/main" id="{83E85644-2A4A-074D-B667-1B1E2221D0E1}"/>
              </a:ext>
            </a:extLst>
          </p:cNvPr>
          <p:cNvSpPr txBox="1"/>
          <p:nvPr/>
        </p:nvSpPr>
        <p:spPr>
          <a:xfrm>
            <a:off x="7313954" y="4345420"/>
            <a:ext cx="3916560" cy="1477328"/>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Avenir Book" panose="02000503020000020003" pitchFamily="2" charset="0"/>
              </a:rPr>
              <a:t>Which actions are you going to take to reach your marketing goals</a:t>
            </a:r>
          </a:p>
          <a:p>
            <a:pPr marL="171450" indent="-171450">
              <a:buFont typeface="Arial" panose="020B0604020202020204" pitchFamily="34" charset="0"/>
              <a:buChar char="•"/>
            </a:pPr>
            <a:r>
              <a:rPr lang="en-US" dirty="0">
                <a:latin typeface="Avenir Book" panose="02000503020000020003" pitchFamily="2" charset="0"/>
              </a:rPr>
              <a:t>What are the key messages that represent your business and resonate with your target customer</a:t>
            </a:r>
          </a:p>
        </p:txBody>
      </p:sp>
    </p:spTree>
    <p:extLst>
      <p:ext uri="{BB962C8B-B14F-4D97-AF65-F5344CB8AC3E}">
        <p14:creationId xmlns:p14="http://schemas.microsoft.com/office/powerpoint/2010/main" val="2605577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C00C9E-044D-3942-B861-08D5D38A96A9}"/>
              </a:ext>
            </a:extLst>
          </p:cNvPr>
          <p:cNvSpPr/>
          <p:nvPr/>
        </p:nvSpPr>
        <p:spPr>
          <a:xfrm>
            <a:off x="3497943" y="6224"/>
            <a:ext cx="8694057"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DB301-6DC3-FF4F-A3B8-8BD972FB49B6}"/>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Tactics or Action plan</a:t>
            </a:r>
          </a:p>
        </p:txBody>
      </p:sp>
      <p:grpSp>
        <p:nvGrpSpPr>
          <p:cNvPr id="3" name="Group 2">
            <a:extLst>
              <a:ext uri="{FF2B5EF4-FFF2-40B4-BE49-F238E27FC236}">
                <a16:creationId xmlns:a16="http://schemas.microsoft.com/office/drawing/2014/main" id="{BE0F0A0E-3F58-2640-B8C0-26F126C3E949}"/>
              </a:ext>
            </a:extLst>
          </p:cNvPr>
          <p:cNvGrpSpPr/>
          <p:nvPr/>
        </p:nvGrpSpPr>
        <p:grpSpPr>
          <a:xfrm>
            <a:off x="3615582" y="1238391"/>
            <a:ext cx="853293" cy="811330"/>
            <a:chOff x="323415" y="1987728"/>
            <a:chExt cx="853293" cy="811330"/>
          </a:xfrm>
        </p:grpSpPr>
        <p:sp>
          <p:nvSpPr>
            <p:cNvPr id="4" name="Oval 3">
              <a:extLst>
                <a:ext uri="{FF2B5EF4-FFF2-40B4-BE49-F238E27FC236}">
                  <a16:creationId xmlns:a16="http://schemas.microsoft.com/office/drawing/2014/main" id="{683503E8-7BB9-3E43-A08C-73FF68166EDC}"/>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4E3C4C31-48E7-B747-8D3C-BDCF9408E961}"/>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 name="Group 5">
            <a:extLst>
              <a:ext uri="{FF2B5EF4-FFF2-40B4-BE49-F238E27FC236}">
                <a16:creationId xmlns:a16="http://schemas.microsoft.com/office/drawing/2014/main" id="{B24997F7-3B6A-5C42-BBA8-3663EF958006}"/>
              </a:ext>
            </a:extLst>
          </p:cNvPr>
          <p:cNvGrpSpPr/>
          <p:nvPr/>
        </p:nvGrpSpPr>
        <p:grpSpPr>
          <a:xfrm>
            <a:off x="144834" y="1235402"/>
            <a:ext cx="853293" cy="811330"/>
            <a:chOff x="323415" y="5593031"/>
            <a:chExt cx="853293" cy="811330"/>
          </a:xfrm>
        </p:grpSpPr>
        <p:sp>
          <p:nvSpPr>
            <p:cNvPr id="7" name="Oval 6">
              <a:extLst>
                <a:ext uri="{FF2B5EF4-FFF2-40B4-BE49-F238E27FC236}">
                  <a16:creationId xmlns:a16="http://schemas.microsoft.com/office/drawing/2014/main" id="{23C025A9-F45A-0A41-986E-00E5E58031A2}"/>
                </a:ext>
              </a:extLst>
            </p:cNvPr>
            <p:cNvSpPr/>
            <p:nvPr/>
          </p:nvSpPr>
          <p:spPr>
            <a:xfrm>
              <a:off x="323415" y="5593031"/>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Freeform 7">
              <a:extLst>
                <a:ext uri="{FF2B5EF4-FFF2-40B4-BE49-F238E27FC236}">
                  <a16:creationId xmlns:a16="http://schemas.microsoft.com/office/drawing/2014/main" id="{4E888F96-F4F7-2C48-8AAB-F0965C0D9EB7}"/>
                </a:ext>
              </a:extLst>
            </p:cNvPr>
            <p:cNvSpPr/>
            <p:nvPr/>
          </p:nvSpPr>
          <p:spPr>
            <a:xfrm>
              <a:off x="436190" y="5713682"/>
              <a:ext cx="627742" cy="541975"/>
            </a:xfrm>
            <a:custGeom>
              <a:avLst/>
              <a:gdLst/>
              <a:ahLst/>
              <a:cxnLst>
                <a:cxn ang="3cd4">
                  <a:pos x="hc" y="t"/>
                </a:cxn>
                <a:cxn ang="cd2">
                  <a:pos x="l" y="vc"/>
                </a:cxn>
                <a:cxn ang="cd4">
                  <a:pos x="hc" y="b"/>
                </a:cxn>
                <a:cxn ang="0">
                  <a:pos x="r" y="vc"/>
                </a:cxn>
              </a:cxnLst>
              <a:rect l="l" t="t" r="r" b="b"/>
              <a:pathLst>
                <a:path w="904" h="904">
                  <a:moveTo>
                    <a:pt x="140" y="389"/>
                  </a:moveTo>
                  <a:lnTo>
                    <a:pt x="123" y="380"/>
                  </a:lnTo>
                  <a:lnTo>
                    <a:pt x="140" y="380"/>
                  </a:lnTo>
                  <a:close/>
                  <a:moveTo>
                    <a:pt x="709" y="55"/>
                  </a:moveTo>
                  <a:lnTo>
                    <a:pt x="709" y="341"/>
                  </a:lnTo>
                  <a:cubicBezTo>
                    <a:pt x="707" y="345"/>
                    <a:pt x="706" y="349"/>
                    <a:pt x="706" y="353"/>
                  </a:cubicBezTo>
                  <a:cubicBezTo>
                    <a:pt x="706" y="357"/>
                    <a:pt x="707" y="361"/>
                    <a:pt x="709" y="364"/>
                  </a:cubicBezTo>
                  <a:lnTo>
                    <a:pt x="709" y="417"/>
                  </a:lnTo>
                  <a:lnTo>
                    <a:pt x="451" y="547"/>
                  </a:lnTo>
                  <a:lnTo>
                    <a:pt x="195" y="417"/>
                  </a:lnTo>
                  <a:lnTo>
                    <a:pt x="195" y="55"/>
                  </a:lnTo>
                  <a:close/>
                  <a:moveTo>
                    <a:pt x="781" y="380"/>
                  </a:moveTo>
                  <a:lnTo>
                    <a:pt x="764" y="389"/>
                  </a:lnTo>
                  <a:lnTo>
                    <a:pt x="764" y="380"/>
                  </a:lnTo>
                  <a:close/>
                  <a:moveTo>
                    <a:pt x="615" y="576"/>
                  </a:moveTo>
                  <a:cubicBezTo>
                    <a:pt x="604" y="565"/>
                    <a:pt x="586" y="565"/>
                    <a:pt x="576" y="576"/>
                  </a:cubicBezTo>
                  <a:cubicBezTo>
                    <a:pt x="565" y="586"/>
                    <a:pt x="565" y="604"/>
                    <a:pt x="576" y="615"/>
                  </a:cubicBezTo>
                  <a:lnTo>
                    <a:pt x="810" y="849"/>
                  </a:lnTo>
                  <a:lnTo>
                    <a:pt x="94" y="849"/>
                  </a:lnTo>
                  <a:lnTo>
                    <a:pt x="328" y="615"/>
                  </a:lnTo>
                  <a:cubicBezTo>
                    <a:pt x="339" y="604"/>
                    <a:pt x="339" y="586"/>
                    <a:pt x="328" y="576"/>
                  </a:cubicBezTo>
                  <a:cubicBezTo>
                    <a:pt x="317" y="565"/>
                    <a:pt x="300" y="565"/>
                    <a:pt x="289" y="576"/>
                  </a:cubicBezTo>
                  <a:lnTo>
                    <a:pt x="55" y="809"/>
                  </a:lnTo>
                  <a:lnTo>
                    <a:pt x="55" y="407"/>
                  </a:lnTo>
                  <a:lnTo>
                    <a:pt x="439" y="603"/>
                  </a:lnTo>
                  <a:cubicBezTo>
                    <a:pt x="439" y="604"/>
                    <a:pt x="440" y="604"/>
                    <a:pt x="441" y="604"/>
                  </a:cubicBezTo>
                  <a:cubicBezTo>
                    <a:pt x="442" y="604"/>
                    <a:pt x="442" y="604"/>
                    <a:pt x="442" y="604"/>
                  </a:cubicBezTo>
                  <a:cubicBezTo>
                    <a:pt x="443" y="605"/>
                    <a:pt x="444" y="605"/>
                    <a:pt x="444" y="605"/>
                  </a:cubicBezTo>
                  <a:cubicBezTo>
                    <a:pt x="445" y="605"/>
                    <a:pt x="445" y="605"/>
                    <a:pt x="445" y="605"/>
                  </a:cubicBezTo>
                  <a:cubicBezTo>
                    <a:pt x="446" y="606"/>
                    <a:pt x="447" y="606"/>
                    <a:pt x="448" y="606"/>
                  </a:cubicBezTo>
                  <a:cubicBezTo>
                    <a:pt x="449" y="606"/>
                    <a:pt x="450" y="606"/>
                    <a:pt x="451" y="606"/>
                  </a:cubicBezTo>
                  <a:cubicBezTo>
                    <a:pt x="452" y="606"/>
                    <a:pt x="453" y="606"/>
                    <a:pt x="454" y="606"/>
                  </a:cubicBezTo>
                  <a:lnTo>
                    <a:pt x="455" y="606"/>
                  </a:lnTo>
                  <a:cubicBezTo>
                    <a:pt x="455" y="606"/>
                    <a:pt x="456" y="606"/>
                    <a:pt x="457" y="605"/>
                  </a:cubicBezTo>
                  <a:lnTo>
                    <a:pt x="458" y="605"/>
                  </a:lnTo>
                  <a:cubicBezTo>
                    <a:pt x="459" y="605"/>
                    <a:pt x="460" y="605"/>
                    <a:pt x="460" y="604"/>
                  </a:cubicBezTo>
                  <a:cubicBezTo>
                    <a:pt x="461" y="604"/>
                    <a:pt x="461" y="604"/>
                    <a:pt x="461" y="604"/>
                  </a:cubicBezTo>
                  <a:cubicBezTo>
                    <a:pt x="462" y="604"/>
                    <a:pt x="463" y="604"/>
                    <a:pt x="463" y="603"/>
                  </a:cubicBezTo>
                  <a:cubicBezTo>
                    <a:pt x="464" y="603"/>
                    <a:pt x="464" y="603"/>
                    <a:pt x="464" y="603"/>
                  </a:cubicBezTo>
                  <a:lnTo>
                    <a:pt x="849" y="407"/>
                  </a:lnTo>
                  <a:lnTo>
                    <a:pt x="849" y="810"/>
                  </a:lnTo>
                  <a:close/>
                  <a:moveTo>
                    <a:pt x="904" y="367"/>
                  </a:moveTo>
                  <a:cubicBezTo>
                    <a:pt x="904" y="366"/>
                    <a:pt x="904" y="365"/>
                    <a:pt x="904" y="365"/>
                  </a:cubicBezTo>
                  <a:cubicBezTo>
                    <a:pt x="905" y="360"/>
                    <a:pt x="904" y="355"/>
                    <a:pt x="901" y="350"/>
                  </a:cubicBezTo>
                  <a:cubicBezTo>
                    <a:pt x="900" y="347"/>
                    <a:pt x="898" y="345"/>
                    <a:pt x="897" y="343"/>
                  </a:cubicBezTo>
                  <a:cubicBezTo>
                    <a:pt x="889" y="332"/>
                    <a:pt x="876" y="325"/>
                    <a:pt x="861" y="325"/>
                  </a:cubicBezTo>
                  <a:lnTo>
                    <a:pt x="764" y="325"/>
                  </a:lnTo>
                  <a:lnTo>
                    <a:pt x="764" y="38"/>
                  </a:lnTo>
                  <a:cubicBezTo>
                    <a:pt x="764" y="17"/>
                    <a:pt x="747" y="0"/>
                    <a:pt x="727" y="0"/>
                  </a:cubicBezTo>
                  <a:lnTo>
                    <a:pt x="177" y="0"/>
                  </a:lnTo>
                  <a:cubicBezTo>
                    <a:pt x="156" y="0"/>
                    <a:pt x="140" y="17"/>
                    <a:pt x="140" y="38"/>
                  </a:cubicBezTo>
                  <a:lnTo>
                    <a:pt x="140" y="325"/>
                  </a:lnTo>
                  <a:lnTo>
                    <a:pt x="43" y="325"/>
                  </a:lnTo>
                  <a:cubicBezTo>
                    <a:pt x="29" y="325"/>
                    <a:pt x="16" y="332"/>
                    <a:pt x="8" y="343"/>
                  </a:cubicBezTo>
                  <a:cubicBezTo>
                    <a:pt x="6" y="345"/>
                    <a:pt x="4" y="347"/>
                    <a:pt x="3" y="350"/>
                  </a:cubicBezTo>
                  <a:cubicBezTo>
                    <a:pt x="1" y="355"/>
                    <a:pt x="0" y="360"/>
                    <a:pt x="0" y="365"/>
                  </a:cubicBezTo>
                  <a:cubicBezTo>
                    <a:pt x="0" y="365"/>
                    <a:pt x="0" y="366"/>
                    <a:pt x="0" y="367"/>
                  </a:cubicBezTo>
                  <a:lnTo>
                    <a:pt x="0" y="862"/>
                  </a:lnTo>
                  <a:cubicBezTo>
                    <a:pt x="0" y="885"/>
                    <a:pt x="19" y="904"/>
                    <a:pt x="43" y="904"/>
                  </a:cubicBezTo>
                  <a:lnTo>
                    <a:pt x="861" y="904"/>
                  </a:lnTo>
                  <a:cubicBezTo>
                    <a:pt x="872" y="904"/>
                    <a:pt x="882" y="900"/>
                    <a:pt x="889" y="894"/>
                  </a:cubicBezTo>
                  <a:cubicBezTo>
                    <a:pt x="890" y="893"/>
                    <a:pt x="890" y="893"/>
                    <a:pt x="890" y="893"/>
                  </a:cubicBezTo>
                  <a:lnTo>
                    <a:pt x="891" y="893"/>
                  </a:lnTo>
                  <a:cubicBezTo>
                    <a:pt x="891" y="892"/>
                    <a:pt x="891" y="892"/>
                    <a:pt x="892" y="892"/>
                  </a:cubicBezTo>
                  <a:cubicBezTo>
                    <a:pt x="892" y="891"/>
                    <a:pt x="892" y="891"/>
                    <a:pt x="892" y="891"/>
                  </a:cubicBezTo>
                  <a:cubicBezTo>
                    <a:pt x="900" y="884"/>
                    <a:pt x="904" y="873"/>
                    <a:pt x="904" y="8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9" name="TextBox 8">
            <a:extLst>
              <a:ext uri="{FF2B5EF4-FFF2-40B4-BE49-F238E27FC236}">
                <a16:creationId xmlns:a16="http://schemas.microsoft.com/office/drawing/2014/main" id="{F101CF43-7B1B-A546-BD46-1BCBB537E2E3}"/>
              </a:ext>
            </a:extLst>
          </p:cNvPr>
          <p:cNvSpPr txBox="1"/>
          <p:nvPr/>
        </p:nvSpPr>
        <p:spPr>
          <a:xfrm>
            <a:off x="144834" y="2086668"/>
            <a:ext cx="3257130" cy="3384388"/>
          </a:xfrm>
          <a:prstGeom prst="rect">
            <a:avLst/>
          </a:prstGeom>
          <a:noFill/>
        </p:spPr>
        <p:txBody>
          <a:bodyPr wrap="square" rtlCol="0">
            <a:spAutoFit/>
          </a:bodyPr>
          <a:lstStyle/>
          <a:p>
            <a:pPr marL="187325" indent="-187325">
              <a:lnSpc>
                <a:spcPct val="150000"/>
              </a:lnSpc>
              <a:buFont typeface="Arial" panose="020B0604020202020204" pitchFamily="34" charset="0"/>
              <a:buChar char="•"/>
            </a:pPr>
            <a:r>
              <a:rPr lang="en-US" sz="1600" dirty="0">
                <a:latin typeface="Avenir Book" panose="02000503020000020003" pitchFamily="2" charset="0"/>
              </a:rPr>
              <a:t>Aqua Blue Marketing would recommend you brainstorm ideas to create your action plan</a:t>
            </a:r>
          </a:p>
          <a:p>
            <a:pPr marL="187325" indent="-187325">
              <a:lnSpc>
                <a:spcPct val="150000"/>
              </a:lnSpc>
              <a:buFont typeface="Arial" panose="020B0604020202020204" pitchFamily="34" charset="0"/>
              <a:buChar char="•"/>
            </a:pPr>
            <a:r>
              <a:rPr lang="en-US" sz="1600" dirty="0">
                <a:latin typeface="Avenir Book" panose="02000503020000020003" pitchFamily="2" charset="0"/>
              </a:rPr>
              <a:t>Take a step back and prioritize based on the following</a:t>
            </a:r>
          </a:p>
          <a:p>
            <a:pPr marL="495300" indent="-306388">
              <a:lnSpc>
                <a:spcPct val="150000"/>
              </a:lnSpc>
              <a:buAutoNum type="arabicPeriod"/>
            </a:pPr>
            <a:r>
              <a:rPr lang="en-US" sz="1600" dirty="0">
                <a:latin typeface="Avenir Book" panose="02000503020000020003" pitchFamily="2" charset="0"/>
              </a:rPr>
              <a:t>Budget</a:t>
            </a:r>
          </a:p>
          <a:p>
            <a:pPr marL="495300" indent="-306388">
              <a:lnSpc>
                <a:spcPct val="150000"/>
              </a:lnSpc>
              <a:buAutoNum type="arabicPeriod"/>
            </a:pPr>
            <a:r>
              <a:rPr lang="en-US" sz="1600" dirty="0">
                <a:latin typeface="Avenir Book" panose="02000503020000020003" pitchFamily="2" charset="0"/>
              </a:rPr>
              <a:t>Time requirement</a:t>
            </a:r>
          </a:p>
          <a:p>
            <a:pPr marL="495300" indent="-306388">
              <a:lnSpc>
                <a:spcPct val="150000"/>
              </a:lnSpc>
              <a:buAutoNum type="arabicPeriod"/>
            </a:pPr>
            <a:r>
              <a:rPr lang="en-US" sz="1600" dirty="0">
                <a:latin typeface="Avenir Book" panose="02000503020000020003" pitchFamily="2" charset="0"/>
              </a:rPr>
              <a:t>Target Audience/Customer receptivity</a:t>
            </a:r>
          </a:p>
        </p:txBody>
      </p:sp>
      <p:sp>
        <p:nvSpPr>
          <p:cNvPr id="10" name="TextBox 9">
            <a:extLst>
              <a:ext uri="{FF2B5EF4-FFF2-40B4-BE49-F238E27FC236}">
                <a16:creationId xmlns:a16="http://schemas.microsoft.com/office/drawing/2014/main" id="{55437872-C448-1649-88FD-1D65C2E41ADB}"/>
              </a:ext>
            </a:extLst>
          </p:cNvPr>
          <p:cNvSpPr txBox="1"/>
          <p:nvPr/>
        </p:nvSpPr>
        <p:spPr>
          <a:xfrm>
            <a:off x="1138175" y="128409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NOTE</a:t>
            </a:r>
          </a:p>
        </p:txBody>
      </p:sp>
      <p:sp>
        <p:nvSpPr>
          <p:cNvPr id="11" name="Rectangle 10">
            <a:extLst>
              <a:ext uri="{FF2B5EF4-FFF2-40B4-BE49-F238E27FC236}">
                <a16:creationId xmlns:a16="http://schemas.microsoft.com/office/drawing/2014/main" id="{C7A0460B-5DB8-0B48-944F-4571282614CD}"/>
              </a:ext>
            </a:extLst>
          </p:cNvPr>
          <p:cNvSpPr/>
          <p:nvPr/>
        </p:nvSpPr>
        <p:spPr>
          <a:xfrm>
            <a:off x="4539711" y="1335879"/>
            <a:ext cx="6560098" cy="70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OBJECTIVE OF ACTION PLAN</a:t>
            </a:r>
          </a:p>
        </p:txBody>
      </p:sp>
      <p:sp>
        <p:nvSpPr>
          <p:cNvPr id="13" name="Rectangle 12">
            <a:extLst>
              <a:ext uri="{FF2B5EF4-FFF2-40B4-BE49-F238E27FC236}">
                <a16:creationId xmlns:a16="http://schemas.microsoft.com/office/drawing/2014/main" id="{A6584752-BDBF-4B47-85FD-4BB7DAFA72EF}"/>
              </a:ext>
            </a:extLst>
          </p:cNvPr>
          <p:cNvSpPr/>
          <p:nvPr/>
        </p:nvSpPr>
        <p:spPr>
          <a:xfrm>
            <a:off x="3615582" y="2046732"/>
            <a:ext cx="8195418" cy="162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 action plan is what will drive all your activity for the year. </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This is where you’ll track how you’re preforming and adjust as required</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Just because an idea sounds great, you need to ensure it will help you reach your goals. </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You’re exploration of the market will provide you with ideas for your action plan and inform which channels your target audience utilize and what they’re receptive to.</a:t>
            </a:r>
          </a:p>
          <a:p>
            <a:pPr marL="285750" indent="-285750">
              <a:lnSpc>
                <a:spcPct val="150000"/>
              </a:lnSpc>
              <a:buFont typeface="Arial" panose="020B0604020202020204" pitchFamily="34" charset="0"/>
              <a:buChar char="•"/>
            </a:pPr>
            <a:r>
              <a:rPr lang="en-US" sz="1600" dirty="0">
                <a:solidFill>
                  <a:schemeClr val="tx1"/>
                </a:solidFill>
                <a:latin typeface="Avenir Book" panose="02000503020000020003" pitchFamily="2" charset="0"/>
              </a:rPr>
              <a:t>Your action plan should be SMART – Specific, Measurable, Attainable, Relevant and Time bound</a:t>
            </a:r>
          </a:p>
        </p:txBody>
      </p:sp>
      <p:sp>
        <p:nvSpPr>
          <p:cNvPr id="19" name="Rectangle 18">
            <a:extLst>
              <a:ext uri="{FF2B5EF4-FFF2-40B4-BE49-F238E27FC236}">
                <a16:creationId xmlns:a16="http://schemas.microsoft.com/office/drawing/2014/main" id="{ED9AC6A4-BA88-F84D-8D3C-43E89CAF1C15}"/>
              </a:ext>
            </a:extLst>
          </p:cNvPr>
          <p:cNvSpPr/>
          <p:nvPr/>
        </p:nvSpPr>
        <p:spPr>
          <a:xfrm>
            <a:off x="3555392" y="5510992"/>
            <a:ext cx="8479831" cy="1238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Avenir Book" panose="02000503020000020003" pitchFamily="2" charset="0"/>
              </a:rPr>
              <a:t>Never be afraid to throw an idea out if you see it’s not working. </a:t>
            </a:r>
          </a:p>
          <a:p>
            <a:pPr algn="ctr">
              <a:lnSpc>
                <a:spcPct val="150000"/>
              </a:lnSpc>
            </a:pPr>
            <a:r>
              <a:rPr lang="en-US" b="1" dirty="0">
                <a:solidFill>
                  <a:schemeClr val="tx1"/>
                </a:solidFill>
                <a:latin typeface="Avenir Book" panose="02000503020000020003" pitchFamily="2" charset="0"/>
              </a:rPr>
              <a:t>You can be agile and adapt as necessary. </a:t>
            </a:r>
          </a:p>
          <a:p>
            <a:pPr algn="ctr">
              <a:lnSpc>
                <a:spcPct val="150000"/>
              </a:lnSpc>
            </a:pPr>
            <a:r>
              <a:rPr lang="en-US" b="1" dirty="0">
                <a:solidFill>
                  <a:schemeClr val="tx1"/>
                </a:solidFill>
                <a:latin typeface="Avenir Book" panose="02000503020000020003" pitchFamily="2" charset="0"/>
              </a:rPr>
              <a:t>This is the power of a great marketing plan</a:t>
            </a:r>
          </a:p>
        </p:txBody>
      </p:sp>
      <p:sp>
        <p:nvSpPr>
          <p:cNvPr id="20" name="TextBox 19">
            <a:extLst>
              <a:ext uri="{FF2B5EF4-FFF2-40B4-BE49-F238E27FC236}">
                <a16:creationId xmlns:a16="http://schemas.microsoft.com/office/drawing/2014/main" id="{4404286A-248B-6A44-AC2A-DB922BDF1C30}"/>
              </a:ext>
            </a:extLst>
          </p:cNvPr>
          <p:cNvSpPr txBox="1"/>
          <p:nvPr/>
        </p:nvSpPr>
        <p:spPr>
          <a:xfrm>
            <a:off x="144834" y="5471056"/>
            <a:ext cx="3068655" cy="1345368"/>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a:lnSpc>
                <a:spcPts val="2040"/>
              </a:lnSpc>
            </a:pPr>
            <a:r>
              <a:rPr lang="en-US" sz="1600" dirty="0">
                <a:latin typeface="Avenir Book" panose="02000503020000020003" pitchFamily="2" charset="0"/>
                <a:ea typeface="Lato Light" panose="020F0502020204030203" pitchFamily="34" charset="0"/>
                <a:cs typeface="Lato Light" panose="020F0502020204030203" pitchFamily="34" charset="0"/>
              </a:rPr>
              <a:t>A project planning system with help you enormously to track you action plan</a:t>
            </a:r>
          </a:p>
        </p:txBody>
      </p:sp>
      <p:sp>
        <p:nvSpPr>
          <p:cNvPr id="21" name="Gráfico 221">
            <a:extLst>
              <a:ext uri="{FF2B5EF4-FFF2-40B4-BE49-F238E27FC236}">
                <a16:creationId xmlns:a16="http://schemas.microsoft.com/office/drawing/2014/main" id="{709EE8E3-FEFD-9F44-8195-F683DE2C66C8}"/>
              </a:ext>
            </a:extLst>
          </p:cNvPr>
          <p:cNvSpPr/>
          <p:nvPr/>
        </p:nvSpPr>
        <p:spPr>
          <a:xfrm>
            <a:off x="144834" y="5510992"/>
            <a:ext cx="459850"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Tree>
    <p:extLst>
      <p:ext uri="{BB962C8B-B14F-4D97-AF65-F5344CB8AC3E}">
        <p14:creationId xmlns:p14="http://schemas.microsoft.com/office/powerpoint/2010/main" val="27475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17C4C-7DDD-6347-AA81-A634A80F37A9}"/>
              </a:ext>
            </a:extLst>
          </p:cNvPr>
          <p:cNvSpPr/>
          <p:nvPr/>
        </p:nvSpPr>
        <p:spPr>
          <a:xfrm>
            <a:off x="0" y="3570513"/>
            <a:ext cx="12192000" cy="3304281"/>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835CBB-B08F-EF4E-A46A-5ED8D0FB5041}"/>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Example tactical plan</a:t>
            </a:r>
          </a:p>
        </p:txBody>
      </p:sp>
      <p:sp>
        <p:nvSpPr>
          <p:cNvPr id="13" name="Rectangle 12">
            <a:extLst>
              <a:ext uri="{FF2B5EF4-FFF2-40B4-BE49-F238E27FC236}">
                <a16:creationId xmlns:a16="http://schemas.microsoft.com/office/drawing/2014/main" id="{CF626B73-9598-784F-B77F-EE6140EF0882}"/>
              </a:ext>
            </a:extLst>
          </p:cNvPr>
          <p:cNvSpPr/>
          <p:nvPr/>
        </p:nvSpPr>
        <p:spPr>
          <a:xfrm>
            <a:off x="809458" y="1441146"/>
            <a:ext cx="3109397" cy="2026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Build a targeted marketing campaign that differentiates XYZ in the market to attract new patients</a:t>
            </a:r>
          </a:p>
        </p:txBody>
      </p:sp>
      <p:sp>
        <p:nvSpPr>
          <p:cNvPr id="14" name="Rectangle 13">
            <a:extLst>
              <a:ext uri="{FF2B5EF4-FFF2-40B4-BE49-F238E27FC236}">
                <a16:creationId xmlns:a16="http://schemas.microsoft.com/office/drawing/2014/main" id="{8D13CA85-6241-2740-BFB7-8D1CDEF1F0D1}"/>
              </a:ext>
            </a:extLst>
          </p:cNvPr>
          <p:cNvSpPr/>
          <p:nvPr/>
        </p:nvSpPr>
        <p:spPr>
          <a:xfrm>
            <a:off x="4541301" y="1433258"/>
            <a:ext cx="3109397" cy="19957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a professional relationship with the 5 medical experts and the advocate community through educational promotion</a:t>
            </a:r>
          </a:p>
        </p:txBody>
      </p:sp>
      <p:sp>
        <p:nvSpPr>
          <p:cNvPr id="15" name="Rectangle 14">
            <a:extLst>
              <a:ext uri="{FF2B5EF4-FFF2-40B4-BE49-F238E27FC236}">
                <a16:creationId xmlns:a16="http://schemas.microsoft.com/office/drawing/2014/main" id="{5EA00835-5139-1540-B416-85826DA8796A}"/>
              </a:ext>
            </a:extLst>
          </p:cNvPr>
          <p:cNvSpPr/>
          <p:nvPr/>
        </p:nvSpPr>
        <p:spPr>
          <a:xfrm>
            <a:off x="8273144" y="1472222"/>
            <a:ext cx="3109397" cy="1995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Build an online presence that represents our expertise</a:t>
            </a:r>
          </a:p>
        </p:txBody>
      </p:sp>
      <p:sp>
        <p:nvSpPr>
          <p:cNvPr id="16" name="TextBox 15">
            <a:extLst>
              <a:ext uri="{FF2B5EF4-FFF2-40B4-BE49-F238E27FC236}">
                <a16:creationId xmlns:a16="http://schemas.microsoft.com/office/drawing/2014/main" id="{E14836A1-6C5C-9342-BB11-CD37E441D077}"/>
              </a:ext>
            </a:extLst>
          </p:cNvPr>
          <p:cNvSpPr txBox="1"/>
          <p:nvPr/>
        </p:nvSpPr>
        <p:spPr>
          <a:xfrm>
            <a:off x="4541301" y="3733477"/>
            <a:ext cx="3109397" cy="2585323"/>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accent1"/>
                </a:solidFill>
              </a:rPr>
              <a:t>Develop a target list of medical practices &amp; advocacy groups</a:t>
            </a:r>
          </a:p>
          <a:p>
            <a:pPr marL="187325" indent="-187325">
              <a:buFont typeface="Arial" panose="020B0604020202020204" pitchFamily="34" charset="0"/>
              <a:buChar char="•"/>
            </a:pPr>
            <a:r>
              <a:rPr lang="en-US" dirty="0">
                <a:solidFill>
                  <a:schemeClr val="accent1"/>
                </a:solidFill>
              </a:rPr>
              <a:t>Run online educational sessions for targeted medical and advocacy community</a:t>
            </a:r>
          </a:p>
          <a:p>
            <a:pPr marL="187325" indent="-187325">
              <a:buFont typeface="Arial" panose="020B0604020202020204" pitchFamily="34" charset="0"/>
              <a:buChar char="•"/>
            </a:pPr>
            <a:r>
              <a:rPr lang="en-US" dirty="0">
                <a:solidFill>
                  <a:schemeClr val="accent1"/>
                </a:solidFill>
              </a:rPr>
              <a:t>Form partnership with advocacy groups offering education to clients</a:t>
            </a:r>
          </a:p>
        </p:txBody>
      </p:sp>
      <p:sp>
        <p:nvSpPr>
          <p:cNvPr id="18" name="TextBox 17">
            <a:extLst>
              <a:ext uri="{FF2B5EF4-FFF2-40B4-BE49-F238E27FC236}">
                <a16:creationId xmlns:a16="http://schemas.microsoft.com/office/drawing/2014/main" id="{970E9188-BA6C-C843-84C0-E8114F468464}"/>
              </a:ext>
            </a:extLst>
          </p:cNvPr>
          <p:cNvSpPr txBox="1"/>
          <p:nvPr/>
        </p:nvSpPr>
        <p:spPr>
          <a:xfrm>
            <a:off x="809458" y="3733477"/>
            <a:ext cx="2880815" cy="2585323"/>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accent1"/>
                </a:solidFill>
              </a:rPr>
              <a:t>Develop promotional messages and graphics for: </a:t>
            </a:r>
          </a:p>
          <a:p>
            <a:pPr marL="403225" lvl="1" indent="-173038">
              <a:buFont typeface="+mj-lt"/>
              <a:buAutoNum type="arabicPeriod"/>
            </a:pPr>
            <a:r>
              <a:rPr lang="en-US" i="1" dirty="0">
                <a:solidFill>
                  <a:schemeClr val="accent1"/>
                </a:solidFill>
              </a:rPr>
              <a:t>Medical Professionals</a:t>
            </a:r>
          </a:p>
          <a:p>
            <a:pPr marL="403225" lvl="1" indent="-173038">
              <a:buFont typeface="+mj-lt"/>
              <a:buAutoNum type="arabicPeriod"/>
            </a:pPr>
            <a:r>
              <a:rPr lang="en-US" i="1" dirty="0">
                <a:solidFill>
                  <a:schemeClr val="accent1"/>
                </a:solidFill>
              </a:rPr>
              <a:t>Patients</a:t>
            </a:r>
          </a:p>
          <a:p>
            <a:pPr marL="403225" lvl="1" indent="-173038">
              <a:buFont typeface="+mj-lt"/>
              <a:buAutoNum type="arabicPeriod"/>
            </a:pPr>
            <a:r>
              <a:rPr lang="en-US" i="1" dirty="0">
                <a:solidFill>
                  <a:schemeClr val="accent1"/>
                </a:solidFill>
              </a:rPr>
              <a:t>Advocacy Groups</a:t>
            </a:r>
          </a:p>
          <a:p>
            <a:pPr marL="187325" indent="-187325">
              <a:buFont typeface="Arial" panose="020B0604020202020204" pitchFamily="34" charset="0"/>
              <a:buChar char="•"/>
            </a:pPr>
            <a:r>
              <a:rPr lang="en-US" dirty="0">
                <a:solidFill>
                  <a:schemeClr val="accent1"/>
                </a:solidFill>
              </a:rPr>
              <a:t>Establish presence on google business</a:t>
            </a:r>
          </a:p>
          <a:p>
            <a:pPr marL="187325" indent="-187325">
              <a:buFont typeface="Arial" panose="020B0604020202020204" pitchFamily="34" charset="0"/>
              <a:buChar char="•"/>
            </a:pPr>
            <a:r>
              <a:rPr lang="en-US" dirty="0">
                <a:solidFill>
                  <a:schemeClr val="accent1"/>
                </a:solidFill>
              </a:rPr>
              <a:t>Develop a customer review and feedback process </a:t>
            </a:r>
          </a:p>
        </p:txBody>
      </p:sp>
      <p:sp>
        <p:nvSpPr>
          <p:cNvPr id="20" name="TextBox 19">
            <a:extLst>
              <a:ext uri="{FF2B5EF4-FFF2-40B4-BE49-F238E27FC236}">
                <a16:creationId xmlns:a16="http://schemas.microsoft.com/office/drawing/2014/main" id="{85EA6E2B-3E95-F143-A7B0-86D1CBDC6D00}"/>
              </a:ext>
            </a:extLst>
          </p:cNvPr>
          <p:cNvSpPr txBox="1"/>
          <p:nvPr/>
        </p:nvSpPr>
        <p:spPr>
          <a:xfrm>
            <a:off x="8273144" y="3733477"/>
            <a:ext cx="3056665" cy="2585323"/>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accent1"/>
                </a:solidFill>
              </a:rPr>
              <a:t>Examine &amp; Develop social channels where our target customers frequent </a:t>
            </a:r>
          </a:p>
          <a:p>
            <a:pPr marL="187325" indent="-187325">
              <a:buFont typeface="Arial" panose="020B0604020202020204" pitchFamily="34" charset="0"/>
              <a:buChar char="•"/>
            </a:pPr>
            <a:r>
              <a:rPr lang="en-US" dirty="0">
                <a:solidFill>
                  <a:schemeClr val="accent1"/>
                </a:solidFill>
              </a:rPr>
              <a:t>Overhaul website to show our expertise with a focus on the online patient experience</a:t>
            </a:r>
          </a:p>
          <a:p>
            <a:pPr marL="187325" indent="-187325">
              <a:buFont typeface="Arial" panose="020B0604020202020204" pitchFamily="34" charset="0"/>
              <a:buChar char="•"/>
            </a:pPr>
            <a:r>
              <a:rPr lang="en-US" dirty="0">
                <a:solidFill>
                  <a:schemeClr val="accent1"/>
                </a:solidFill>
              </a:rPr>
              <a:t>Develop online educational material for advocacy groups to utilize</a:t>
            </a:r>
          </a:p>
        </p:txBody>
      </p:sp>
    </p:spTree>
    <p:extLst>
      <p:ext uri="{BB962C8B-B14F-4D97-AF65-F5344CB8AC3E}">
        <p14:creationId xmlns:p14="http://schemas.microsoft.com/office/powerpoint/2010/main" val="325696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7F46280B-3697-9C4B-82BD-33D2C54592A7}"/>
              </a:ext>
            </a:extLst>
          </p:cNvPr>
          <p:cNvSpPr txBox="1">
            <a:spLocks/>
          </p:cNvSpPr>
          <p:nvPr/>
        </p:nvSpPr>
        <p:spPr>
          <a:xfrm>
            <a:off x="0" y="1026264"/>
            <a:ext cx="12192000" cy="1375033"/>
          </a:xfrm>
          <a:prstGeom prst="rect">
            <a:avLst/>
          </a:prstGeom>
          <a:solidFill>
            <a:schemeClr val="accent2">
              <a:lumMod val="40000"/>
              <a:lumOff val="60000"/>
            </a:schemeClr>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225296" lvl="8" indent="0" fontAlgn="base">
              <a:lnSpc>
                <a:spcPct val="150000"/>
              </a:lnSpc>
              <a:buNone/>
            </a:pPr>
            <a:endParaRPr lang="en-US" sz="1000" dirty="0">
              <a:latin typeface="Avenir Book" panose="02000503020000020003" pitchFamily="2" charset="0"/>
            </a:endParaRPr>
          </a:p>
        </p:txBody>
      </p:sp>
      <p:sp>
        <p:nvSpPr>
          <p:cNvPr id="13" name="Rectangle 12">
            <a:extLst>
              <a:ext uri="{FF2B5EF4-FFF2-40B4-BE49-F238E27FC236}">
                <a16:creationId xmlns:a16="http://schemas.microsoft.com/office/drawing/2014/main" id="{593C43A4-973D-5A44-A93F-0F0A5B02ADFA}"/>
              </a:ext>
            </a:extLst>
          </p:cNvPr>
          <p:cNvSpPr/>
          <p:nvPr/>
        </p:nvSpPr>
        <p:spPr>
          <a:xfrm>
            <a:off x="0" y="4215740"/>
            <a:ext cx="12192000" cy="2451479"/>
          </a:xfrm>
          <a:prstGeom prst="rect">
            <a:avLst/>
          </a:prstGeom>
          <a:solidFill>
            <a:srgbClr val="005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E5CAC003-4F81-B344-8C11-2F1C9C2F6486}"/>
              </a:ext>
            </a:extLst>
          </p:cNvPr>
          <p:cNvSpPr txBox="1">
            <a:spLocks/>
          </p:cNvSpPr>
          <p:nvPr/>
        </p:nvSpPr>
        <p:spPr>
          <a:xfrm>
            <a:off x="1805049" y="1019559"/>
            <a:ext cx="10141528" cy="1375033"/>
          </a:xfrm>
          <a:prstGeom prst="rect">
            <a:avLst/>
          </a:prstGeom>
          <a:no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fontAlgn="base">
              <a:lnSpc>
                <a:spcPct val="150000"/>
              </a:lnSpc>
            </a:pPr>
            <a:r>
              <a:rPr lang="en-US" sz="1800" dirty="0">
                <a:latin typeface="Avenir Book" panose="02000503020000020003" pitchFamily="2" charset="0"/>
              </a:rPr>
              <a:t>For patients suffering chronic inflammatory or neurological diseases that need support to live a rewarding, fulfilling life. XYZ will elevate your support because of our nurturing advice and expertise will support you to remain active as you successfully live your best  life</a:t>
            </a:r>
          </a:p>
        </p:txBody>
      </p:sp>
      <p:sp>
        <p:nvSpPr>
          <p:cNvPr id="12" name="Rectangle 11">
            <a:extLst>
              <a:ext uri="{FF2B5EF4-FFF2-40B4-BE49-F238E27FC236}">
                <a16:creationId xmlns:a16="http://schemas.microsoft.com/office/drawing/2014/main" id="{BC24A39B-6731-794A-ACEB-AE7675F8C533}"/>
              </a:ext>
            </a:extLst>
          </p:cNvPr>
          <p:cNvSpPr/>
          <p:nvPr/>
        </p:nvSpPr>
        <p:spPr>
          <a:xfrm>
            <a:off x="0" y="2394592"/>
            <a:ext cx="12192000" cy="1821148"/>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C5420F-FCA3-0A4D-B478-907690451F0B}"/>
              </a:ext>
            </a:extLst>
          </p:cNvPr>
          <p:cNvSpPr txBox="1"/>
          <p:nvPr/>
        </p:nvSpPr>
        <p:spPr>
          <a:xfrm>
            <a:off x="1904942" y="2504335"/>
            <a:ext cx="2880814" cy="1200329"/>
          </a:xfrm>
          <a:prstGeom prst="rect">
            <a:avLst/>
          </a:prstGeom>
          <a:noFill/>
        </p:spPr>
        <p:txBody>
          <a:bodyPr wrap="square" rtlCol="0">
            <a:spAutoFit/>
          </a:bodyPr>
          <a:lstStyle/>
          <a:p>
            <a:pPr algn="ctr"/>
            <a:r>
              <a:rPr lang="en-US" dirty="0"/>
              <a:t>Build a targeted marketing campaign that differentiates us in the market and attract clients to our business</a:t>
            </a:r>
          </a:p>
        </p:txBody>
      </p:sp>
      <p:sp>
        <p:nvSpPr>
          <p:cNvPr id="4" name="TextBox 3">
            <a:extLst>
              <a:ext uri="{FF2B5EF4-FFF2-40B4-BE49-F238E27FC236}">
                <a16:creationId xmlns:a16="http://schemas.microsoft.com/office/drawing/2014/main" id="{CDAEBC9B-6EEA-644F-A585-2751519B1D2B}"/>
              </a:ext>
            </a:extLst>
          </p:cNvPr>
          <p:cNvSpPr txBox="1"/>
          <p:nvPr/>
        </p:nvSpPr>
        <p:spPr>
          <a:xfrm>
            <a:off x="5115994" y="2504335"/>
            <a:ext cx="3446115" cy="1477328"/>
          </a:xfrm>
          <a:prstGeom prst="rect">
            <a:avLst/>
          </a:prstGeom>
          <a:noFill/>
        </p:spPr>
        <p:txBody>
          <a:bodyPr wrap="square" rtlCol="0">
            <a:spAutoFit/>
          </a:bodyPr>
          <a:lstStyle/>
          <a:p>
            <a:pPr algn="ctr"/>
            <a:r>
              <a:rPr lang="en-US" dirty="0"/>
              <a:t>Build strong relationship with the relevant medical and advocacy community to educate about our area of expertise and support their patients</a:t>
            </a:r>
          </a:p>
        </p:txBody>
      </p:sp>
      <p:sp>
        <p:nvSpPr>
          <p:cNvPr id="5" name="TextBox 4">
            <a:extLst>
              <a:ext uri="{FF2B5EF4-FFF2-40B4-BE49-F238E27FC236}">
                <a16:creationId xmlns:a16="http://schemas.microsoft.com/office/drawing/2014/main" id="{3D252A8B-4C02-7840-A3EA-BFB3A5E0410A}"/>
              </a:ext>
            </a:extLst>
          </p:cNvPr>
          <p:cNvSpPr txBox="1"/>
          <p:nvPr/>
        </p:nvSpPr>
        <p:spPr>
          <a:xfrm>
            <a:off x="9399329" y="2504335"/>
            <a:ext cx="2268187" cy="1200329"/>
          </a:xfrm>
          <a:prstGeom prst="rect">
            <a:avLst/>
          </a:prstGeom>
          <a:noFill/>
        </p:spPr>
        <p:txBody>
          <a:bodyPr wrap="square" rtlCol="0">
            <a:spAutoFit/>
          </a:bodyPr>
          <a:lstStyle/>
          <a:p>
            <a:pPr algn="ctr"/>
            <a:r>
              <a:rPr lang="en-US" dirty="0"/>
              <a:t>Build an online presence that represents our expertise</a:t>
            </a:r>
          </a:p>
        </p:txBody>
      </p:sp>
      <p:sp>
        <p:nvSpPr>
          <p:cNvPr id="6" name="TextBox 5">
            <a:extLst>
              <a:ext uri="{FF2B5EF4-FFF2-40B4-BE49-F238E27FC236}">
                <a16:creationId xmlns:a16="http://schemas.microsoft.com/office/drawing/2014/main" id="{A5503B03-244C-504F-B1B9-9275224740A0}"/>
              </a:ext>
            </a:extLst>
          </p:cNvPr>
          <p:cNvSpPr txBox="1"/>
          <p:nvPr/>
        </p:nvSpPr>
        <p:spPr>
          <a:xfrm>
            <a:off x="5115994" y="4358895"/>
            <a:ext cx="3529242" cy="2308324"/>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bg1"/>
                </a:solidFill>
              </a:rPr>
              <a:t>Develop a target list of medical practices &amp; educational newsletter</a:t>
            </a:r>
          </a:p>
          <a:p>
            <a:pPr marL="187325" indent="-187325">
              <a:buFont typeface="Arial" panose="020B0604020202020204" pitchFamily="34" charset="0"/>
              <a:buChar char="•"/>
            </a:pPr>
            <a:r>
              <a:rPr lang="en-US" dirty="0">
                <a:solidFill>
                  <a:schemeClr val="bg1"/>
                </a:solidFill>
              </a:rPr>
              <a:t>Run online educational sessions for targeted medical and advocacy community</a:t>
            </a:r>
          </a:p>
          <a:p>
            <a:pPr marL="187325" indent="-187325">
              <a:buFont typeface="Arial" panose="020B0604020202020204" pitchFamily="34" charset="0"/>
              <a:buChar char="•"/>
            </a:pPr>
            <a:r>
              <a:rPr lang="en-US" dirty="0">
                <a:solidFill>
                  <a:schemeClr val="bg1"/>
                </a:solidFill>
              </a:rPr>
              <a:t>Form partnership with advocacy groups offering education to clients</a:t>
            </a:r>
          </a:p>
        </p:txBody>
      </p:sp>
      <p:sp>
        <p:nvSpPr>
          <p:cNvPr id="7" name="TextBox 6">
            <a:extLst>
              <a:ext uri="{FF2B5EF4-FFF2-40B4-BE49-F238E27FC236}">
                <a16:creationId xmlns:a16="http://schemas.microsoft.com/office/drawing/2014/main" id="{1D0B0C43-2733-CE49-A8EE-4CAC8C7DD411}"/>
              </a:ext>
            </a:extLst>
          </p:cNvPr>
          <p:cNvSpPr txBox="1"/>
          <p:nvPr/>
        </p:nvSpPr>
        <p:spPr>
          <a:xfrm>
            <a:off x="1904941" y="4480356"/>
            <a:ext cx="2880815" cy="2031325"/>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bg1"/>
                </a:solidFill>
              </a:rPr>
              <a:t>Develop targeted messages for different customer types</a:t>
            </a:r>
          </a:p>
          <a:p>
            <a:pPr marL="187325" indent="-187325">
              <a:buFont typeface="Arial" panose="020B0604020202020204" pitchFamily="34" charset="0"/>
              <a:buChar char="•"/>
            </a:pPr>
            <a:r>
              <a:rPr lang="en-US" dirty="0">
                <a:solidFill>
                  <a:schemeClr val="bg1"/>
                </a:solidFill>
              </a:rPr>
              <a:t>Build google business presence </a:t>
            </a:r>
          </a:p>
          <a:p>
            <a:pPr marL="187325" indent="-187325">
              <a:buFont typeface="Arial" panose="020B0604020202020204" pitchFamily="34" charset="0"/>
              <a:buChar char="•"/>
            </a:pPr>
            <a:r>
              <a:rPr lang="en-US" dirty="0">
                <a:solidFill>
                  <a:schemeClr val="bg1"/>
                </a:solidFill>
              </a:rPr>
              <a:t>Build patient reviews for all digital material</a:t>
            </a:r>
          </a:p>
        </p:txBody>
      </p:sp>
      <p:sp>
        <p:nvSpPr>
          <p:cNvPr id="8" name="TextBox 7">
            <a:extLst>
              <a:ext uri="{FF2B5EF4-FFF2-40B4-BE49-F238E27FC236}">
                <a16:creationId xmlns:a16="http://schemas.microsoft.com/office/drawing/2014/main" id="{34B93526-9B83-C347-A0FE-7D18EC2420AA}"/>
              </a:ext>
            </a:extLst>
          </p:cNvPr>
          <p:cNvSpPr txBox="1"/>
          <p:nvPr/>
        </p:nvSpPr>
        <p:spPr>
          <a:xfrm>
            <a:off x="8889912" y="4362899"/>
            <a:ext cx="3056665" cy="2308324"/>
          </a:xfrm>
          <a:prstGeom prst="rect">
            <a:avLst/>
          </a:prstGeom>
          <a:noFill/>
        </p:spPr>
        <p:txBody>
          <a:bodyPr wrap="square" rtlCol="0">
            <a:spAutoFit/>
          </a:bodyPr>
          <a:lstStyle/>
          <a:p>
            <a:pPr marL="187325" indent="-187325">
              <a:buFont typeface="Arial" panose="020B0604020202020204" pitchFamily="34" charset="0"/>
              <a:buChar char="•"/>
            </a:pPr>
            <a:r>
              <a:rPr lang="en-US" dirty="0">
                <a:solidFill>
                  <a:schemeClr val="bg1"/>
                </a:solidFill>
              </a:rPr>
              <a:t>Examine social channels where our target customers frequent </a:t>
            </a:r>
          </a:p>
          <a:p>
            <a:pPr marL="187325" indent="-187325">
              <a:buFont typeface="Arial" panose="020B0604020202020204" pitchFamily="34" charset="0"/>
              <a:buChar char="•"/>
            </a:pPr>
            <a:r>
              <a:rPr lang="en-US" dirty="0">
                <a:solidFill>
                  <a:schemeClr val="bg1"/>
                </a:solidFill>
              </a:rPr>
              <a:t>Build social presence on these two channels</a:t>
            </a:r>
          </a:p>
          <a:p>
            <a:pPr marL="187325" indent="-187325">
              <a:buFont typeface="Arial" panose="020B0604020202020204" pitchFamily="34" charset="0"/>
              <a:buChar char="•"/>
            </a:pPr>
            <a:r>
              <a:rPr lang="en-US" dirty="0">
                <a:solidFill>
                  <a:schemeClr val="bg1"/>
                </a:solidFill>
              </a:rPr>
              <a:t>Overhaul website to show our expertise with a focus on the online patient experience</a:t>
            </a:r>
          </a:p>
        </p:txBody>
      </p:sp>
      <p:sp>
        <p:nvSpPr>
          <p:cNvPr id="9" name="TextBox 8">
            <a:extLst>
              <a:ext uri="{FF2B5EF4-FFF2-40B4-BE49-F238E27FC236}">
                <a16:creationId xmlns:a16="http://schemas.microsoft.com/office/drawing/2014/main" id="{8B1C02A7-C1E8-1F4D-9891-4E86B1D162CD}"/>
              </a:ext>
            </a:extLst>
          </p:cNvPr>
          <p:cNvSpPr txBox="1"/>
          <p:nvPr/>
        </p:nvSpPr>
        <p:spPr>
          <a:xfrm>
            <a:off x="0" y="134541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POSITIONING</a:t>
            </a:r>
          </a:p>
        </p:txBody>
      </p:sp>
      <p:sp>
        <p:nvSpPr>
          <p:cNvPr id="10" name="TextBox 9">
            <a:extLst>
              <a:ext uri="{FF2B5EF4-FFF2-40B4-BE49-F238E27FC236}">
                <a16:creationId xmlns:a16="http://schemas.microsoft.com/office/drawing/2014/main" id="{B860EA91-724B-9149-A43C-E490D4C82DA1}"/>
              </a:ext>
            </a:extLst>
          </p:cNvPr>
          <p:cNvSpPr txBox="1"/>
          <p:nvPr/>
        </p:nvSpPr>
        <p:spPr>
          <a:xfrm>
            <a:off x="30065" y="284747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GOALS</a:t>
            </a:r>
          </a:p>
        </p:txBody>
      </p:sp>
      <p:sp>
        <p:nvSpPr>
          <p:cNvPr id="11" name="TextBox 10">
            <a:extLst>
              <a:ext uri="{FF2B5EF4-FFF2-40B4-BE49-F238E27FC236}">
                <a16:creationId xmlns:a16="http://schemas.microsoft.com/office/drawing/2014/main" id="{F901FDD3-C160-3548-910E-ECCCF8F9A959}"/>
              </a:ext>
            </a:extLst>
          </p:cNvPr>
          <p:cNvSpPr txBox="1"/>
          <p:nvPr/>
        </p:nvSpPr>
        <p:spPr>
          <a:xfrm>
            <a:off x="0" y="4510877"/>
            <a:ext cx="2075314" cy="514051"/>
          </a:xfrm>
          <a:prstGeom prst="rect">
            <a:avLst/>
          </a:prstGeom>
          <a:noFill/>
        </p:spPr>
        <p:txBody>
          <a:bodyPr wrap="square" rtlCol="0">
            <a:spAutoFit/>
          </a:bodyPr>
          <a:lstStyle/>
          <a:p>
            <a:pPr>
              <a:lnSpc>
                <a:spcPct val="150000"/>
              </a:lnSpc>
            </a:pPr>
            <a:r>
              <a:rPr lang="en-US" sz="2000" b="1" dirty="0">
                <a:solidFill>
                  <a:schemeClr val="bg1"/>
                </a:solidFill>
                <a:latin typeface="Avenir Book" panose="02000503020000020003" pitchFamily="2" charset="0"/>
              </a:rPr>
              <a:t>TACTICS</a:t>
            </a:r>
          </a:p>
        </p:txBody>
      </p:sp>
      <p:sp>
        <p:nvSpPr>
          <p:cNvPr id="15" name="Title 1">
            <a:extLst>
              <a:ext uri="{FF2B5EF4-FFF2-40B4-BE49-F238E27FC236}">
                <a16:creationId xmlns:a16="http://schemas.microsoft.com/office/drawing/2014/main" id="{8666F899-3D64-F743-9182-260AD72DF335}"/>
              </a:ext>
            </a:extLst>
          </p:cNvPr>
          <p:cNvSpPr txBox="1">
            <a:spLocks/>
          </p:cNvSpPr>
          <p:nvPr/>
        </p:nvSpPr>
        <p:spPr>
          <a:xfrm>
            <a:off x="245423" y="-24878"/>
            <a:ext cx="11364191"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b="1" dirty="0">
                <a:latin typeface="Aharoni" panose="020F0502020204030204" pitchFamily="34" charset="0"/>
                <a:cs typeface="Aharoni" panose="020F0502020204030204" pitchFamily="34" charset="0"/>
              </a:rPr>
              <a:t>Example one page marketing plan</a:t>
            </a:r>
          </a:p>
        </p:txBody>
      </p:sp>
    </p:spTree>
    <p:extLst>
      <p:ext uri="{BB962C8B-B14F-4D97-AF65-F5344CB8AC3E}">
        <p14:creationId xmlns:p14="http://schemas.microsoft.com/office/powerpoint/2010/main" val="379573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C00C9E-044D-3942-B861-08D5D38A96A9}"/>
              </a:ext>
            </a:extLst>
          </p:cNvPr>
          <p:cNvSpPr/>
          <p:nvPr/>
        </p:nvSpPr>
        <p:spPr>
          <a:xfrm>
            <a:off x="3497943" y="0"/>
            <a:ext cx="6168571"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DB301-6DC3-FF4F-A3B8-8BD972FB49B6}"/>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messages</a:t>
            </a:r>
          </a:p>
        </p:txBody>
      </p:sp>
      <p:grpSp>
        <p:nvGrpSpPr>
          <p:cNvPr id="3" name="Group 2">
            <a:extLst>
              <a:ext uri="{FF2B5EF4-FFF2-40B4-BE49-F238E27FC236}">
                <a16:creationId xmlns:a16="http://schemas.microsoft.com/office/drawing/2014/main" id="{BE0F0A0E-3F58-2640-B8C0-26F126C3E949}"/>
              </a:ext>
            </a:extLst>
          </p:cNvPr>
          <p:cNvGrpSpPr/>
          <p:nvPr/>
        </p:nvGrpSpPr>
        <p:grpSpPr>
          <a:xfrm>
            <a:off x="3615582" y="1238391"/>
            <a:ext cx="853293" cy="811330"/>
            <a:chOff x="323415" y="1987728"/>
            <a:chExt cx="853293" cy="811330"/>
          </a:xfrm>
        </p:grpSpPr>
        <p:sp>
          <p:nvSpPr>
            <p:cNvPr id="4" name="Oval 3">
              <a:extLst>
                <a:ext uri="{FF2B5EF4-FFF2-40B4-BE49-F238E27FC236}">
                  <a16:creationId xmlns:a16="http://schemas.microsoft.com/office/drawing/2014/main" id="{683503E8-7BB9-3E43-A08C-73FF68166EDC}"/>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4E3C4C31-48E7-B747-8D3C-BDCF9408E961}"/>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6" name="Group 5">
            <a:extLst>
              <a:ext uri="{FF2B5EF4-FFF2-40B4-BE49-F238E27FC236}">
                <a16:creationId xmlns:a16="http://schemas.microsoft.com/office/drawing/2014/main" id="{B24997F7-3B6A-5C42-BBA8-3663EF958006}"/>
              </a:ext>
            </a:extLst>
          </p:cNvPr>
          <p:cNvGrpSpPr/>
          <p:nvPr/>
        </p:nvGrpSpPr>
        <p:grpSpPr>
          <a:xfrm>
            <a:off x="144834" y="1235402"/>
            <a:ext cx="853293" cy="811330"/>
            <a:chOff x="323415" y="5593031"/>
            <a:chExt cx="853293" cy="811330"/>
          </a:xfrm>
        </p:grpSpPr>
        <p:sp>
          <p:nvSpPr>
            <p:cNvPr id="7" name="Oval 6">
              <a:extLst>
                <a:ext uri="{FF2B5EF4-FFF2-40B4-BE49-F238E27FC236}">
                  <a16:creationId xmlns:a16="http://schemas.microsoft.com/office/drawing/2014/main" id="{23C025A9-F45A-0A41-986E-00E5E58031A2}"/>
                </a:ext>
              </a:extLst>
            </p:cNvPr>
            <p:cNvSpPr/>
            <p:nvPr/>
          </p:nvSpPr>
          <p:spPr>
            <a:xfrm>
              <a:off x="323415" y="5593031"/>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Freeform 7">
              <a:extLst>
                <a:ext uri="{FF2B5EF4-FFF2-40B4-BE49-F238E27FC236}">
                  <a16:creationId xmlns:a16="http://schemas.microsoft.com/office/drawing/2014/main" id="{4E888F96-F4F7-2C48-8AAB-F0965C0D9EB7}"/>
                </a:ext>
              </a:extLst>
            </p:cNvPr>
            <p:cNvSpPr/>
            <p:nvPr/>
          </p:nvSpPr>
          <p:spPr>
            <a:xfrm>
              <a:off x="436190" y="5713682"/>
              <a:ext cx="627742" cy="541975"/>
            </a:xfrm>
            <a:custGeom>
              <a:avLst/>
              <a:gdLst/>
              <a:ahLst/>
              <a:cxnLst>
                <a:cxn ang="3cd4">
                  <a:pos x="hc" y="t"/>
                </a:cxn>
                <a:cxn ang="cd2">
                  <a:pos x="l" y="vc"/>
                </a:cxn>
                <a:cxn ang="cd4">
                  <a:pos x="hc" y="b"/>
                </a:cxn>
                <a:cxn ang="0">
                  <a:pos x="r" y="vc"/>
                </a:cxn>
              </a:cxnLst>
              <a:rect l="l" t="t" r="r" b="b"/>
              <a:pathLst>
                <a:path w="904" h="904">
                  <a:moveTo>
                    <a:pt x="140" y="389"/>
                  </a:moveTo>
                  <a:lnTo>
                    <a:pt x="123" y="380"/>
                  </a:lnTo>
                  <a:lnTo>
                    <a:pt x="140" y="380"/>
                  </a:lnTo>
                  <a:close/>
                  <a:moveTo>
                    <a:pt x="709" y="55"/>
                  </a:moveTo>
                  <a:lnTo>
                    <a:pt x="709" y="341"/>
                  </a:lnTo>
                  <a:cubicBezTo>
                    <a:pt x="707" y="345"/>
                    <a:pt x="706" y="349"/>
                    <a:pt x="706" y="353"/>
                  </a:cubicBezTo>
                  <a:cubicBezTo>
                    <a:pt x="706" y="357"/>
                    <a:pt x="707" y="361"/>
                    <a:pt x="709" y="364"/>
                  </a:cubicBezTo>
                  <a:lnTo>
                    <a:pt x="709" y="417"/>
                  </a:lnTo>
                  <a:lnTo>
                    <a:pt x="451" y="547"/>
                  </a:lnTo>
                  <a:lnTo>
                    <a:pt x="195" y="417"/>
                  </a:lnTo>
                  <a:lnTo>
                    <a:pt x="195" y="55"/>
                  </a:lnTo>
                  <a:close/>
                  <a:moveTo>
                    <a:pt x="781" y="380"/>
                  </a:moveTo>
                  <a:lnTo>
                    <a:pt x="764" y="389"/>
                  </a:lnTo>
                  <a:lnTo>
                    <a:pt x="764" y="380"/>
                  </a:lnTo>
                  <a:close/>
                  <a:moveTo>
                    <a:pt x="615" y="576"/>
                  </a:moveTo>
                  <a:cubicBezTo>
                    <a:pt x="604" y="565"/>
                    <a:pt x="586" y="565"/>
                    <a:pt x="576" y="576"/>
                  </a:cubicBezTo>
                  <a:cubicBezTo>
                    <a:pt x="565" y="586"/>
                    <a:pt x="565" y="604"/>
                    <a:pt x="576" y="615"/>
                  </a:cubicBezTo>
                  <a:lnTo>
                    <a:pt x="810" y="849"/>
                  </a:lnTo>
                  <a:lnTo>
                    <a:pt x="94" y="849"/>
                  </a:lnTo>
                  <a:lnTo>
                    <a:pt x="328" y="615"/>
                  </a:lnTo>
                  <a:cubicBezTo>
                    <a:pt x="339" y="604"/>
                    <a:pt x="339" y="586"/>
                    <a:pt x="328" y="576"/>
                  </a:cubicBezTo>
                  <a:cubicBezTo>
                    <a:pt x="317" y="565"/>
                    <a:pt x="300" y="565"/>
                    <a:pt x="289" y="576"/>
                  </a:cubicBezTo>
                  <a:lnTo>
                    <a:pt x="55" y="809"/>
                  </a:lnTo>
                  <a:lnTo>
                    <a:pt x="55" y="407"/>
                  </a:lnTo>
                  <a:lnTo>
                    <a:pt x="439" y="603"/>
                  </a:lnTo>
                  <a:cubicBezTo>
                    <a:pt x="439" y="604"/>
                    <a:pt x="440" y="604"/>
                    <a:pt x="441" y="604"/>
                  </a:cubicBezTo>
                  <a:cubicBezTo>
                    <a:pt x="442" y="604"/>
                    <a:pt x="442" y="604"/>
                    <a:pt x="442" y="604"/>
                  </a:cubicBezTo>
                  <a:cubicBezTo>
                    <a:pt x="443" y="605"/>
                    <a:pt x="444" y="605"/>
                    <a:pt x="444" y="605"/>
                  </a:cubicBezTo>
                  <a:cubicBezTo>
                    <a:pt x="445" y="605"/>
                    <a:pt x="445" y="605"/>
                    <a:pt x="445" y="605"/>
                  </a:cubicBezTo>
                  <a:cubicBezTo>
                    <a:pt x="446" y="606"/>
                    <a:pt x="447" y="606"/>
                    <a:pt x="448" y="606"/>
                  </a:cubicBezTo>
                  <a:cubicBezTo>
                    <a:pt x="449" y="606"/>
                    <a:pt x="450" y="606"/>
                    <a:pt x="451" y="606"/>
                  </a:cubicBezTo>
                  <a:cubicBezTo>
                    <a:pt x="452" y="606"/>
                    <a:pt x="453" y="606"/>
                    <a:pt x="454" y="606"/>
                  </a:cubicBezTo>
                  <a:lnTo>
                    <a:pt x="455" y="606"/>
                  </a:lnTo>
                  <a:cubicBezTo>
                    <a:pt x="455" y="606"/>
                    <a:pt x="456" y="606"/>
                    <a:pt x="457" y="605"/>
                  </a:cubicBezTo>
                  <a:lnTo>
                    <a:pt x="458" y="605"/>
                  </a:lnTo>
                  <a:cubicBezTo>
                    <a:pt x="459" y="605"/>
                    <a:pt x="460" y="605"/>
                    <a:pt x="460" y="604"/>
                  </a:cubicBezTo>
                  <a:cubicBezTo>
                    <a:pt x="461" y="604"/>
                    <a:pt x="461" y="604"/>
                    <a:pt x="461" y="604"/>
                  </a:cubicBezTo>
                  <a:cubicBezTo>
                    <a:pt x="462" y="604"/>
                    <a:pt x="463" y="604"/>
                    <a:pt x="463" y="603"/>
                  </a:cubicBezTo>
                  <a:cubicBezTo>
                    <a:pt x="464" y="603"/>
                    <a:pt x="464" y="603"/>
                    <a:pt x="464" y="603"/>
                  </a:cubicBezTo>
                  <a:lnTo>
                    <a:pt x="849" y="407"/>
                  </a:lnTo>
                  <a:lnTo>
                    <a:pt x="849" y="810"/>
                  </a:lnTo>
                  <a:close/>
                  <a:moveTo>
                    <a:pt x="904" y="367"/>
                  </a:moveTo>
                  <a:cubicBezTo>
                    <a:pt x="904" y="366"/>
                    <a:pt x="904" y="365"/>
                    <a:pt x="904" y="365"/>
                  </a:cubicBezTo>
                  <a:cubicBezTo>
                    <a:pt x="905" y="360"/>
                    <a:pt x="904" y="355"/>
                    <a:pt x="901" y="350"/>
                  </a:cubicBezTo>
                  <a:cubicBezTo>
                    <a:pt x="900" y="347"/>
                    <a:pt x="898" y="345"/>
                    <a:pt x="897" y="343"/>
                  </a:cubicBezTo>
                  <a:cubicBezTo>
                    <a:pt x="889" y="332"/>
                    <a:pt x="876" y="325"/>
                    <a:pt x="861" y="325"/>
                  </a:cubicBezTo>
                  <a:lnTo>
                    <a:pt x="764" y="325"/>
                  </a:lnTo>
                  <a:lnTo>
                    <a:pt x="764" y="38"/>
                  </a:lnTo>
                  <a:cubicBezTo>
                    <a:pt x="764" y="17"/>
                    <a:pt x="747" y="0"/>
                    <a:pt x="727" y="0"/>
                  </a:cubicBezTo>
                  <a:lnTo>
                    <a:pt x="177" y="0"/>
                  </a:lnTo>
                  <a:cubicBezTo>
                    <a:pt x="156" y="0"/>
                    <a:pt x="140" y="17"/>
                    <a:pt x="140" y="38"/>
                  </a:cubicBezTo>
                  <a:lnTo>
                    <a:pt x="140" y="325"/>
                  </a:lnTo>
                  <a:lnTo>
                    <a:pt x="43" y="325"/>
                  </a:lnTo>
                  <a:cubicBezTo>
                    <a:pt x="29" y="325"/>
                    <a:pt x="16" y="332"/>
                    <a:pt x="8" y="343"/>
                  </a:cubicBezTo>
                  <a:cubicBezTo>
                    <a:pt x="6" y="345"/>
                    <a:pt x="4" y="347"/>
                    <a:pt x="3" y="350"/>
                  </a:cubicBezTo>
                  <a:cubicBezTo>
                    <a:pt x="1" y="355"/>
                    <a:pt x="0" y="360"/>
                    <a:pt x="0" y="365"/>
                  </a:cubicBezTo>
                  <a:cubicBezTo>
                    <a:pt x="0" y="365"/>
                    <a:pt x="0" y="366"/>
                    <a:pt x="0" y="367"/>
                  </a:cubicBezTo>
                  <a:lnTo>
                    <a:pt x="0" y="862"/>
                  </a:lnTo>
                  <a:cubicBezTo>
                    <a:pt x="0" y="885"/>
                    <a:pt x="19" y="904"/>
                    <a:pt x="43" y="904"/>
                  </a:cubicBezTo>
                  <a:lnTo>
                    <a:pt x="861" y="904"/>
                  </a:lnTo>
                  <a:cubicBezTo>
                    <a:pt x="872" y="904"/>
                    <a:pt x="882" y="900"/>
                    <a:pt x="889" y="894"/>
                  </a:cubicBezTo>
                  <a:cubicBezTo>
                    <a:pt x="890" y="893"/>
                    <a:pt x="890" y="893"/>
                    <a:pt x="890" y="893"/>
                  </a:cubicBezTo>
                  <a:lnTo>
                    <a:pt x="891" y="893"/>
                  </a:lnTo>
                  <a:cubicBezTo>
                    <a:pt x="891" y="892"/>
                    <a:pt x="891" y="892"/>
                    <a:pt x="892" y="892"/>
                  </a:cubicBezTo>
                  <a:cubicBezTo>
                    <a:pt x="892" y="891"/>
                    <a:pt x="892" y="891"/>
                    <a:pt x="892" y="891"/>
                  </a:cubicBezTo>
                  <a:cubicBezTo>
                    <a:pt x="900" y="884"/>
                    <a:pt x="904" y="873"/>
                    <a:pt x="904" y="8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10" name="TextBox 9">
            <a:extLst>
              <a:ext uri="{FF2B5EF4-FFF2-40B4-BE49-F238E27FC236}">
                <a16:creationId xmlns:a16="http://schemas.microsoft.com/office/drawing/2014/main" id="{55437872-C448-1649-88FD-1D65C2E41ADB}"/>
              </a:ext>
            </a:extLst>
          </p:cNvPr>
          <p:cNvSpPr txBox="1"/>
          <p:nvPr/>
        </p:nvSpPr>
        <p:spPr>
          <a:xfrm>
            <a:off x="1138175" y="1284093"/>
            <a:ext cx="2075314" cy="514051"/>
          </a:xfrm>
          <a:prstGeom prst="rect">
            <a:avLst/>
          </a:prstGeom>
          <a:noFill/>
        </p:spPr>
        <p:txBody>
          <a:bodyPr wrap="square" rtlCol="0">
            <a:spAutoFit/>
          </a:bodyPr>
          <a:lstStyle/>
          <a:p>
            <a:pPr>
              <a:lnSpc>
                <a:spcPct val="150000"/>
              </a:lnSpc>
            </a:pPr>
            <a:r>
              <a:rPr lang="en-US" sz="2000" b="1" dirty="0">
                <a:solidFill>
                  <a:schemeClr val="tx1">
                    <a:lumMod val="50000"/>
                  </a:schemeClr>
                </a:solidFill>
                <a:latin typeface="Avenir Book" panose="02000503020000020003" pitchFamily="2" charset="0"/>
              </a:rPr>
              <a:t>NOTE</a:t>
            </a:r>
          </a:p>
        </p:txBody>
      </p:sp>
      <p:sp>
        <p:nvSpPr>
          <p:cNvPr id="11" name="Rectangle 10">
            <a:extLst>
              <a:ext uri="{FF2B5EF4-FFF2-40B4-BE49-F238E27FC236}">
                <a16:creationId xmlns:a16="http://schemas.microsoft.com/office/drawing/2014/main" id="{C7A0460B-5DB8-0B48-944F-4571282614CD}"/>
              </a:ext>
            </a:extLst>
          </p:cNvPr>
          <p:cNvSpPr/>
          <p:nvPr/>
        </p:nvSpPr>
        <p:spPr>
          <a:xfrm>
            <a:off x="3670689" y="1596756"/>
            <a:ext cx="5952528" cy="511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 </a:t>
            </a:r>
          </a:p>
          <a:p>
            <a:pPr marL="285750" indent="-28575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Articulate your long form key messages that form the backbone of your promotional activity</a:t>
            </a:r>
          </a:p>
          <a:p>
            <a:pPr marL="285750" indent="-28575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These messages will be adjusted for different channels</a:t>
            </a:r>
          </a:p>
          <a:p>
            <a:pPr marL="285750" indent="-28575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There are many ways to create irresistible messages and I’d encourage you to spend the time perfecting these message</a:t>
            </a:r>
          </a:p>
          <a:p>
            <a:pPr marL="285750" indent="-28575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Outline the following:</a:t>
            </a:r>
          </a:p>
          <a:p>
            <a:pPr marL="536575" lvl="1" indent="-219075">
              <a:lnSpc>
                <a:spcPct val="150000"/>
              </a:lnSpc>
              <a:buFont typeface="Arial" panose="020B0604020202020204" pitchFamily="34" charset="0"/>
              <a:buChar char="•"/>
            </a:pPr>
            <a:r>
              <a:rPr lang="en-US" sz="1400" dirty="0">
                <a:solidFill>
                  <a:schemeClr val="tx1">
                    <a:lumMod val="50000"/>
                  </a:schemeClr>
                </a:solidFill>
                <a:latin typeface="Avenir Book" panose="02000503020000020003" pitchFamily="2" charset="0"/>
              </a:rPr>
              <a:t>Utilize your target customer as highlighted earlier in the plan</a:t>
            </a:r>
          </a:p>
          <a:p>
            <a:pPr marL="536575" lvl="1" indent="-219075">
              <a:lnSpc>
                <a:spcPct val="150000"/>
              </a:lnSpc>
              <a:buFont typeface="Arial" panose="020B0604020202020204" pitchFamily="34" charset="0"/>
              <a:buChar char="•"/>
            </a:pPr>
            <a:r>
              <a:rPr lang="en-US" sz="1400" dirty="0">
                <a:solidFill>
                  <a:schemeClr val="tx1">
                    <a:lumMod val="50000"/>
                  </a:schemeClr>
                </a:solidFill>
                <a:latin typeface="Avenir Book" panose="02000503020000020003" pitchFamily="2" charset="0"/>
              </a:rPr>
              <a:t>Identify the problem that your target customer experiences utilizing their language and emotion</a:t>
            </a:r>
          </a:p>
          <a:p>
            <a:pPr marL="536575" lvl="1" indent="-219075">
              <a:lnSpc>
                <a:spcPct val="150000"/>
              </a:lnSpc>
              <a:buFont typeface="Arial" panose="020B0604020202020204" pitchFamily="34" charset="0"/>
              <a:buChar char="•"/>
            </a:pPr>
            <a:r>
              <a:rPr lang="en-US" sz="1400" dirty="0">
                <a:solidFill>
                  <a:schemeClr val="tx1">
                    <a:lumMod val="50000"/>
                  </a:schemeClr>
                </a:solidFill>
                <a:latin typeface="Avenir Book" panose="02000503020000020003" pitchFamily="2" charset="0"/>
              </a:rPr>
              <a:t>Describe the solution to the problem and how you offer support</a:t>
            </a:r>
          </a:p>
          <a:p>
            <a:pPr marL="536575" lvl="1" indent="-219075">
              <a:lnSpc>
                <a:spcPct val="150000"/>
              </a:lnSpc>
              <a:buFont typeface="Arial" panose="020B0604020202020204" pitchFamily="34" charset="0"/>
              <a:buChar char="•"/>
            </a:pPr>
            <a:r>
              <a:rPr lang="en-US" sz="1400" dirty="0">
                <a:solidFill>
                  <a:schemeClr val="tx1">
                    <a:lumMod val="50000"/>
                  </a:schemeClr>
                </a:solidFill>
                <a:latin typeface="Avenir Book" panose="02000503020000020003" pitchFamily="2" charset="0"/>
              </a:rPr>
              <a:t>Show how you have improved the experience for your customers</a:t>
            </a:r>
          </a:p>
          <a:p>
            <a:pPr marL="536575" lvl="1" indent="-219075">
              <a:lnSpc>
                <a:spcPct val="150000"/>
              </a:lnSpc>
              <a:buFont typeface="Arial" panose="020B0604020202020204" pitchFamily="34" charset="0"/>
              <a:buChar char="•"/>
            </a:pPr>
            <a:r>
              <a:rPr lang="en-US" sz="1400" dirty="0">
                <a:solidFill>
                  <a:schemeClr val="tx1">
                    <a:lumMod val="50000"/>
                  </a:schemeClr>
                </a:solidFill>
                <a:latin typeface="Avenir Book" panose="02000503020000020003" pitchFamily="2" charset="0"/>
              </a:rPr>
              <a:t>How are you different from your competitors</a:t>
            </a:r>
          </a:p>
          <a:p>
            <a:pPr marL="742950" lvl="1" indent="-285750">
              <a:lnSpc>
                <a:spcPct val="150000"/>
              </a:lnSpc>
              <a:buFont typeface="Arial" panose="020B0604020202020204" pitchFamily="34" charset="0"/>
              <a:buChar char="•"/>
            </a:pPr>
            <a:endParaRPr lang="en-US" sz="1600" dirty="0">
              <a:solidFill>
                <a:schemeClr val="tx1">
                  <a:lumMod val="50000"/>
                </a:schemeClr>
              </a:solidFill>
              <a:latin typeface="Avenir Book" panose="02000503020000020003" pitchFamily="2" charset="0"/>
            </a:endParaRPr>
          </a:p>
        </p:txBody>
      </p:sp>
      <p:sp>
        <p:nvSpPr>
          <p:cNvPr id="13" name="Rectangle 12">
            <a:extLst>
              <a:ext uri="{FF2B5EF4-FFF2-40B4-BE49-F238E27FC236}">
                <a16:creationId xmlns:a16="http://schemas.microsoft.com/office/drawing/2014/main" id="{A6584752-BDBF-4B47-85FD-4BB7DAFA72EF}"/>
              </a:ext>
            </a:extLst>
          </p:cNvPr>
          <p:cNvSpPr/>
          <p:nvPr/>
        </p:nvSpPr>
        <p:spPr>
          <a:xfrm>
            <a:off x="3615582" y="2046732"/>
            <a:ext cx="8195418" cy="374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06425" indent="-285750">
              <a:lnSpc>
                <a:spcPct val="150000"/>
              </a:lnSpc>
              <a:buFont typeface="Arial" panose="020B0604020202020204" pitchFamily="34" charset="0"/>
              <a:buChar char="•"/>
            </a:pPr>
            <a:endParaRPr lang="en-US" sz="1600" b="1" dirty="0">
              <a:solidFill>
                <a:schemeClr val="tx1"/>
              </a:solidFill>
              <a:latin typeface="Avenir Book" panose="02000503020000020003" pitchFamily="2" charset="0"/>
            </a:endParaRPr>
          </a:p>
          <a:p>
            <a:pPr marL="285750" indent="-285750">
              <a:lnSpc>
                <a:spcPct val="150000"/>
              </a:lnSpc>
              <a:buFont typeface="Arial" panose="020B0604020202020204" pitchFamily="34" charset="0"/>
              <a:buChar char="•"/>
            </a:pPr>
            <a:endParaRPr lang="en-US" sz="1600" dirty="0">
              <a:solidFill>
                <a:schemeClr val="tx1"/>
              </a:solidFill>
              <a:latin typeface="Avenir Book" panose="02000503020000020003" pitchFamily="2" charset="0"/>
            </a:endParaRPr>
          </a:p>
        </p:txBody>
      </p:sp>
      <p:sp>
        <p:nvSpPr>
          <p:cNvPr id="18" name="Rectangle 17">
            <a:extLst>
              <a:ext uri="{FF2B5EF4-FFF2-40B4-BE49-F238E27FC236}">
                <a16:creationId xmlns:a16="http://schemas.microsoft.com/office/drawing/2014/main" id="{D219B6DB-5571-1549-8F9C-7BC074B1971F}"/>
              </a:ext>
            </a:extLst>
          </p:cNvPr>
          <p:cNvSpPr/>
          <p:nvPr/>
        </p:nvSpPr>
        <p:spPr>
          <a:xfrm>
            <a:off x="10123714" y="959393"/>
            <a:ext cx="2068286" cy="783771"/>
          </a:xfrm>
          <a:prstGeom prst="rect">
            <a:avLst/>
          </a:prstGeom>
          <a:solidFill>
            <a:srgbClr val="DBF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D75E48A-85F1-9E4F-88A5-7C86BA1FCFFA}"/>
              </a:ext>
            </a:extLst>
          </p:cNvPr>
          <p:cNvSpPr txBox="1"/>
          <p:nvPr/>
        </p:nvSpPr>
        <p:spPr>
          <a:xfrm>
            <a:off x="10591800" y="542835"/>
            <a:ext cx="1600200" cy="1200329"/>
          </a:xfrm>
          <a:prstGeom prst="rect">
            <a:avLst/>
          </a:prstGeom>
          <a:noFill/>
        </p:spPr>
        <p:txBody>
          <a:bodyPr wrap="square" rtlCol="0">
            <a:spAutoFit/>
          </a:bodyPr>
          <a:lstStyle/>
          <a:p>
            <a:r>
              <a:rPr lang="en-US" sz="7200" dirty="0">
                <a:solidFill>
                  <a:srgbClr val="005E7C"/>
                </a:solidFill>
                <a:latin typeface="Avenir Book" panose="02000503020000020003" pitchFamily="2" charset="0"/>
              </a:rPr>
              <a:t>17</a:t>
            </a:r>
          </a:p>
        </p:txBody>
      </p:sp>
      <p:sp>
        <p:nvSpPr>
          <p:cNvPr id="24" name="TextBox 23">
            <a:extLst>
              <a:ext uri="{FF2B5EF4-FFF2-40B4-BE49-F238E27FC236}">
                <a16:creationId xmlns:a16="http://schemas.microsoft.com/office/drawing/2014/main" id="{D7D4388A-CE39-2445-864A-FC831773839C}"/>
              </a:ext>
            </a:extLst>
          </p:cNvPr>
          <p:cNvSpPr txBox="1"/>
          <p:nvPr/>
        </p:nvSpPr>
        <p:spPr>
          <a:xfrm>
            <a:off x="155046" y="1952232"/>
            <a:ext cx="3239950" cy="4861716"/>
          </a:xfrm>
          <a:prstGeom prst="rect">
            <a:avLst/>
          </a:prstGeom>
          <a:noFill/>
        </p:spPr>
        <p:txBody>
          <a:bodyPr wrap="square" rtlCol="0">
            <a:spAutoFit/>
          </a:bodyPr>
          <a:lstStyle/>
          <a:p>
            <a:pPr marL="177800" indent="-17780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If you’ve taken the time to both listen and truly understand your customer experience, messaging will be easier to develop</a:t>
            </a:r>
          </a:p>
          <a:p>
            <a:pPr marL="177800" indent="-17780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You’re messages need to be crafted in a compelling way that helps your customer feel comfortable about the change you’re asking them to make</a:t>
            </a:r>
          </a:p>
          <a:p>
            <a:pPr marL="177800" indent="-177800">
              <a:lnSpc>
                <a:spcPct val="150000"/>
              </a:lnSpc>
              <a:buFont typeface="Arial" panose="020B0604020202020204" pitchFamily="34" charset="0"/>
              <a:buChar char="•"/>
            </a:pPr>
            <a:r>
              <a:rPr lang="en-US" sz="1600" dirty="0">
                <a:solidFill>
                  <a:schemeClr val="tx1">
                    <a:lumMod val="50000"/>
                  </a:schemeClr>
                </a:solidFill>
                <a:latin typeface="Avenir Book" panose="02000503020000020003" pitchFamily="2" charset="0"/>
              </a:rPr>
              <a:t>Take the time to test your messages with your target audience</a:t>
            </a:r>
          </a:p>
        </p:txBody>
      </p:sp>
      <p:sp>
        <p:nvSpPr>
          <p:cNvPr id="25" name="TextBox 24">
            <a:extLst>
              <a:ext uri="{FF2B5EF4-FFF2-40B4-BE49-F238E27FC236}">
                <a16:creationId xmlns:a16="http://schemas.microsoft.com/office/drawing/2014/main" id="{A88D91E5-8299-5F49-8CAE-09DFD9F2E8C5}"/>
              </a:ext>
            </a:extLst>
          </p:cNvPr>
          <p:cNvSpPr txBox="1"/>
          <p:nvPr/>
        </p:nvSpPr>
        <p:spPr>
          <a:xfrm>
            <a:off x="9678324" y="1908972"/>
            <a:ext cx="2668198" cy="2371290"/>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Target Customer</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Customer Experience Map</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Brand Strengths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Potential support </a:t>
            </a:r>
            <a:r>
              <a:rPr lang="en-US" sz="1100" dirty="0" err="1">
                <a:latin typeface="Avenir Book" panose="02000503020000020003" pitchFamily="2" charset="0"/>
                <a:ea typeface="Lato Light" panose="020F0502020204030203" pitchFamily="34" charset="0"/>
                <a:cs typeface="Lato Light" panose="020F0502020204030203" pitchFamily="34" charset="0"/>
              </a:rPr>
              <a:t>www.tamsenwebster.com</a:t>
            </a:r>
            <a:endParaRPr lang="en-US" sz="1600" dirty="0">
              <a:latin typeface="Avenir Book" panose="02000503020000020003" pitchFamily="2" charset="0"/>
              <a:ea typeface="Lato Light" panose="020F0502020204030203" pitchFamily="34" charset="0"/>
              <a:cs typeface="Lato Light" panose="020F0502020204030203" pitchFamily="34" charset="0"/>
            </a:endParaRPr>
          </a:p>
          <a:p>
            <a:pPr marL="285750" indent="-285750">
              <a:lnSpc>
                <a:spcPts val="2040"/>
              </a:lnSpc>
              <a:buFont typeface="Arial" panose="020B0604020202020204" pitchFamily="34" charset="0"/>
              <a:buChar char="•"/>
            </a:pPr>
            <a:endParaRPr lang="en-US" sz="1600" dirty="0">
              <a:latin typeface="Avenir Book" panose="02000503020000020003" pitchFamily="2" charset="0"/>
              <a:ea typeface="Lato Light" panose="020F0502020204030203" pitchFamily="34" charset="0"/>
              <a:cs typeface="Lato Light" panose="020F0502020204030203" pitchFamily="34" charset="0"/>
            </a:endParaRPr>
          </a:p>
        </p:txBody>
      </p:sp>
      <p:sp>
        <p:nvSpPr>
          <p:cNvPr id="26" name="Gráfico 221">
            <a:extLst>
              <a:ext uri="{FF2B5EF4-FFF2-40B4-BE49-F238E27FC236}">
                <a16:creationId xmlns:a16="http://schemas.microsoft.com/office/drawing/2014/main" id="{23C8FC6A-234C-A14A-AFFD-0ECB8B6B3EC5}"/>
              </a:ext>
            </a:extLst>
          </p:cNvPr>
          <p:cNvSpPr/>
          <p:nvPr/>
        </p:nvSpPr>
        <p:spPr>
          <a:xfrm>
            <a:off x="9860280" y="1880924"/>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
        <p:nvSpPr>
          <p:cNvPr id="27" name="Rectangle 26">
            <a:extLst>
              <a:ext uri="{FF2B5EF4-FFF2-40B4-BE49-F238E27FC236}">
                <a16:creationId xmlns:a16="http://schemas.microsoft.com/office/drawing/2014/main" id="{C97B557B-8209-8F43-888C-EB98391E3F3C}"/>
              </a:ext>
            </a:extLst>
          </p:cNvPr>
          <p:cNvSpPr/>
          <p:nvPr/>
        </p:nvSpPr>
        <p:spPr>
          <a:xfrm>
            <a:off x="4510341" y="1351278"/>
            <a:ext cx="5739272" cy="70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OBJECTIVE </a:t>
            </a:r>
          </a:p>
          <a:p>
            <a:pPr marL="742950" lvl="1" indent="-285750">
              <a:lnSpc>
                <a:spcPct val="150000"/>
              </a:lnSpc>
              <a:buFont typeface="Arial" panose="020B0604020202020204" pitchFamily="34" charset="0"/>
              <a:buChar char="•"/>
            </a:pPr>
            <a:endParaRPr lang="en-US" sz="1600" dirty="0">
              <a:solidFill>
                <a:schemeClr val="tx1">
                  <a:lumMod val="50000"/>
                </a:schemeClr>
              </a:solidFill>
              <a:latin typeface="Avenir Book" panose="02000503020000020003" pitchFamily="2" charset="0"/>
            </a:endParaRPr>
          </a:p>
        </p:txBody>
      </p:sp>
      <p:pic>
        <p:nvPicPr>
          <p:cNvPr id="19" name="Picture 18">
            <a:extLst>
              <a:ext uri="{FF2B5EF4-FFF2-40B4-BE49-F238E27FC236}">
                <a16:creationId xmlns:a16="http://schemas.microsoft.com/office/drawing/2014/main" id="{C164E013-9338-2F44-BA20-ADFF2EA4EA77}"/>
              </a:ext>
            </a:extLst>
          </p:cNvPr>
          <p:cNvPicPr>
            <a:picLocks noChangeAspect="1"/>
          </p:cNvPicPr>
          <p:nvPr/>
        </p:nvPicPr>
        <p:blipFill>
          <a:blip r:embed="rId2"/>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157767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B4D7B7-F549-6E4F-9891-26FC47EC35FE}"/>
              </a:ext>
            </a:extLst>
          </p:cNvPr>
          <p:cNvSpPr/>
          <p:nvPr/>
        </p:nvSpPr>
        <p:spPr>
          <a:xfrm>
            <a:off x="-13812" y="0"/>
            <a:ext cx="5062569"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63B7593-04F5-C447-A904-844F53BCECE0}"/>
              </a:ext>
            </a:extLst>
          </p:cNvPr>
          <p:cNvGrpSpPr/>
          <p:nvPr/>
        </p:nvGrpSpPr>
        <p:grpSpPr>
          <a:xfrm>
            <a:off x="238938" y="2449623"/>
            <a:ext cx="853293" cy="811330"/>
            <a:chOff x="323415" y="1987728"/>
            <a:chExt cx="853293" cy="811330"/>
          </a:xfrm>
        </p:grpSpPr>
        <p:sp>
          <p:nvSpPr>
            <p:cNvPr id="5" name="Oval 4">
              <a:extLst>
                <a:ext uri="{FF2B5EF4-FFF2-40B4-BE49-F238E27FC236}">
                  <a16:creationId xmlns:a16="http://schemas.microsoft.com/office/drawing/2014/main" id="{AD3CA73C-7640-B146-86B0-4AD430BC5D1E}"/>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Freeform 5">
              <a:extLst>
                <a:ext uri="{FF2B5EF4-FFF2-40B4-BE49-F238E27FC236}">
                  <a16:creationId xmlns:a16="http://schemas.microsoft.com/office/drawing/2014/main" id="{094767D9-8682-2244-87D4-21C230CA9B7E}"/>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7" name="Rectangle 6">
            <a:extLst>
              <a:ext uri="{FF2B5EF4-FFF2-40B4-BE49-F238E27FC236}">
                <a16:creationId xmlns:a16="http://schemas.microsoft.com/office/drawing/2014/main" id="{E90C9FB4-566D-D349-A128-82E6A80879FD}"/>
              </a:ext>
            </a:extLst>
          </p:cNvPr>
          <p:cNvSpPr/>
          <p:nvPr/>
        </p:nvSpPr>
        <p:spPr>
          <a:xfrm>
            <a:off x="1207789" y="2333103"/>
            <a:ext cx="6560098" cy="701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2000" b="1" dirty="0">
                <a:solidFill>
                  <a:schemeClr val="tx1">
                    <a:lumMod val="50000"/>
                  </a:schemeClr>
                </a:solidFill>
                <a:latin typeface="Avenir Book" panose="02000503020000020003" pitchFamily="2" charset="0"/>
              </a:rPr>
              <a:t>OBJECTIVE </a:t>
            </a:r>
          </a:p>
          <a:p>
            <a:pPr>
              <a:lnSpc>
                <a:spcPct val="150000"/>
              </a:lnSpc>
            </a:pPr>
            <a:r>
              <a:rPr lang="en-US" sz="2000" b="1" dirty="0">
                <a:solidFill>
                  <a:schemeClr val="tx1">
                    <a:lumMod val="50000"/>
                  </a:schemeClr>
                </a:solidFill>
                <a:latin typeface="Avenir Book" panose="02000503020000020003" pitchFamily="2" charset="0"/>
              </a:rPr>
              <a:t>THE MARKETING FUNNEL</a:t>
            </a:r>
          </a:p>
        </p:txBody>
      </p:sp>
      <p:sp>
        <p:nvSpPr>
          <p:cNvPr id="9" name="Title 1">
            <a:extLst>
              <a:ext uri="{FF2B5EF4-FFF2-40B4-BE49-F238E27FC236}">
                <a16:creationId xmlns:a16="http://schemas.microsoft.com/office/drawing/2014/main" id="{7AB9D588-07E5-874D-BA5F-235369793C99}"/>
              </a:ext>
            </a:extLst>
          </p:cNvPr>
          <p:cNvSpPr txBox="1">
            <a:spLocks/>
          </p:cNvSpPr>
          <p:nvPr/>
        </p:nvSpPr>
        <p:spPr>
          <a:xfrm>
            <a:off x="274266" y="145455"/>
            <a:ext cx="11536734" cy="24811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Measuring</a:t>
            </a:r>
          </a:p>
          <a:p>
            <a:r>
              <a:rPr lang="en-US" sz="5400" b="1" dirty="0">
                <a:latin typeface="Aharoni" panose="020F0502020204030204" pitchFamily="34" charset="0"/>
                <a:cs typeface="Aharoni" panose="020F0502020204030204" pitchFamily="34" charset="0"/>
              </a:rPr>
              <a:t>success </a:t>
            </a:r>
          </a:p>
          <a:p>
            <a:r>
              <a:rPr lang="en-US" sz="5400" b="1" dirty="0">
                <a:latin typeface="Aharoni" panose="020F0502020204030204" pitchFamily="34" charset="0"/>
                <a:cs typeface="Aharoni" panose="020F0502020204030204" pitchFamily="34" charset="0"/>
              </a:rPr>
              <a:t>or KPI</a:t>
            </a:r>
            <a:r>
              <a:rPr lang="en-US" sz="3000" b="1" dirty="0">
                <a:latin typeface="Aharoni" panose="020F0502020204030204" pitchFamily="34" charset="0"/>
                <a:cs typeface="Aharoni" panose="020F0502020204030204" pitchFamily="34" charset="0"/>
              </a:rPr>
              <a:t>s</a:t>
            </a:r>
          </a:p>
        </p:txBody>
      </p:sp>
      <p:sp>
        <p:nvSpPr>
          <p:cNvPr id="10" name="Freeform 159">
            <a:extLst>
              <a:ext uri="{FF2B5EF4-FFF2-40B4-BE49-F238E27FC236}">
                <a16:creationId xmlns:a16="http://schemas.microsoft.com/office/drawing/2014/main" id="{BF1D8354-55F8-3A43-BC99-D3015D1069C7}"/>
              </a:ext>
            </a:extLst>
          </p:cNvPr>
          <p:cNvSpPr>
            <a:spLocks noChangeArrowheads="1"/>
          </p:cNvSpPr>
          <p:nvPr/>
        </p:nvSpPr>
        <p:spPr bwMode="auto">
          <a:xfrm>
            <a:off x="5897248" y="422506"/>
            <a:ext cx="2978814" cy="5949067"/>
          </a:xfrm>
          <a:custGeom>
            <a:avLst/>
            <a:gdLst>
              <a:gd name="T0" fmla="*/ 0 w 6140"/>
              <a:gd name="T1" fmla="*/ 0 h 12260"/>
              <a:gd name="T2" fmla="*/ 335 w 6140"/>
              <a:gd name="T3" fmla="*/ 2456 h 12260"/>
              <a:gd name="T4" fmla="*/ 671 w 6140"/>
              <a:gd name="T5" fmla="*/ 4902 h 12260"/>
              <a:gd name="T6" fmla="*/ 1007 w 6140"/>
              <a:gd name="T7" fmla="*/ 7357 h 12260"/>
              <a:gd name="T8" fmla="*/ 1352 w 6140"/>
              <a:gd name="T9" fmla="*/ 9803 h 12260"/>
              <a:gd name="T10" fmla="*/ 1688 w 6140"/>
              <a:gd name="T11" fmla="*/ 12259 h 12260"/>
              <a:gd name="T12" fmla="*/ 4440 w 6140"/>
              <a:gd name="T13" fmla="*/ 12259 h 12260"/>
              <a:gd name="T14" fmla="*/ 4786 w 6140"/>
              <a:gd name="T15" fmla="*/ 9803 h 12260"/>
              <a:gd name="T16" fmla="*/ 5122 w 6140"/>
              <a:gd name="T17" fmla="*/ 7357 h 12260"/>
              <a:gd name="T18" fmla="*/ 5457 w 6140"/>
              <a:gd name="T19" fmla="*/ 4902 h 12260"/>
              <a:gd name="T20" fmla="*/ 5803 w 6140"/>
              <a:gd name="T21" fmla="*/ 2456 h 12260"/>
              <a:gd name="T22" fmla="*/ 6139 w 6140"/>
              <a:gd name="T23" fmla="*/ 0 h 12260"/>
              <a:gd name="T24" fmla="*/ 0 w 6140"/>
              <a:gd name="T25" fmla="*/ 0 h 1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0" h="12260">
                <a:moveTo>
                  <a:pt x="0" y="0"/>
                </a:moveTo>
                <a:lnTo>
                  <a:pt x="335" y="2456"/>
                </a:lnTo>
                <a:lnTo>
                  <a:pt x="671" y="4902"/>
                </a:lnTo>
                <a:lnTo>
                  <a:pt x="1007" y="7357"/>
                </a:lnTo>
                <a:lnTo>
                  <a:pt x="1352" y="9803"/>
                </a:lnTo>
                <a:lnTo>
                  <a:pt x="1688" y="12259"/>
                </a:lnTo>
                <a:lnTo>
                  <a:pt x="4440" y="12259"/>
                </a:lnTo>
                <a:lnTo>
                  <a:pt x="4786" y="9803"/>
                </a:lnTo>
                <a:lnTo>
                  <a:pt x="5122" y="7357"/>
                </a:lnTo>
                <a:lnTo>
                  <a:pt x="5457" y="4902"/>
                </a:lnTo>
                <a:lnTo>
                  <a:pt x="5803" y="2456"/>
                </a:lnTo>
                <a:lnTo>
                  <a:pt x="6139" y="0"/>
                </a:lnTo>
                <a:lnTo>
                  <a:pt x="0" y="0"/>
                </a:lnTo>
              </a:path>
            </a:pathLst>
          </a:custGeom>
          <a:solidFill>
            <a:schemeClr val="tx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1" name="Line 160">
            <a:extLst>
              <a:ext uri="{FF2B5EF4-FFF2-40B4-BE49-F238E27FC236}">
                <a16:creationId xmlns:a16="http://schemas.microsoft.com/office/drawing/2014/main" id="{63ACD993-AECD-F04E-8046-155D7C342702}"/>
              </a:ext>
            </a:extLst>
          </p:cNvPr>
          <p:cNvSpPr>
            <a:spLocks noChangeShapeType="1"/>
          </p:cNvSpPr>
          <p:nvPr/>
        </p:nvSpPr>
        <p:spPr bwMode="auto">
          <a:xfrm>
            <a:off x="7318176" y="1436843"/>
            <a:ext cx="3286967" cy="2141"/>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2" name="Freeform 161">
            <a:extLst>
              <a:ext uri="{FF2B5EF4-FFF2-40B4-BE49-F238E27FC236}">
                <a16:creationId xmlns:a16="http://schemas.microsoft.com/office/drawing/2014/main" id="{958F0403-7990-6D47-B84B-AB32EF962E96}"/>
              </a:ext>
            </a:extLst>
          </p:cNvPr>
          <p:cNvSpPr>
            <a:spLocks noChangeArrowheads="1"/>
          </p:cNvSpPr>
          <p:nvPr/>
        </p:nvSpPr>
        <p:spPr bwMode="auto">
          <a:xfrm>
            <a:off x="10581604" y="1417584"/>
            <a:ext cx="36379" cy="38519"/>
          </a:xfrm>
          <a:custGeom>
            <a:avLst/>
            <a:gdLst>
              <a:gd name="T0" fmla="*/ 38 w 77"/>
              <a:gd name="T1" fmla="*/ 77 h 78"/>
              <a:gd name="T2" fmla="*/ 38 w 77"/>
              <a:gd name="T3" fmla="*/ 77 h 78"/>
              <a:gd name="T4" fmla="*/ 76 w 77"/>
              <a:gd name="T5" fmla="*/ 38 h 78"/>
              <a:gd name="T6" fmla="*/ 38 w 77"/>
              <a:gd name="T7" fmla="*/ 0 h 78"/>
              <a:gd name="T8" fmla="*/ 0 w 77"/>
              <a:gd name="T9" fmla="*/ 38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7"/>
                  <a:pt x="76" y="38"/>
                </a:cubicBezTo>
                <a:cubicBezTo>
                  <a:pt x="76" y="10"/>
                  <a:pt x="67" y="0"/>
                  <a:pt x="38" y="0"/>
                </a:cubicBezTo>
                <a:cubicBezTo>
                  <a:pt x="19" y="0"/>
                  <a:pt x="0" y="10"/>
                  <a:pt x="0" y="38"/>
                </a:cubicBezTo>
                <a:cubicBezTo>
                  <a:pt x="0" y="57"/>
                  <a:pt x="19" y="77"/>
                  <a:pt x="38" y="77"/>
                </a:cubicBezTo>
              </a:path>
            </a:pathLst>
          </a:custGeom>
          <a:solidFill>
            <a:schemeClr val="bg1">
              <a:lumMod val="50000"/>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3" name="Line 162">
            <a:extLst>
              <a:ext uri="{FF2B5EF4-FFF2-40B4-BE49-F238E27FC236}">
                <a16:creationId xmlns:a16="http://schemas.microsoft.com/office/drawing/2014/main" id="{C9F4AA30-4895-7E43-9BFB-0B55A2DD662B}"/>
              </a:ext>
            </a:extLst>
          </p:cNvPr>
          <p:cNvSpPr>
            <a:spLocks noChangeShapeType="1"/>
          </p:cNvSpPr>
          <p:nvPr/>
        </p:nvSpPr>
        <p:spPr bwMode="auto">
          <a:xfrm>
            <a:off x="7318176" y="2776453"/>
            <a:ext cx="3286967" cy="2141"/>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4" name="Freeform 163">
            <a:extLst>
              <a:ext uri="{FF2B5EF4-FFF2-40B4-BE49-F238E27FC236}">
                <a16:creationId xmlns:a16="http://schemas.microsoft.com/office/drawing/2014/main" id="{35663899-9607-1045-BA3B-5049520DB0D0}"/>
              </a:ext>
            </a:extLst>
          </p:cNvPr>
          <p:cNvSpPr>
            <a:spLocks noChangeArrowheads="1"/>
          </p:cNvSpPr>
          <p:nvPr/>
        </p:nvSpPr>
        <p:spPr bwMode="auto">
          <a:xfrm>
            <a:off x="10581604" y="2759334"/>
            <a:ext cx="36379" cy="36380"/>
          </a:xfrm>
          <a:custGeom>
            <a:avLst/>
            <a:gdLst>
              <a:gd name="T0" fmla="*/ 38 w 77"/>
              <a:gd name="T1" fmla="*/ 76 h 77"/>
              <a:gd name="T2" fmla="*/ 38 w 77"/>
              <a:gd name="T3" fmla="*/ 76 h 77"/>
              <a:gd name="T4" fmla="*/ 76 w 77"/>
              <a:gd name="T5" fmla="*/ 38 h 77"/>
              <a:gd name="T6" fmla="*/ 38 w 77"/>
              <a:gd name="T7" fmla="*/ 0 h 77"/>
              <a:gd name="T8" fmla="*/ 0 w 77"/>
              <a:gd name="T9" fmla="*/ 38 h 77"/>
              <a:gd name="T10" fmla="*/ 38 w 77"/>
              <a:gd name="T11" fmla="*/ 76 h 77"/>
            </a:gdLst>
            <a:ahLst/>
            <a:cxnLst>
              <a:cxn ang="0">
                <a:pos x="T0" y="T1"/>
              </a:cxn>
              <a:cxn ang="0">
                <a:pos x="T2" y="T3"/>
              </a:cxn>
              <a:cxn ang="0">
                <a:pos x="T4" y="T5"/>
              </a:cxn>
              <a:cxn ang="0">
                <a:pos x="T6" y="T7"/>
              </a:cxn>
              <a:cxn ang="0">
                <a:pos x="T8" y="T9"/>
              </a:cxn>
              <a:cxn ang="0">
                <a:pos x="T10" y="T11"/>
              </a:cxn>
            </a:cxnLst>
            <a:rect l="0" t="0" r="r" b="b"/>
            <a:pathLst>
              <a:path w="77" h="77">
                <a:moveTo>
                  <a:pt x="38" y="76"/>
                </a:moveTo>
                <a:lnTo>
                  <a:pt x="38" y="76"/>
                </a:lnTo>
                <a:cubicBezTo>
                  <a:pt x="67" y="76"/>
                  <a:pt x="76" y="57"/>
                  <a:pt x="76" y="38"/>
                </a:cubicBezTo>
                <a:cubicBezTo>
                  <a:pt x="76" y="9"/>
                  <a:pt x="67" y="0"/>
                  <a:pt x="38" y="0"/>
                </a:cubicBezTo>
                <a:cubicBezTo>
                  <a:pt x="19" y="0"/>
                  <a:pt x="0" y="9"/>
                  <a:pt x="0" y="38"/>
                </a:cubicBezTo>
                <a:cubicBezTo>
                  <a:pt x="0" y="57"/>
                  <a:pt x="19" y="76"/>
                  <a:pt x="38" y="76"/>
                </a:cubicBezTo>
              </a:path>
            </a:pathLst>
          </a:custGeom>
          <a:solidFill>
            <a:schemeClr val="bg1">
              <a:lumMod val="50000"/>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5" name="Line 164">
            <a:extLst>
              <a:ext uri="{FF2B5EF4-FFF2-40B4-BE49-F238E27FC236}">
                <a16:creationId xmlns:a16="http://schemas.microsoft.com/office/drawing/2014/main" id="{A8200F16-F35E-3A4F-BB8F-9D511CAD4929}"/>
              </a:ext>
            </a:extLst>
          </p:cNvPr>
          <p:cNvSpPr>
            <a:spLocks noChangeShapeType="1"/>
          </p:cNvSpPr>
          <p:nvPr/>
        </p:nvSpPr>
        <p:spPr bwMode="auto">
          <a:xfrm>
            <a:off x="7318176" y="4118204"/>
            <a:ext cx="3286967" cy="2140"/>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6" name="Freeform 165">
            <a:extLst>
              <a:ext uri="{FF2B5EF4-FFF2-40B4-BE49-F238E27FC236}">
                <a16:creationId xmlns:a16="http://schemas.microsoft.com/office/drawing/2014/main" id="{EDFC5CB8-5D3D-044D-83B0-453643422E33}"/>
              </a:ext>
            </a:extLst>
          </p:cNvPr>
          <p:cNvSpPr>
            <a:spLocks noChangeArrowheads="1"/>
          </p:cNvSpPr>
          <p:nvPr/>
        </p:nvSpPr>
        <p:spPr bwMode="auto">
          <a:xfrm>
            <a:off x="10581604" y="4098944"/>
            <a:ext cx="36379" cy="38519"/>
          </a:xfrm>
          <a:custGeom>
            <a:avLst/>
            <a:gdLst>
              <a:gd name="T0" fmla="*/ 38 w 77"/>
              <a:gd name="T1" fmla="*/ 77 h 78"/>
              <a:gd name="T2" fmla="*/ 38 w 77"/>
              <a:gd name="T3" fmla="*/ 77 h 78"/>
              <a:gd name="T4" fmla="*/ 76 w 77"/>
              <a:gd name="T5" fmla="*/ 39 h 78"/>
              <a:gd name="T6" fmla="*/ 38 w 77"/>
              <a:gd name="T7" fmla="*/ 0 h 78"/>
              <a:gd name="T8" fmla="*/ 0 w 77"/>
              <a:gd name="T9" fmla="*/ 39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8"/>
                  <a:pt x="76" y="39"/>
                </a:cubicBezTo>
                <a:cubicBezTo>
                  <a:pt x="76" y="10"/>
                  <a:pt x="67" y="0"/>
                  <a:pt x="38" y="0"/>
                </a:cubicBezTo>
                <a:cubicBezTo>
                  <a:pt x="19" y="0"/>
                  <a:pt x="0" y="10"/>
                  <a:pt x="0" y="39"/>
                </a:cubicBezTo>
                <a:cubicBezTo>
                  <a:pt x="0" y="58"/>
                  <a:pt x="19" y="77"/>
                  <a:pt x="38" y="77"/>
                </a:cubicBezTo>
              </a:path>
            </a:pathLst>
          </a:custGeom>
          <a:solidFill>
            <a:schemeClr val="bg1">
              <a:lumMod val="50000"/>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7" name="Line 166">
            <a:extLst>
              <a:ext uri="{FF2B5EF4-FFF2-40B4-BE49-F238E27FC236}">
                <a16:creationId xmlns:a16="http://schemas.microsoft.com/office/drawing/2014/main" id="{79CB22DE-AF3B-7841-928B-F6CE10C0FF2E}"/>
              </a:ext>
            </a:extLst>
          </p:cNvPr>
          <p:cNvSpPr>
            <a:spLocks noChangeShapeType="1"/>
          </p:cNvSpPr>
          <p:nvPr/>
        </p:nvSpPr>
        <p:spPr bwMode="auto">
          <a:xfrm>
            <a:off x="7318176" y="5457814"/>
            <a:ext cx="3286967" cy="2140"/>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8" name="Freeform 167">
            <a:extLst>
              <a:ext uri="{FF2B5EF4-FFF2-40B4-BE49-F238E27FC236}">
                <a16:creationId xmlns:a16="http://schemas.microsoft.com/office/drawing/2014/main" id="{00A37E38-EADB-2D42-AD41-94222E1BACCB}"/>
              </a:ext>
            </a:extLst>
          </p:cNvPr>
          <p:cNvSpPr>
            <a:spLocks noChangeArrowheads="1"/>
          </p:cNvSpPr>
          <p:nvPr/>
        </p:nvSpPr>
        <p:spPr bwMode="auto">
          <a:xfrm>
            <a:off x="10581604" y="5438554"/>
            <a:ext cx="36379" cy="38519"/>
          </a:xfrm>
          <a:custGeom>
            <a:avLst/>
            <a:gdLst>
              <a:gd name="T0" fmla="*/ 38 w 77"/>
              <a:gd name="T1" fmla="*/ 77 h 78"/>
              <a:gd name="T2" fmla="*/ 38 w 77"/>
              <a:gd name="T3" fmla="*/ 77 h 78"/>
              <a:gd name="T4" fmla="*/ 76 w 77"/>
              <a:gd name="T5" fmla="*/ 39 h 78"/>
              <a:gd name="T6" fmla="*/ 38 w 77"/>
              <a:gd name="T7" fmla="*/ 0 h 78"/>
              <a:gd name="T8" fmla="*/ 0 w 77"/>
              <a:gd name="T9" fmla="*/ 39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8"/>
                  <a:pt x="76" y="39"/>
                </a:cubicBezTo>
                <a:cubicBezTo>
                  <a:pt x="76" y="19"/>
                  <a:pt x="67" y="0"/>
                  <a:pt x="38" y="0"/>
                </a:cubicBezTo>
                <a:cubicBezTo>
                  <a:pt x="19" y="0"/>
                  <a:pt x="0" y="19"/>
                  <a:pt x="0" y="39"/>
                </a:cubicBezTo>
                <a:cubicBezTo>
                  <a:pt x="0" y="58"/>
                  <a:pt x="19" y="77"/>
                  <a:pt x="38" y="77"/>
                </a:cubicBezTo>
              </a:path>
            </a:pathLst>
          </a:custGeom>
          <a:solidFill>
            <a:schemeClr val="bg1">
              <a:lumMod val="50000"/>
              <a:alpha val="5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19" name="Freeform 168">
            <a:extLst>
              <a:ext uri="{FF2B5EF4-FFF2-40B4-BE49-F238E27FC236}">
                <a16:creationId xmlns:a16="http://schemas.microsoft.com/office/drawing/2014/main" id="{65FDC1A3-882B-0C40-9B5A-E4FFDB00B26E}"/>
              </a:ext>
            </a:extLst>
          </p:cNvPr>
          <p:cNvSpPr>
            <a:spLocks noChangeArrowheads="1"/>
          </p:cNvSpPr>
          <p:nvPr/>
        </p:nvSpPr>
        <p:spPr bwMode="auto">
          <a:xfrm>
            <a:off x="5475678" y="906135"/>
            <a:ext cx="3806974" cy="954419"/>
          </a:xfrm>
          <a:custGeom>
            <a:avLst/>
            <a:gdLst>
              <a:gd name="T0" fmla="*/ 6868 w 7847"/>
              <a:gd name="T1" fmla="*/ 1966 h 1967"/>
              <a:gd name="T2" fmla="*/ 6868 w 7847"/>
              <a:gd name="T3" fmla="*/ 1966 h 1967"/>
              <a:gd name="T4" fmla="*/ 978 w 7847"/>
              <a:gd name="T5" fmla="*/ 1966 h 1967"/>
              <a:gd name="T6" fmla="*/ 0 w 7847"/>
              <a:gd name="T7" fmla="*/ 978 h 1967"/>
              <a:gd name="T8" fmla="*/ 0 w 7847"/>
              <a:gd name="T9" fmla="*/ 978 h 1967"/>
              <a:gd name="T10" fmla="*/ 978 w 7847"/>
              <a:gd name="T11" fmla="*/ 0 h 1967"/>
              <a:gd name="T12" fmla="*/ 6868 w 7847"/>
              <a:gd name="T13" fmla="*/ 0 h 1967"/>
              <a:gd name="T14" fmla="*/ 7846 w 7847"/>
              <a:gd name="T15" fmla="*/ 978 h 1967"/>
              <a:gd name="T16" fmla="*/ 7846 w 7847"/>
              <a:gd name="T17" fmla="*/ 978 h 1967"/>
              <a:gd name="T18" fmla="*/ 6868 w 7847"/>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7" h="1967">
                <a:moveTo>
                  <a:pt x="6868" y="1966"/>
                </a:moveTo>
                <a:lnTo>
                  <a:pt x="6868" y="1966"/>
                </a:lnTo>
                <a:cubicBezTo>
                  <a:pt x="978" y="1966"/>
                  <a:pt x="978" y="1966"/>
                  <a:pt x="978" y="1966"/>
                </a:cubicBezTo>
                <a:cubicBezTo>
                  <a:pt x="441" y="1966"/>
                  <a:pt x="0" y="1525"/>
                  <a:pt x="0" y="978"/>
                </a:cubicBezTo>
                <a:lnTo>
                  <a:pt x="0" y="978"/>
                </a:lnTo>
                <a:cubicBezTo>
                  <a:pt x="0" y="441"/>
                  <a:pt x="441" y="0"/>
                  <a:pt x="978" y="0"/>
                </a:cubicBezTo>
                <a:cubicBezTo>
                  <a:pt x="6868" y="0"/>
                  <a:pt x="6868" y="0"/>
                  <a:pt x="6868" y="0"/>
                </a:cubicBezTo>
                <a:cubicBezTo>
                  <a:pt x="7405" y="0"/>
                  <a:pt x="7846" y="441"/>
                  <a:pt x="7846" y="978"/>
                </a:cubicBezTo>
                <a:lnTo>
                  <a:pt x="7846" y="978"/>
                </a:lnTo>
                <a:cubicBezTo>
                  <a:pt x="7846" y="1525"/>
                  <a:pt x="7405" y="1966"/>
                  <a:pt x="6868" y="1966"/>
                </a:cubicBezTo>
              </a:path>
            </a:pathLst>
          </a:custGeom>
          <a:solidFill>
            <a:schemeClr val="accent3">
              <a:lumMod val="40000"/>
              <a:lumOff val="60000"/>
            </a:schemeClr>
          </a:solidFill>
          <a:ln w="9525" cap="flat">
            <a:noFill/>
            <a:beve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20" name="Freeform 169">
            <a:extLst>
              <a:ext uri="{FF2B5EF4-FFF2-40B4-BE49-F238E27FC236}">
                <a16:creationId xmlns:a16="http://schemas.microsoft.com/office/drawing/2014/main" id="{E7CB9D25-B12A-664B-A40B-6BD922EF07F0}"/>
              </a:ext>
            </a:extLst>
          </p:cNvPr>
          <p:cNvSpPr>
            <a:spLocks noChangeArrowheads="1"/>
          </p:cNvSpPr>
          <p:nvPr/>
        </p:nvSpPr>
        <p:spPr bwMode="auto">
          <a:xfrm>
            <a:off x="5698233" y="2260725"/>
            <a:ext cx="3361864" cy="954419"/>
          </a:xfrm>
          <a:custGeom>
            <a:avLst/>
            <a:gdLst>
              <a:gd name="T0" fmla="*/ 5947 w 6926"/>
              <a:gd name="T1" fmla="*/ 1967 h 1968"/>
              <a:gd name="T2" fmla="*/ 5947 w 6926"/>
              <a:gd name="T3" fmla="*/ 1967 h 1968"/>
              <a:gd name="T4" fmla="*/ 979 w 6926"/>
              <a:gd name="T5" fmla="*/ 1967 h 1968"/>
              <a:gd name="T6" fmla="*/ 0 w 6926"/>
              <a:gd name="T7" fmla="*/ 988 h 1968"/>
              <a:gd name="T8" fmla="*/ 0 w 6926"/>
              <a:gd name="T9" fmla="*/ 988 h 1968"/>
              <a:gd name="T10" fmla="*/ 979 w 6926"/>
              <a:gd name="T11" fmla="*/ 0 h 1968"/>
              <a:gd name="T12" fmla="*/ 5947 w 6926"/>
              <a:gd name="T13" fmla="*/ 0 h 1968"/>
              <a:gd name="T14" fmla="*/ 6925 w 6926"/>
              <a:gd name="T15" fmla="*/ 988 h 1968"/>
              <a:gd name="T16" fmla="*/ 6925 w 6926"/>
              <a:gd name="T17" fmla="*/ 988 h 1968"/>
              <a:gd name="T18" fmla="*/ 5947 w 6926"/>
              <a:gd name="T19" fmla="*/ 1967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6" h="1968">
                <a:moveTo>
                  <a:pt x="5947" y="1967"/>
                </a:moveTo>
                <a:lnTo>
                  <a:pt x="5947" y="1967"/>
                </a:lnTo>
                <a:cubicBezTo>
                  <a:pt x="979" y="1967"/>
                  <a:pt x="979" y="1967"/>
                  <a:pt x="979" y="1967"/>
                </a:cubicBezTo>
                <a:cubicBezTo>
                  <a:pt x="441" y="1967"/>
                  <a:pt x="0" y="1526"/>
                  <a:pt x="0" y="988"/>
                </a:cubicBezTo>
                <a:lnTo>
                  <a:pt x="0" y="988"/>
                </a:lnTo>
                <a:cubicBezTo>
                  <a:pt x="0" y="442"/>
                  <a:pt x="441" y="0"/>
                  <a:pt x="979" y="0"/>
                </a:cubicBezTo>
                <a:cubicBezTo>
                  <a:pt x="5947" y="0"/>
                  <a:pt x="5947" y="0"/>
                  <a:pt x="5947" y="0"/>
                </a:cubicBezTo>
                <a:cubicBezTo>
                  <a:pt x="6484" y="0"/>
                  <a:pt x="6925" y="442"/>
                  <a:pt x="6925" y="988"/>
                </a:cubicBezTo>
                <a:lnTo>
                  <a:pt x="6925" y="988"/>
                </a:lnTo>
                <a:cubicBezTo>
                  <a:pt x="6925" y="1526"/>
                  <a:pt x="6484" y="1967"/>
                  <a:pt x="5947" y="1967"/>
                </a:cubicBezTo>
              </a:path>
            </a:pathLst>
          </a:custGeom>
          <a:solidFill>
            <a:schemeClr val="accent3">
              <a:lumMod val="60000"/>
              <a:lumOff val="40000"/>
            </a:schemeClr>
          </a:solidFill>
          <a:ln w="9525" cap="flat">
            <a:noFill/>
            <a:beve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21" name="Freeform 170">
            <a:extLst>
              <a:ext uri="{FF2B5EF4-FFF2-40B4-BE49-F238E27FC236}">
                <a16:creationId xmlns:a16="http://schemas.microsoft.com/office/drawing/2014/main" id="{DAB39DB7-0D9F-5941-816F-79597DF61889}"/>
              </a:ext>
            </a:extLst>
          </p:cNvPr>
          <p:cNvSpPr>
            <a:spLocks noChangeArrowheads="1"/>
          </p:cNvSpPr>
          <p:nvPr/>
        </p:nvSpPr>
        <p:spPr bwMode="auto">
          <a:xfrm>
            <a:off x="5880128" y="3615314"/>
            <a:ext cx="2998074" cy="954419"/>
          </a:xfrm>
          <a:custGeom>
            <a:avLst/>
            <a:gdLst>
              <a:gd name="T0" fmla="*/ 5189 w 6179"/>
              <a:gd name="T1" fmla="*/ 1966 h 1967"/>
              <a:gd name="T2" fmla="*/ 5189 w 6179"/>
              <a:gd name="T3" fmla="*/ 1966 h 1967"/>
              <a:gd name="T4" fmla="*/ 988 w 6179"/>
              <a:gd name="T5" fmla="*/ 1966 h 1967"/>
              <a:gd name="T6" fmla="*/ 0 w 6179"/>
              <a:gd name="T7" fmla="*/ 988 h 1967"/>
              <a:gd name="T8" fmla="*/ 0 w 6179"/>
              <a:gd name="T9" fmla="*/ 988 h 1967"/>
              <a:gd name="T10" fmla="*/ 988 w 6179"/>
              <a:gd name="T11" fmla="*/ 0 h 1967"/>
              <a:gd name="T12" fmla="*/ 5189 w 6179"/>
              <a:gd name="T13" fmla="*/ 0 h 1967"/>
              <a:gd name="T14" fmla="*/ 6178 w 6179"/>
              <a:gd name="T15" fmla="*/ 988 h 1967"/>
              <a:gd name="T16" fmla="*/ 6178 w 6179"/>
              <a:gd name="T17" fmla="*/ 988 h 1967"/>
              <a:gd name="T18" fmla="*/ 5189 w 6179"/>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9" h="1967">
                <a:moveTo>
                  <a:pt x="5189" y="1966"/>
                </a:moveTo>
                <a:lnTo>
                  <a:pt x="5189" y="1966"/>
                </a:lnTo>
                <a:cubicBezTo>
                  <a:pt x="988" y="1966"/>
                  <a:pt x="988" y="1966"/>
                  <a:pt x="988" y="1966"/>
                </a:cubicBezTo>
                <a:cubicBezTo>
                  <a:pt x="442" y="1966"/>
                  <a:pt x="0" y="1525"/>
                  <a:pt x="0" y="988"/>
                </a:cubicBezTo>
                <a:lnTo>
                  <a:pt x="0" y="988"/>
                </a:lnTo>
                <a:cubicBezTo>
                  <a:pt x="0" y="441"/>
                  <a:pt x="442" y="0"/>
                  <a:pt x="988" y="0"/>
                </a:cubicBezTo>
                <a:cubicBezTo>
                  <a:pt x="5189" y="0"/>
                  <a:pt x="5189" y="0"/>
                  <a:pt x="5189" y="0"/>
                </a:cubicBezTo>
                <a:cubicBezTo>
                  <a:pt x="5736" y="0"/>
                  <a:pt x="6178" y="441"/>
                  <a:pt x="6178" y="988"/>
                </a:cubicBezTo>
                <a:lnTo>
                  <a:pt x="6178" y="988"/>
                </a:lnTo>
                <a:cubicBezTo>
                  <a:pt x="6178" y="1525"/>
                  <a:pt x="5736" y="1966"/>
                  <a:pt x="5189" y="1966"/>
                </a:cubicBezTo>
              </a:path>
            </a:pathLst>
          </a:custGeom>
          <a:solidFill>
            <a:schemeClr val="accent3"/>
          </a:solidFill>
          <a:ln w="9525" cap="flat">
            <a:noFill/>
            <a:beve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sp>
        <p:nvSpPr>
          <p:cNvPr id="22" name="Freeform 171">
            <a:extLst>
              <a:ext uri="{FF2B5EF4-FFF2-40B4-BE49-F238E27FC236}">
                <a16:creationId xmlns:a16="http://schemas.microsoft.com/office/drawing/2014/main" id="{BDE1085E-E412-D241-A654-D2C9E24B7549}"/>
              </a:ext>
            </a:extLst>
          </p:cNvPr>
          <p:cNvSpPr>
            <a:spLocks noChangeArrowheads="1"/>
          </p:cNvSpPr>
          <p:nvPr/>
        </p:nvSpPr>
        <p:spPr bwMode="auto">
          <a:xfrm>
            <a:off x="6141202" y="4969905"/>
            <a:ext cx="2475926" cy="954419"/>
          </a:xfrm>
          <a:custGeom>
            <a:avLst/>
            <a:gdLst>
              <a:gd name="T0" fmla="*/ 4114 w 5103"/>
              <a:gd name="T1" fmla="*/ 1967 h 1968"/>
              <a:gd name="T2" fmla="*/ 4114 w 5103"/>
              <a:gd name="T3" fmla="*/ 1967 h 1968"/>
              <a:gd name="T4" fmla="*/ 988 w 5103"/>
              <a:gd name="T5" fmla="*/ 1967 h 1968"/>
              <a:gd name="T6" fmla="*/ 0 w 5103"/>
              <a:gd name="T7" fmla="*/ 988 h 1968"/>
              <a:gd name="T8" fmla="*/ 0 w 5103"/>
              <a:gd name="T9" fmla="*/ 988 h 1968"/>
              <a:gd name="T10" fmla="*/ 988 w 5103"/>
              <a:gd name="T11" fmla="*/ 0 h 1968"/>
              <a:gd name="T12" fmla="*/ 4114 w 5103"/>
              <a:gd name="T13" fmla="*/ 0 h 1968"/>
              <a:gd name="T14" fmla="*/ 5102 w 5103"/>
              <a:gd name="T15" fmla="*/ 988 h 1968"/>
              <a:gd name="T16" fmla="*/ 5102 w 5103"/>
              <a:gd name="T17" fmla="*/ 988 h 1968"/>
              <a:gd name="T18" fmla="*/ 4114 w 5103"/>
              <a:gd name="T19" fmla="*/ 1967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3" h="1968">
                <a:moveTo>
                  <a:pt x="4114" y="1967"/>
                </a:moveTo>
                <a:lnTo>
                  <a:pt x="4114" y="1967"/>
                </a:lnTo>
                <a:cubicBezTo>
                  <a:pt x="988" y="1967"/>
                  <a:pt x="988" y="1967"/>
                  <a:pt x="988" y="1967"/>
                </a:cubicBezTo>
                <a:cubicBezTo>
                  <a:pt x="441" y="1967"/>
                  <a:pt x="0" y="1525"/>
                  <a:pt x="0" y="988"/>
                </a:cubicBezTo>
                <a:lnTo>
                  <a:pt x="0" y="988"/>
                </a:lnTo>
                <a:cubicBezTo>
                  <a:pt x="0" y="441"/>
                  <a:pt x="441" y="0"/>
                  <a:pt x="988" y="0"/>
                </a:cubicBezTo>
                <a:cubicBezTo>
                  <a:pt x="4114" y="0"/>
                  <a:pt x="4114" y="0"/>
                  <a:pt x="4114" y="0"/>
                </a:cubicBezTo>
                <a:cubicBezTo>
                  <a:pt x="4661" y="0"/>
                  <a:pt x="5102" y="441"/>
                  <a:pt x="5102" y="988"/>
                </a:cubicBezTo>
                <a:lnTo>
                  <a:pt x="5102" y="988"/>
                </a:lnTo>
                <a:cubicBezTo>
                  <a:pt x="5102" y="1525"/>
                  <a:pt x="4661" y="1967"/>
                  <a:pt x="4114" y="1967"/>
                </a:cubicBezTo>
              </a:path>
            </a:pathLst>
          </a:custGeom>
          <a:solidFill>
            <a:schemeClr val="accent3">
              <a:lumMod val="75000"/>
            </a:schemeClr>
          </a:solidFill>
          <a:ln w="9525" cap="flat">
            <a:noFill/>
            <a:beve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srgbClr val="4ECDC3"/>
              </a:solidFill>
              <a:effectLst/>
              <a:uLnTx/>
              <a:uFillTx/>
              <a:latin typeface="Franklin Gothic Book" panose="020B0503020102020204"/>
              <a:ea typeface="+mn-ea"/>
              <a:cs typeface="+mn-cs"/>
            </a:endParaRPr>
          </a:p>
        </p:txBody>
      </p:sp>
      <p:grpSp>
        <p:nvGrpSpPr>
          <p:cNvPr id="23" name="Group 22">
            <a:extLst>
              <a:ext uri="{FF2B5EF4-FFF2-40B4-BE49-F238E27FC236}">
                <a16:creationId xmlns:a16="http://schemas.microsoft.com/office/drawing/2014/main" id="{6DED491E-1B95-CA41-BB95-915C531E5D4B}"/>
              </a:ext>
            </a:extLst>
          </p:cNvPr>
          <p:cNvGrpSpPr/>
          <p:nvPr/>
        </p:nvGrpSpPr>
        <p:grpSpPr>
          <a:xfrm>
            <a:off x="5880128" y="987455"/>
            <a:ext cx="3179969" cy="784831"/>
            <a:chOff x="11620858" y="1975048"/>
            <a:chExt cx="4632666" cy="1569662"/>
          </a:xfrm>
        </p:grpSpPr>
        <p:sp>
          <p:nvSpPr>
            <p:cNvPr id="24" name="CuadroTexto 876">
              <a:extLst>
                <a:ext uri="{FF2B5EF4-FFF2-40B4-BE49-F238E27FC236}">
                  <a16:creationId xmlns:a16="http://schemas.microsoft.com/office/drawing/2014/main" id="{955F2133-9C43-6A4E-A0BA-163CE4E043F3}"/>
                </a:ext>
              </a:extLst>
            </p:cNvPr>
            <p:cNvSpPr txBox="1"/>
            <p:nvPr/>
          </p:nvSpPr>
          <p:spPr>
            <a:xfrm>
              <a:off x="12080686" y="1975048"/>
              <a:ext cx="3713010" cy="800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E7C">
                      <a:lumMod val="50000"/>
                    </a:srgbClr>
                  </a:solidFill>
                  <a:effectLst/>
                  <a:uLnTx/>
                  <a:uFillTx/>
                  <a:latin typeface="Avenir Black" panose="02000503020000020003" pitchFamily="2" charset="0"/>
                  <a:ea typeface="Lato" charset="0"/>
                  <a:cs typeface="Lato" charset="0"/>
                </a:rPr>
                <a:t>AWARENESS</a:t>
              </a:r>
            </a:p>
          </p:txBody>
        </p:sp>
        <p:sp>
          <p:nvSpPr>
            <p:cNvPr id="25" name="Rectangle 24">
              <a:extLst>
                <a:ext uri="{FF2B5EF4-FFF2-40B4-BE49-F238E27FC236}">
                  <a16:creationId xmlns:a16="http://schemas.microsoft.com/office/drawing/2014/main" id="{86152888-BBDD-2249-A036-667258983D16}"/>
                </a:ext>
              </a:extLst>
            </p:cNvPr>
            <p:cNvSpPr/>
            <p:nvPr/>
          </p:nvSpPr>
          <p:spPr>
            <a:xfrm>
              <a:off x="11620858" y="2621380"/>
              <a:ext cx="463266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This can be walk in traffic or phone enquires to digital impressions</a:t>
              </a:r>
            </a:p>
          </p:txBody>
        </p:sp>
      </p:grpSp>
      <p:grpSp>
        <p:nvGrpSpPr>
          <p:cNvPr id="26" name="Group 25">
            <a:extLst>
              <a:ext uri="{FF2B5EF4-FFF2-40B4-BE49-F238E27FC236}">
                <a16:creationId xmlns:a16="http://schemas.microsoft.com/office/drawing/2014/main" id="{B97486F6-A1B3-AD42-9A82-4D4B8EEF9F05}"/>
              </a:ext>
            </a:extLst>
          </p:cNvPr>
          <p:cNvGrpSpPr/>
          <p:nvPr/>
        </p:nvGrpSpPr>
        <p:grpSpPr>
          <a:xfrm>
            <a:off x="6164733" y="5021792"/>
            <a:ext cx="2548695" cy="784831"/>
            <a:chOff x="12080686" y="1975048"/>
            <a:chExt cx="3713010" cy="1569662"/>
          </a:xfrm>
        </p:grpSpPr>
        <p:sp>
          <p:nvSpPr>
            <p:cNvPr id="27" name="CuadroTexto 876">
              <a:extLst>
                <a:ext uri="{FF2B5EF4-FFF2-40B4-BE49-F238E27FC236}">
                  <a16:creationId xmlns:a16="http://schemas.microsoft.com/office/drawing/2014/main" id="{AEBD2A38-A45F-8443-A0E9-1781F68CABFD}"/>
                </a:ext>
              </a:extLst>
            </p:cNvPr>
            <p:cNvSpPr txBox="1"/>
            <p:nvPr/>
          </p:nvSpPr>
          <p:spPr>
            <a:xfrm>
              <a:off x="12080686" y="1975048"/>
              <a:ext cx="3713010" cy="800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E7C">
                      <a:lumMod val="50000"/>
                    </a:srgbClr>
                  </a:solidFill>
                  <a:effectLst/>
                  <a:uLnTx/>
                  <a:uFillTx/>
                  <a:latin typeface="Avenir Black" panose="02000503020000020003" pitchFamily="2" charset="0"/>
                  <a:ea typeface="Lato" charset="0"/>
                  <a:cs typeface="Lato" charset="0"/>
                </a:rPr>
                <a:t>LOYALTY</a:t>
              </a:r>
            </a:p>
          </p:txBody>
        </p:sp>
        <p:sp>
          <p:nvSpPr>
            <p:cNvPr id="28" name="Rectangle 27">
              <a:extLst>
                <a:ext uri="{FF2B5EF4-FFF2-40B4-BE49-F238E27FC236}">
                  <a16:creationId xmlns:a16="http://schemas.microsoft.com/office/drawing/2014/main" id="{5069D81B-5AA6-EA48-B3A5-AA1D91C6C7E4}"/>
                </a:ext>
              </a:extLst>
            </p:cNvPr>
            <p:cNvSpPr/>
            <p:nvPr/>
          </p:nvSpPr>
          <p:spPr>
            <a:xfrm>
              <a:off x="12215647" y="2621380"/>
              <a:ext cx="332150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These are your advocates that are repeat purchasing your product</a:t>
              </a:r>
            </a:p>
          </p:txBody>
        </p:sp>
      </p:grpSp>
      <p:sp>
        <p:nvSpPr>
          <p:cNvPr id="29" name="CuadroTexto 876">
            <a:extLst>
              <a:ext uri="{FF2B5EF4-FFF2-40B4-BE49-F238E27FC236}">
                <a16:creationId xmlns:a16="http://schemas.microsoft.com/office/drawing/2014/main" id="{60BD90D8-2C37-7F4E-84B5-C59B15FE5E45}"/>
              </a:ext>
            </a:extLst>
          </p:cNvPr>
          <p:cNvSpPr txBox="1"/>
          <p:nvPr/>
        </p:nvSpPr>
        <p:spPr>
          <a:xfrm>
            <a:off x="6119308" y="3652681"/>
            <a:ext cx="25486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E7C">
                    <a:lumMod val="50000"/>
                  </a:srgbClr>
                </a:solidFill>
                <a:effectLst/>
                <a:uLnTx/>
                <a:uFillTx/>
                <a:latin typeface="Avenir Black" panose="02000503020000020003" pitchFamily="2" charset="0"/>
                <a:ea typeface="Lato" charset="0"/>
                <a:cs typeface="Lato" charset="0"/>
              </a:rPr>
              <a:t>PURCHASE</a:t>
            </a:r>
          </a:p>
        </p:txBody>
      </p:sp>
      <p:sp>
        <p:nvSpPr>
          <p:cNvPr id="30" name="Rectangle 29">
            <a:extLst>
              <a:ext uri="{FF2B5EF4-FFF2-40B4-BE49-F238E27FC236}">
                <a16:creationId xmlns:a16="http://schemas.microsoft.com/office/drawing/2014/main" id="{9B493B0A-C891-4441-B183-C77B710F4969}"/>
              </a:ext>
            </a:extLst>
          </p:cNvPr>
          <p:cNvSpPr/>
          <p:nvPr/>
        </p:nvSpPr>
        <p:spPr>
          <a:xfrm>
            <a:off x="5803671" y="3975847"/>
            <a:ext cx="317996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Actively purchased a product from you</a:t>
            </a:r>
          </a:p>
        </p:txBody>
      </p:sp>
      <p:sp>
        <p:nvSpPr>
          <p:cNvPr id="31" name="CuadroTexto 876">
            <a:extLst>
              <a:ext uri="{FF2B5EF4-FFF2-40B4-BE49-F238E27FC236}">
                <a16:creationId xmlns:a16="http://schemas.microsoft.com/office/drawing/2014/main" id="{32C130E6-0014-004B-BACA-8CC606727E2F}"/>
              </a:ext>
            </a:extLst>
          </p:cNvPr>
          <p:cNvSpPr txBox="1"/>
          <p:nvPr/>
        </p:nvSpPr>
        <p:spPr>
          <a:xfrm>
            <a:off x="6105888" y="2324819"/>
            <a:ext cx="25486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5E7C">
                    <a:lumMod val="50000"/>
                  </a:srgbClr>
                </a:solidFill>
                <a:effectLst/>
                <a:uLnTx/>
                <a:uFillTx/>
                <a:latin typeface="Avenir Black" panose="02000503020000020003" pitchFamily="2" charset="0"/>
                <a:ea typeface="Lato" charset="0"/>
                <a:cs typeface="Lato" charset="0"/>
              </a:rPr>
              <a:t>CONSIDERATION</a:t>
            </a:r>
          </a:p>
        </p:txBody>
      </p:sp>
      <p:sp>
        <p:nvSpPr>
          <p:cNvPr id="32" name="Rectangle 31">
            <a:extLst>
              <a:ext uri="{FF2B5EF4-FFF2-40B4-BE49-F238E27FC236}">
                <a16:creationId xmlns:a16="http://schemas.microsoft.com/office/drawing/2014/main" id="{99F2CCF4-F16C-6C4E-AB62-5A671A3BF465}"/>
              </a:ext>
            </a:extLst>
          </p:cNvPr>
          <p:cNvSpPr/>
          <p:nvPr/>
        </p:nvSpPr>
        <p:spPr>
          <a:xfrm>
            <a:off x="8781708" y="3070942"/>
            <a:ext cx="238342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Lead to conversion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Rate at which customers move from consideration to purchase</a:t>
            </a:r>
          </a:p>
        </p:txBody>
      </p:sp>
      <p:pic>
        <p:nvPicPr>
          <p:cNvPr id="33" name="Graphic 32" descr="Binoculars">
            <a:extLst>
              <a:ext uri="{FF2B5EF4-FFF2-40B4-BE49-F238E27FC236}">
                <a16:creationId xmlns:a16="http://schemas.microsoft.com/office/drawing/2014/main" id="{2649ACC6-E976-DB45-A5C1-6DE8B2C146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69598" y="997513"/>
            <a:ext cx="914400" cy="914400"/>
          </a:xfrm>
          <a:prstGeom prst="rect">
            <a:avLst/>
          </a:prstGeom>
        </p:spPr>
      </p:pic>
      <p:pic>
        <p:nvPicPr>
          <p:cNvPr id="34" name="Graphic 33" descr="Thought bubble">
            <a:extLst>
              <a:ext uri="{FF2B5EF4-FFF2-40B4-BE49-F238E27FC236}">
                <a16:creationId xmlns:a16="http://schemas.microsoft.com/office/drawing/2014/main" id="{DCA5559A-5A27-E046-BD33-DC730E149E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2948" y="2295429"/>
            <a:ext cx="914400" cy="914400"/>
          </a:xfrm>
          <a:prstGeom prst="rect">
            <a:avLst/>
          </a:prstGeom>
        </p:spPr>
      </p:pic>
      <p:pic>
        <p:nvPicPr>
          <p:cNvPr id="35" name="Graphic 34" descr="Register">
            <a:extLst>
              <a:ext uri="{FF2B5EF4-FFF2-40B4-BE49-F238E27FC236}">
                <a16:creationId xmlns:a16="http://schemas.microsoft.com/office/drawing/2014/main" id="{28792224-8ED9-404B-A8A0-1875D4AEEB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9598" y="3595591"/>
            <a:ext cx="914400" cy="914400"/>
          </a:xfrm>
          <a:prstGeom prst="rect">
            <a:avLst/>
          </a:prstGeom>
        </p:spPr>
      </p:pic>
      <p:pic>
        <p:nvPicPr>
          <p:cNvPr id="36" name="Graphic 35" descr="Heart">
            <a:extLst>
              <a:ext uri="{FF2B5EF4-FFF2-40B4-BE49-F238E27FC236}">
                <a16:creationId xmlns:a16="http://schemas.microsoft.com/office/drawing/2014/main" id="{8BD9C512-3E65-2447-83D6-A45E2474DB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69598" y="4995305"/>
            <a:ext cx="914400" cy="914400"/>
          </a:xfrm>
          <a:prstGeom prst="rect">
            <a:avLst/>
          </a:prstGeom>
        </p:spPr>
      </p:pic>
      <p:sp>
        <p:nvSpPr>
          <p:cNvPr id="37" name="Rectangle 36">
            <a:extLst>
              <a:ext uri="{FF2B5EF4-FFF2-40B4-BE49-F238E27FC236}">
                <a16:creationId xmlns:a16="http://schemas.microsoft.com/office/drawing/2014/main" id="{BC3F04AE-C192-1F48-99F8-C611988C1901}"/>
              </a:ext>
            </a:extLst>
          </p:cNvPr>
          <p:cNvSpPr/>
          <p:nvPr/>
        </p:nvSpPr>
        <p:spPr>
          <a:xfrm>
            <a:off x="8781708" y="4500965"/>
            <a:ext cx="238342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Return on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How much did you spend vs the sales from this campaign</a:t>
            </a:r>
          </a:p>
        </p:txBody>
      </p:sp>
      <p:sp>
        <p:nvSpPr>
          <p:cNvPr id="38" name="Rectangle 37">
            <a:extLst>
              <a:ext uri="{FF2B5EF4-FFF2-40B4-BE49-F238E27FC236}">
                <a16:creationId xmlns:a16="http://schemas.microsoft.com/office/drawing/2014/main" id="{F8A38538-2FB1-7349-A16F-EF95123CA000}"/>
              </a:ext>
            </a:extLst>
          </p:cNvPr>
          <p:cNvSpPr/>
          <p:nvPr/>
        </p:nvSpPr>
        <p:spPr>
          <a:xfrm>
            <a:off x="8781708" y="1747451"/>
            <a:ext cx="23834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Bounce 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The customer is aware but doesn’t seem to even consider your business</a:t>
            </a:r>
          </a:p>
        </p:txBody>
      </p:sp>
      <p:sp>
        <p:nvSpPr>
          <p:cNvPr id="39" name="Rectangle 38">
            <a:extLst>
              <a:ext uri="{FF2B5EF4-FFF2-40B4-BE49-F238E27FC236}">
                <a16:creationId xmlns:a16="http://schemas.microsoft.com/office/drawing/2014/main" id="{9B8CB447-36C3-2E43-A542-4BEB4DDE87B6}"/>
              </a:ext>
            </a:extLst>
          </p:cNvPr>
          <p:cNvSpPr/>
          <p:nvPr/>
        </p:nvSpPr>
        <p:spPr>
          <a:xfrm>
            <a:off x="8781708" y="5604496"/>
            <a:ext cx="238342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Customer Lifetime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Avenir Book" panose="02000503020000020003" pitchFamily="2" charset="0"/>
                <a:ea typeface="Lato Light" panose="020F0502020204030203" pitchFamily="34" charset="0"/>
                <a:cs typeface="Lato Light" panose="020F0502020204030203" pitchFamily="34" charset="0"/>
              </a:rPr>
              <a:t>How much did you spend to maintain the relationship with this customer</a:t>
            </a:r>
          </a:p>
        </p:txBody>
      </p:sp>
      <p:sp>
        <p:nvSpPr>
          <p:cNvPr id="40" name="Rectangle 39">
            <a:extLst>
              <a:ext uri="{FF2B5EF4-FFF2-40B4-BE49-F238E27FC236}">
                <a16:creationId xmlns:a16="http://schemas.microsoft.com/office/drawing/2014/main" id="{3C536A99-29A5-1E47-AC9F-EDE7C8274CE1}"/>
              </a:ext>
            </a:extLst>
          </p:cNvPr>
          <p:cNvSpPr/>
          <p:nvPr/>
        </p:nvSpPr>
        <p:spPr>
          <a:xfrm>
            <a:off x="5781690" y="2587267"/>
            <a:ext cx="317996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E7C">
                    <a:lumMod val="50000"/>
                  </a:srgbClr>
                </a:solidFill>
                <a:effectLst/>
                <a:uLnTx/>
                <a:uFillTx/>
                <a:latin typeface="Lato Light" panose="020F0502020204030203" pitchFamily="34" charset="0"/>
                <a:ea typeface="Lato Light" panose="020F0502020204030203" pitchFamily="34" charset="0"/>
                <a:cs typeface="Lato Light" panose="020F0502020204030203" pitchFamily="34" charset="0"/>
              </a:rPr>
              <a:t>Customers are considering a purchase. – talked to a sales rep. or added product to their cart</a:t>
            </a:r>
          </a:p>
        </p:txBody>
      </p:sp>
      <p:sp>
        <p:nvSpPr>
          <p:cNvPr id="43" name="CuadroTexto 599">
            <a:extLst>
              <a:ext uri="{FF2B5EF4-FFF2-40B4-BE49-F238E27FC236}">
                <a16:creationId xmlns:a16="http://schemas.microsoft.com/office/drawing/2014/main" id="{7D6EF415-2487-EE40-9521-56201E13377A}"/>
              </a:ext>
            </a:extLst>
          </p:cNvPr>
          <p:cNvSpPr txBox="1"/>
          <p:nvPr/>
        </p:nvSpPr>
        <p:spPr>
          <a:xfrm>
            <a:off x="455933" y="3813600"/>
            <a:ext cx="298931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4ECDC3"/>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4" name="Rectangle 43">
            <a:extLst>
              <a:ext uri="{FF2B5EF4-FFF2-40B4-BE49-F238E27FC236}">
                <a16:creationId xmlns:a16="http://schemas.microsoft.com/office/drawing/2014/main" id="{FEB6C96B-78F4-E343-8893-EC7EB56A097F}"/>
              </a:ext>
            </a:extLst>
          </p:cNvPr>
          <p:cNvSpPr/>
          <p:nvPr/>
        </p:nvSpPr>
        <p:spPr>
          <a:xfrm>
            <a:off x="1081988" y="3429000"/>
            <a:ext cx="3595090"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02124"/>
                </a:solidFill>
                <a:effectLst/>
                <a:uLnTx/>
                <a:uFillTx/>
                <a:latin typeface="Avenir Book" panose="02000503020000020003" pitchFamily="2" charset="0"/>
                <a:ea typeface="+mn-ea"/>
                <a:cs typeface="+mn-cs"/>
              </a:rPr>
              <a:t>A marketing funnel tracks potential customers throughout their purchase journey from awareness through to purchasing.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202124"/>
              </a:solidFill>
              <a:latin typeface="Avenir Book" panose="020005030200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02124"/>
                </a:solidFill>
                <a:effectLst/>
                <a:uLnTx/>
                <a:uFillTx/>
                <a:latin typeface="Avenir Book" panose="02000503020000020003" pitchFamily="2" charset="0"/>
                <a:ea typeface="+mn-ea"/>
                <a:cs typeface="+mn-cs"/>
              </a:rPr>
              <a:t>The funnel should be specific to your business and is measuring customer engagement at each phase</a:t>
            </a:r>
            <a:endParaRPr kumimoji="0" lang="en-US" sz="1600" b="0" i="0" u="none" strike="noStrike" kern="1200" cap="none" spc="0" normalizeH="0" baseline="0" noProof="0" dirty="0">
              <a:ln>
                <a:noFill/>
              </a:ln>
              <a:solidFill>
                <a:srgbClr val="4ECDC3"/>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80423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CA872F-F5B2-D442-8A73-6413FFE191EA}"/>
              </a:ext>
            </a:extLst>
          </p:cNvPr>
          <p:cNvSpPr/>
          <p:nvPr/>
        </p:nvSpPr>
        <p:spPr>
          <a:xfrm>
            <a:off x="0" y="16795"/>
            <a:ext cx="5062569"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5" name="Freeform 159">
            <a:extLst>
              <a:ext uri="{FF2B5EF4-FFF2-40B4-BE49-F238E27FC236}">
                <a16:creationId xmlns:a16="http://schemas.microsoft.com/office/drawing/2014/main" id="{02C2A67F-5CFB-C947-A3C4-E3C139E620F9}"/>
              </a:ext>
            </a:extLst>
          </p:cNvPr>
          <p:cNvSpPr>
            <a:spLocks noChangeArrowheads="1"/>
          </p:cNvSpPr>
          <p:nvPr/>
        </p:nvSpPr>
        <p:spPr bwMode="auto">
          <a:xfrm>
            <a:off x="5739574" y="337997"/>
            <a:ext cx="2978814" cy="5949067"/>
          </a:xfrm>
          <a:custGeom>
            <a:avLst/>
            <a:gdLst>
              <a:gd name="T0" fmla="*/ 0 w 6140"/>
              <a:gd name="T1" fmla="*/ 0 h 12260"/>
              <a:gd name="T2" fmla="*/ 335 w 6140"/>
              <a:gd name="T3" fmla="*/ 2456 h 12260"/>
              <a:gd name="T4" fmla="*/ 671 w 6140"/>
              <a:gd name="T5" fmla="*/ 4902 h 12260"/>
              <a:gd name="T6" fmla="*/ 1007 w 6140"/>
              <a:gd name="T7" fmla="*/ 7357 h 12260"/>
              <a:gd name="T8" fmla="*/ 1352 w 6140"/>
              <a:gd name="T9" fmla="*/ 9803 h 12260"/>
              <a:gd name="T10" fmla="*/ 1688 w 6140"/>
              <a:gd name="T11" fmla="*/ 12259 h 12260"/>
              <a:gd name="T12" fmla="*/ 4440 w 6140"/>
              <a:gd name="T13" fmla="*/ 12259 h 12260"/>
              <a:gd name="T14" fmla="*/ 4786 w 6140"/>
              <a:gd name="T15" fmla="*/ 9803 h 12260"/>
              <a:gd name="T16" fmla="*/ 5122 w 6140"/>
              <a:gd name="T17" fmla="*/ 7357 h 12260"/>
              <a:gd name="T18" fmla="*/ 5457 w 6140"/>
              <a:gd name="T19" fmla="*/ 4902 h 12260"/>
              <a:gd name="T20" fmla="*/ 5803 w 6140"/>
              <a:gd name="T21" fmla="*/ 2456 h 12260"/>
              <a:gd name="T22" fmla="*/ 6139 w 6140"/>
              <a:gd name="T23" fmla="*/ 0 h 12260"/>
              <a:gd name="T24" fmla="*/ 0 w 6140"/>
              <a:gd name="T25" fmla="*/ 0 h 1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0" h="12260">
                <a:moveTo>
                  <a:pt x="0" y="0"/>
                </a:moveTo>
                <a:lnTo>
                  <a:pt x="335" y="2456"/>
                </a:lnTo>
                <a:lnTo>
                  <a:pt x="671" y="4902"/>
                </a:lnTo>
                <a:lnTo>
                  <a:pt x="1007" y="7357"/>
                </a:lnTo>
                <a:lnTo>
                  <a:pt x="1352" y="9803"/>
                </a:lnTo>
                <a:lnTo>
                  <a:pt x="1688" y="12259"/>
                </a:lnTo>
                <a:lnTo>
                  <a:pt x="4440" y="12259"/>
                </a:lnTo>
                <a:lnTo>
                  <a:pt x="4786" y="9803"/>
                </a:lnTo>
                <a:lnTo>
                  <a:pt x="5122" y="7357"/>
                </a:lnTo>
                <a:lnTo>
                  <a:pt x="5457" y="4902"/>
                </a:lnTo>
                <a:lnTo>
                  <a:pt x="5803" y="2456"/>
                </a:lnTo>
                <a:lnTo>
                  <a:pt x="6139" y="0"/>
                </a:lnTo>
                <a:lnTo>
                  <a:pt x="0" y="0"/>
                </a:lnTo>
              </a:path>
            </a:pathLst>
          </a:custGeom>
          <a:solidFill>
            <a:schemeClr val="bg2"/>
          </a:solidFill>
          <a:ln>
            <a:noFill/>
          </a:ln>
          <a:effectLst/>
        </p:spPr>
        <p:txBody>
          <a:bodyPr wrap="none" anchor="ctr"/>
          <a:lstStyle/>
          <a:p>
            <a:endParaRPr lang="es-MX" sz="900"/>
          </a:p>
        </p:txBody>
      </p:sp>
      <p:sp>
        <p:nvSpPr>
          <p:cNvPr id="686" name="Line 160">
            <a:extLst>
              <a:ext uri="{FF2B5EF4-FFF2-40B4-BE49-F238E27FC236}">
                <a16:creationId xmlns:a16="http://schemas.microsoft.com/office/drawing/2014/main" id="{DCB30015-21ED-6948-A167-F73188345439}"/>
              </a:ext>
            </a:extLst>
          </p:cNvPr>
          <p:cNvSpPr>
            <a:spLocks noChangeShapeType="1"/>
          </p:cNvSpPr>
          <p:nvPr/>
        </p:nvSpPr>
        <p:spPr bwMode="auto">
          <a:xfrm>
            <a:off x="8226687" y="1468803"/>
            <a:ext cx="3286967" cy="2141"/>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687" name="Freeform 161">
            <a:extLst>
              <a:ext uri="{FF2B5EF4-FFF2-40B4-BE49-F238E27FC236}">
                <a16:creationId xmlns:a16="http://schemas.microsoft.com/office/drawing/2014/main" id="{02DB72C0-42D8-1449-800D-355E009AEBA4}"/>
              </a:ext>
            </a:extLst>
          </p:cNvPr>
          <p:cNvSpPr>
            <a:spLocks noChangeArrowheads="1"/>
          </p:cNvSpPr>
          <p:nvPr/>
        </p:nvSpPr>
        <p:spPr bwMode="auto">
          <a:xfrm>
            <a:off x="11490115" y="1449544"/>
            <a:ext cx="36379" cy="38519"/>
          </a:xfrm>
          <a:custGeom>
            <a:avLst/>
            <a:gdLst>
              <a:gd name="T0" fmla="*/ 38 w 77"/>
              <a:gd name="T1" fmla="*/ 77 h 78"/>
              <a:gd name="T2" fmla="*/ 38 w 77"/>
              <a:gd name="T3" fmla="*/ 77 h 78"/>
              <a:gd name="T4" fmla="*/ 76 w 77"/>
              <a:gd name="T5" fmla="*/ 38 h 78"/>
              <a:gd name="T6" fmla="*/ 38 w 77"/>
              <a:gd name="T7" fmla="*/ 0 h 78"/>
              <a:gd name="T8" fmla="*/ 0 w 77"/>
              <a:gd name="T9" fmla="*/ 38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7"/>
                  <a:pt x="76" y="38"/>
                </a:cubicBezTo>
                <a:cubicBezTo>
                  <a:pt x="76" y="10"/>
                  <a:pt x="67" y="0"/>
                  <a:pt x="38" y="0"/>
                </a:cubicBezTo>
                <a:cubicBezTo>
                  <a:pt x="19" y="0"/>
                  <a:pt x="0" y="10"/>
                  <a:pt x="0" y="38"/>
                </a:cubicBezTo>
                <a:cubicBezTo>
                  <a:pt x="0" y="57"/>
                  <a:pt x="19" y="77"/>
                  <a:pt x="38" y="77"/>
                </a:cubicBezTo>
              </a:path>
            </a:pathLst>
          </a:custGeom>
          <a:solidFill>
            <a:schemeClr val="bg1">
              <a:lumMod val="50000"/>
              <a:alpha val="50000"/>
            </a:schemeClr>
          </a:solidFill>
          <a:ln>
            <a:noFill/>
          </a:ln>
          <a:effectLst/>
        </p:spPr>
        <p:txBody>
          <a:bodyPr wrap="none" anchor="ctr"/>
          <a:lstStyle/>
          <a:p>
            <a:endParaRPr lang="es-MX" sz="900"/>
          </a:p>
        </p:txBody>
      </p:sp>
      <p:sp>
        <p:nvSpPr>
          <p:cNvPr id="688" name="Line 162">
            <a:extLst>
              <a:ext uri="{FF2B5EF4-FFF2-40B4-BE49-F238E27FC236}">
                <a16:creationId xmlns:a16="http://schemas.microsoft.com/office/drawing/2014/main" id="{9EAF5B85-6596-9644-94AB-14A7392DA419}"/>
              </a:ext>
            </a:extLst>
          </p:cNvPr>
          <p:cNvSpPr>
            <a:spLocks noChangeShapeType="1"/>
          </p:cNvSpPr>
          <p:nvPr/>
        </p:nvSpPr>
        <p:spPr bwMode="auto">
          <a:xfrm>
            <a:off x="8226687" y="2808413"/>
            <a:ext cx="3286967" cy="2141"/>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689" name="Freeform 163">
            <a:extLst>
              <a:ext uri="{FF2B5EF4-FFF2-40B4-BE49-F238E27FC236}">
                <a16:creationId xmlns:a16="http://schemas.microsoft.com/office/drawing/2014/main" id="{1E305D14-CC6D-DA46-A741-B788869C4408}"/>
              </a:ext>
            </a:extLst>
          </p:cNvPr>
          <p:cNvSpPr>
            <a:spLocks noChangeArrowheads="1"/>
          </p:cNvSpPr>
          <p:nvPr/>
        </p:nvSpPr>
        <p:spPr bwMode="auto">
          <a:xfrm>
            <a:off x="11490115" y="2791294"/>
            <a:ext cx="36379" cy="36380"/>
          </a:xfrm>
          <a:custGeom>
            <a:avLst/>
            <a:gdLst>
              <a:gd name="T0" fmla="*/ 38 w 77"/>
              <a:gd name="T1" fmla="*/ 76 h 77"/>
              <a:gd name="T2" fmla="*/ 38 w 77"/>
              <a:gd name="T3" fmla="*/ 76 h 77"/>
              <a:gd name="T4" fmla="*/ 76 w 77"/>
              <a:gd name="T5" fmla="*/ 38 h 77"/>
              <a:gd name="T6" fmla="*/ 38 w 77"/>
              <a:gd name="T7" fmla="*/ 0 h 77"/>
              <a:gd name="T8" fmla="*/ 0 w 77"/>
              <a:gd name="T9" fmla="*/ 38 h 77"/>
              <a:gd name="T10" fmla="*/ 38 w 77"/>
              <a:gd name="T11" fmla="*/ 76 h 77"/>
            </a:gdLst>
            <a:ahLst/>
            <a:cxnLst>
              <a:cxn ang="0">
                <a:pos x="T0" y="T1"/>
              </a:cxn>
              <a:cxn ang="0">
                <a:pos x="T2" y="T3"/>
              </a:cxn>
              <a:cxn ang="0">
                <a:pos x="T4" y="T5"/>
              </a:cxn>
              <a:cxn ang="0">
                <a:pos x="T6" y="T7"/>
              </a:cxn>
              <a:cxn ang="0">
                <a:pos x="T8" y="T9"/>
              </a:cxn>
              <a:cxn ang="0">
                <a:pos x="T10" y="T11"/>
              </a:cxn>
            </a:cxnLst>
            <a:rect l="0" t="0" r="r" b="b"/>
            <a:pathLst>
              <a:path w="77" h="77">
                <a:moveTo>
                  <a:pt x="38" y="76"/>
                </a:moveTo>
                <a:lnTo>
                  <a:pt x="38" y="76"/>
                </a:lnTo>
                <a:cubicBezTo>
                  <a:pt x="67" y="76"/>
                  <a:pt x="76" y="57"/>
                  <a:pt x="76" y="38"/>
                </a:cubicBezTo>
                <a:cubicBezTo>
                  <a:pt x="76" y="9"/>
                  <a:pt x="67" y="0"/>
                  <a:pt x="38" y="0"/>
                </a:cubicBezTo>
                <a:cubicBezTo>
                  <a:pt x="19" y="0"/>
                  <a:pt x="0" y="9"/>
                  <a:pt x="0" y="38"/>
                </a:cubicBezTo>
                <a:cubicBezTo>
                  <a:pt x="0" y="57"/>
                  <a:pt x="19" y="76"/>
                  <a:pt x="38" y="76"/>
                </a:cubicBezTo>
              </a:path>
            </a:pathLst>
          </a:custGeom>
          <a:solidFill>
            <a:schemeClr val="bg1">
              <a:lumMod val="50000"/>
              <a:alpha val="50000"/>
            </a:schemeClr>
          </a:solidFill>
          <a:ln>
            <a:noFill/>
          </a:ln>
          <a:effectLst/>
        </p:spPr>
        <p:txBody>
          <a:bodyPr wrap="none" anchor="ctr"/>
          <a:lstStyle/>
          <a:p>
            <a:endParaRPr lang="es-MX" sz="900"/>
          </a:p>
        </p:txBody>
      </p:sp>
      <p:sp>
        <p:nvSpPr>
          <p:cNvPr id="690" name="Line 164">
            <a:extLst>
              <a:ext uri="{FF2B5EF4-FFF2-40B4-BE49-F238E27FC236}">
                <a16:creationId xmlns:a16="http://schemas.microsoft.com/office/drawing/2014/main" id="{A180E8F6-C446-0B44-B67E-94322EFB7219}"/>
              </a:ext>
            </a:extLst>
          </p:cNvPr>
          <p:cNvSpPr>
            <a:spLocks noChangeShapeType="1"/>
          </p:cNvSpPr>
          <p:nvPr/>
        </p:nvSpPr>
        <p:spPr bwMode="auto">
          <a:xfrm>
            <a:off x="8226687" y="4150164"/>
            <a:ext cx="3286967" cy="2140"/>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691" name="Freeform 165">
            <a:extLst>
              <a:ext uri="{FF2B5EF4-FFF2-40B4-BE49-F238E27FC236}">
                <a16:creationId xmlns:a16="http://schemas.microsoft.com/office/drawing/2014/main" id="{D046D7F6-6913-1144-B1D3-84B7299ABB3A}"/>
              </a:ext>
            </a:extLst>
          </p:cNvPr>
          <p:cNvSpPr>
            <a:spLocks noChangeArrowheads="1"/>
          </p:cNvSpPr>
          <p:nvPr/>
        </p:nvSpPr>
        <p:spPr bwMode="auto">
          <a:xfrm>
            <a:off x="11490115" y="4130904"/>
            <a:ext cx="36379" cy="38519"/>
          </a:xfrm>
          <a:custGeom>
            <a:avLst/>
            <a:gdLst>
              <a:gd name="T0" fmla="*/ 38 w 77"/>
              <a:gd name="T1" fmla="*/ 77 h 78"/>
              <a:gd name="T2" fmla="*/ 38 w 77"/>
              <a:gd name="T3" fmla="*/ 77 h 78"/>
              <a:gd name="T4" fmla="*/ 76 w 77"/>
              <a:gd name="T5" fmla="*/ 39 h 78"/>
              <a:gd name="T6" fmla="*/ 38 w 77"/>
              <a:gd name="T7" fmla="*/ 0 h 78"/>
              <a:gd name="T8" fmla="*/ 0 w 77"/>
              <a:gd name="T9" fmla="*/ 39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8"/>
                  <a:pt x="76" y="39"/>
                </a:cubicBezTo>
                <a:cubicBezTo>
                  <a:pt x="76" y="10"/>
                  <a:pt x="67" y="0"/>
                  <a:pt x="38" y="0"/>
                </a:cubicBezTo>
                <a:cubicBezTo>
                  <a:pt x="19" y="0"/>
                  <a:pt x="0" y="10"/>
                  <a:pt x="0" y="39"/>
                </a:cubicBezTo>
                <a:cubicBezTo>
                  <a:pt x="0" y="58"/>
                  <a:pt x="19" y="77"/>
                  <a:pt x="38" y="77"/>
                </a:cubicBezTo>
              </a:path>
            </a:pathLst>
          </a:custGeom>
          <a:solidFill>
            <a:schemeClr val="bg1">
              <a:lumMod val="50000"/>
              <a:alpha val="50000"/>
            </a:schemeClr>
          </a:solidFill>
          <a:ln>
            <a:noFill/>
          </a:ln>
          <a:effectLst/>
        </p:spPr>
        <p:txBody>
          <a:bodyPr wrap="none" anchor="ctr"/>
          <a:lstStyle/>
          <a:p>
            <a:endParaRPr lang="es-MX" sz="900"/>
          </a:p>
        </p:txBody>
      </p:sp>
      <p:sp>
        <p:nvSpPr>
          <p:cNvPr id="692" name="Line 166">
            <a:extLst>
              <a:ext uri="{FF2B5EF4-FFF2-40B4-BE49-F238E27FC236}">
                <a16:creationId xmlns:a16="http://schemas.microsoft.com/office/drawing/2014/main" id="{E0B8B579-1688-2940-9906-4DD7A1AB877E}"/>
              </a:ext>
            </a:extLst>
          </p:cNvPr>
          <p:cNvSpPr>
            <a:spLocks noChangeShapeType="1"/>
          </p:cNvSpPr>
          <p:nvPr/>
        </p:nvSpPr>
        <p:spPr bwMode="auto">
          <a:xfrm>
            <a:off x="8226687" y="5489774"/>
            <a:ext cx="3286967" cy="2140"/>
          </a:xfrm>
          <a:prstGeom prst="line">
            <a:avLst/>
          </a:prstGeom>
          <a:noFill/>
          <a:ln w="44450" cap="flat">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693" name="Freeform 167">
            <a:extLst>
              <a:ext uri="{FF2B5EF4-FFF2-40B4-BE49-F238E27FC236}">
                <a16:creationId xmlns:a16="http://schemas.microsoft.com/office/drawing/2014/main" id="{014EFE7C-A44B-E04F-A22F-C4AB85B3F8A5}"/>
              </a:ext>
            </a:extLst>
          </p:cNvPr>
          <p:cNvSpPr>
            <a:spLocks noChangeArrowheads="1"/>
          </p:cNvSpPr>
          <p:nvPr/>
        </p:nvSpPr>
        <p:spPr bwMode="auto">
          <a:xfrm>
            <a:off x="11490115" y="5470514"/>
            <a:ext cx="36379" cy="38519"/>
          </a:xfrm>
          <a:custGeom>
            <a:avLst/>
            <a:gdLst>
              <a:gd name="T0" fmla="*/ 38 w 77"/>
              <a:gd name="T1" fmla="*/ 77 h 78"/>
              <a:gd name="T2" fmla="*/ 38 w 77"/>
              <a:gd name="T3" fmla="*/ 77 h 78"/>
              <a:gd name="T4" fmla="*/ 76 w 77"/>
              <a:gd name="T5" fmla="*/ 39 h 78"/>
              <a:gd name="T6" fmla="*/ 38 w 77"/>
              <a:gd name="T7" fmla="*/ 0 h 78"/>
              <a:gd name="T8" fmla="*/ 0 w 77"/>
              <a:gd name="T9" fmla="*/ 39 h 78"/>
              <a:gd name="T10" fmla="*/ 38 w 77"/>
              <a:gd name="T11" fmla="*/ 77 h 78"/>
            </a:gdLst>
            <a:ahLst/>
            <a:cxnLst>
              <a:cxn ang="0">
                <a:pos x="T0" y="T1"/>
              </a:cxn>
              <a:cxn ang="0">
                <a:pos x="T2" y="T3"/>
              </a:cxn>
              <a:cxn ang="0">
                <a:pos x="T4" y="T5"/>
              </a:cxn>
              <a:cxn ang="0">
                <a:pos x="T6" y="T7"/>
              </a:cxn>
              <a:cxn ang="0">
                <a:pos x="T8" y="T9"/>
              </a:cxn>
              <a:cxn ang="0">
                <a:pos x="T10" y="T11"/>
              </a:cxn>
            </a:cxnLst>
            <a:rect l="0" t="0" r="r" b="b"/>
            <a:pathLst>
              <a:path w="77" h="78">
                <a:moveTo>
                  <a:pt x="38" y="77"/>
                </a:moveTo>
                <a:lnTo>
                  <a:pt x="38" y="77"/>
                </a:lnTo>
                <a:cubicBezTo>
                  <a:pt x="67" y="77"/>
                  <a:pt x="76" y="58"/>
                  <a:pt x="76" y="39"/>
                </a:cubicBezTo>
                <a:cubicBezTo>
                  <a:pt x="76" y="19"/>
                  <a:pt x="67" y="0"/>
                  <a:pt x="38" y="0"/>
                </a:cubicBezTo>
                <a:cubicBezTo>
                  <a:pt x="19" y="0"/>
                  <a:pt x="0" y="19"/>
                  <a:pt x="0" y="39"/>
                </a:cubicBezTo>
                <a:cubicBezTo>
                  <a:pt x="0" y="58"/>
                  <a:pt x="19" y="77"/>
                  <a:pt x="38" y="77"/>
                </a:cubicBezTo>
              </a:path>
            </a:pathLst>
          </a:custGeom>
          <a:solidFill>
            <a:schemeClr val="bg1">
              <a:lumMod val="50000"/>
              <a:alpha val="50000"/>
            </a:schemeClr>
          </a:solidFill>
          <a:ln>
            <a:noFill/>
          </a:ln>
          <a:effectLst/>
        </p:spPr>
        <p:txBody>
          <a:bodyPr wrap="none" anchor="ctr"/>
          <a:lstStyle/>
          <a:p>
            <a:endParaRPr lang="es-MX" sz="900"/>
          </a:p>
        </p:txBody>
      </p:sp>
      <p:sp>
        <p:nvSpPr>
          <p:cNvPr id="694" name="Freeform 168">
            <a:extLst>
              <a:ext uri="{FF2B5EF4-FFF2-40B4-BE49-F238E27FC236}">
                <a16:creationId xmlns:a16="http://schemas.microsoft.com/office/drawing/2014/main" id="{714BAD11-0530-7847-8353-FE461B87D08B}"/>
              </a:ext>
            </a:extLst>
          </p:cNvPr>
          <p:cNvSpPr>
            <a:spLocks noChangeArrowheads="1"/>
          </p:cNvSpPr>
          <p:nvPr/>
        </p:nvSpPr>
        <p:spPr bwMode="auto">
          <a:xfrm>
            <a:off x="5318004" y="821626"/>
            <a:ext cx="3806974" cy="1141009"/>
          </a:xfrm>
          <a:custGeom>
            <a:avLst/>
            <a:gdLst>
              <a:gd name="T0" fmla="*/ 6868 w 7847"/>
              <a:gd name="T1" fmla="*/ 1966 h 1967"/>
              <a:gd name="T2" fmla="*/ 6868 w 7847"/>
              <a:gd name="T3" fmla="*/ 1966 h 1967"/>
              <a:gd name="T4" fmla="*/ 978 w 7847"/>
              <a:gd name="T5" fmla="*/ 1966 h 1967"/>
              <a:gd name="T6" fmla="*/ 0 w 7847"/>
              <a:gd name="T7" fmla="*/ 978 h 1967"/>
              <a:gd name="T8" fmla="*/ 0 w 7847"/>
              <a:gd name="T9" fmla="*/ 978 h 1967"/>
              <a:gd name="T10" fmla="*/ 978 w 7847"/>
              <a:gd name="T11" fmla="*/ 0 h 1967"/>
              <a:gd name="T12" fmla="*/ 6868 w 7847"/>
              <a:gd name="T13" fmla="*/ 0 h 1967"/>
              <a:gd name="T14" fmla="*/ 7846 w 7847"/>
              <a:gd name="T15" fmla="*/ 978 h 1967"/>
              <a:gd name="T16" fmla="*/ 7846 w 7847"/>
              <a:gd name="T17" fmla="*/ 978 h 1967"/>
              <a:gd name="T18" fmla="*/ 6868 w 7847"/>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7" h="1967">
                <a:moveTo>
                  <a:pt x="6868" y="1966"/>
                </a:moveTo>
                <a:lnTo>
                  <a:pt x="6868" y="1966"/>
                </a:lnTo>
                <a:cubicBezTo>
                  <a:pt x="978" y="1966"/>
                  <a:pt x="978" y="1966"/>
                  <a:pt x="978" y="1966"/>
                </a:cubicBezTo>
                <a:cubicBezTo>
                  <a:pt x="441" y="1966"/>
                  <a:pt x="0" y="1525"/>
                  <a:pt x="0" y="978"/>
                </a:cubicBezTo>
                <a:lnTo>
                  <a:pt x="0" y="978"/>
                </a:lnTo>
                <a:cubicBezTo>
                  <a:pt x="0" y="441"/>
                  <a:pt x="441" y="0"/>
                  <a:pt x="978" y="0"/>
                </a:cubicBezTo>
                <a:cubicBezTo>
                  <a:pt x="6868" y="0"/>
                  <a:pt x="6868" y="0"/>
                  <a:pt x="6868" y="0"/>
                </a:cubicBezTo>
                <a:cubicBezTo>
                  <a:pt x="7405" y="0"/>
                  <a:pt x="7846" y="441"/>
                  <a:pt x="7846" y="978"/>
                </a:cubicBezTo>
                <a:lnTo>
                  <a:pt x="7846" y="978"/>
                </a:lnTo>
                <a:cubicBezTo>
                  <a:pt x="7846" y="1525"/>
                  <a:pt x="7405" y="1966"/>
                  <a:pt x="6868" y="1966"/>
                </a:cubicBezTo>
              </a:path>
            </a:pathLst>
          </a:custGeom>
          <a:solidFill>
            <a:schemeClr val="accent1"/>
          </a:solidFill>
          <a:ln w="9525" cap="flat">
            <a:noFill/>
            <a:bevel/>
            <a:headEnd/>
            <a:tailEnd/>
          </a:ln>
          <a:effectLst/>
        </p:spPr>
        <p:txBody>
          <a:bodyPr wrap="none" anchor="ctr"/>
          <a:lstStyle/>
          <a:p>
            <a:endParaRPr lang="es-MX" sz="1100"/>
          </a:p>
        </p:txBody>
      </p:sp>
      <p:sp>
        <p:nvSpPr>
          <p:cNvPr id="695" name="Freeform 169">
            <a:extLst>
              <a:ext uri="{FF2B5EF4-FFF2-40B4-BE49-F238E27FC236}">
                <a16:creationId xmlns:a16="http://schemas.microsoft.com/office/drawing/2014/main" id="{C1BBE4B4-27BA-F141-AF88-1C4A62C79D83}"/>
              </a:ext>
            </a:extLst>
          </p:cNvPr>
          <p:cNvSpPr>
            <a:spLocks noChangeArrowheads="1"/>
          </p:cNvSpPr>
          <p:nvPr/>
        </p:nvSpPr>
        <p:spPr bwMode="auto">
          <a:xfrm>
            <a:off x="5540559" y="2176216"/>
            <a:ext cx="3361864" cy="1187660"/>
          </a:xfrm>
          <a:custGeom>
            <a:avLst/>
            <a:gdLst>
              <a:gd name="T0" fmla="*/ 5947 w 6926"/>
              <a:gd name="T1" fmla="*/ 1967 h 1968"/>
              <a:gd name="T2" fmla="*/ 5947 w 6926"/>
              <a:gd name="T3" fmla="*/ 1967 h 1968"/>
              <a:gd name="T4" fmla="*/ 979 w 6926"/>
              <a:gd name="T5" fmla="*/ 1967 h 1968"/>
              <a:gd name="T6" fmla="*/ 0 w 6926"/>
              <a:gd name="T7" fmla="*/ 988 h 1968"/>
              <a:gd name="T8" fmla="*/ 0 w 6926"/>
              <a:gd name="T9" fmla="*/ 988 h 1968"/>
              <a:gd name="T10" fmla="*/ 979 w 6926"/>
              <a:gd name="T11" fmla="*/ 0 h 1968"/>
              <a:gd name="T12" fmla="*/ 5947 w 6926"/>
              <a:gd name="T13" fmla="*/ 0 h 1968"/>
              <a:gd name="T14" fmla="*/ 6925 w 6926"/>
              <a:gd name="T15" fmla="*/ 988 h 1968"/>
              <a:gd name="T16" fmla="*/ 6925 w 6926"/>
              <a:gd name="T17" fmla="*/ 988 h 1968"/>
              <a:gd name="T18" fmla="*/ 5947 w 6926"/>
              <a:gd name="T19" fmla="*/ 1967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6" h="1968">
                <a:moveTo>
                  <a:pt x="5947" y="1967"/>
                </a:moveTo>
                <a:lnTo>
                  <a:pt x="5947" y="1967"/>
                </a:lnTo>
                <a:cubicBezTo>
                  <a:pt x="979" y="1967"/>
                  <a:pt x="979" y="1967"/>
                  <a:pt x="979" y="1967"/>
                </a:cubicBezTo>
                <a:cubicBezTo>
                  <a:pt x="441" y="1967"/>
                  <a:pt x="0" y="1526"/>
                  <a:pt x="0" y="988"/>
                </a:cubicBezTo>
                <a:lnTo>
                  <a:pt x="0" y="988"/>
                </a:lnTo>
                <a:cubicBezTo>
                  <a:pt x="0" y="442"/>
                  <a:pt x="441" y="0"/>
                  <a:pt x="979" y="0"/>
                </a:cubicBezTo>
                <a:cubicBezTo>
                  <a:pt x="5947" y="0"/>
                  <a:pt x="5947" y="0"/>
                  <a:pt x="5947" y="0"/>
                </a:cubicBezTo>
                <a:cubicBezTo>
                  <a:pt x="6484" y="0"/>
                  <a:pt x="6925" y="442"/>
                  <a:pt x="6925" y="988"/>
                </a:cubicBezTo>
                <a:lnTo>
                  <a:pt x="6925" y="988"/>
                </a:lnTo>
                <a:cubicBezTo>
                  <a:pt x="6925" y="1526"/>
                  <a:pt x="6484" y="1967"/>
                  <a:pt x="5947" y="1967"/>
                </a:cubicBezTo>
              </a:path>
            </a:pathLst>
          </a:custGeom>
          <a:solidFill>
            <a:schemeClr val="tx2"/>
          </a:solidFill>
          <a:ln w="9525" cap="flat">
            <a:noFill/>
            <a:bevel/>
            <a:headEnd/>
            <a:tailEnd/>
          </a:ln>
          <a:effectLst/>
        </p:spPr>
        <p:txBody>
          <a:bodyPr wrap="none" anchor="ctr"/>
          <a:lstStyle/>
          <a:p>
            <a:endParaRPr lang="es-MX" sz="900">
              <a:solidFill>
                <a:schemeClr val="tx1">
                  <a:lumMod val="50000"/>
                </a:schemeClr>
              </a:solidFill>
            </a:endParaRPr>
          </a:p>
        </p:txBody>
      </p:sp>
      <p:sp>
        <p:nvSpPr>
          <p:cNvPr id="696" name="Freeform 170">
            <a:extLst>
              <a:ext uri="{FF2B5EF4-FFF2-40B4-BE49-F238E27FC236}">
                <a16:creationId xmlns:a16="http://schemas.microsoft.com/office/drawing/2014/main" id="{C1188319-A819-F940-9378-4CD7DE118358}"/>
              </a:ext>
            </a:extLst>
          </p:cNvPr>
          <p:cNvSpPr>
            <a:spLocks noChangeArrowheads="1"/>
          </p:cNvSpPr>
          <p:nvPr/>
        </p:nvSpPr>
        <p:spPr bwMode="auto">
          <a:xfrm>
            <a:off x="5722454" y="3530805"/>
            <a:ext cx="2998074" cy="1170540"/>
          </a:xfrm>
          <a:custGeom>
            <a:avLst/>
            <a:gdLst>
              <a:gd name="T0" fmla="*/ 5189 w 6179"/>
              <a:gd name="T1" fmla="*/ 1966 h 1967"/>
              <a:gd name="T2" fmla="*/ 5189 w 6179"/>
              <a:gd name="T3" fmla="*/ 1966 h 1967"/>
              <a:gd name="T4" fmla="*/ 988 w 6179"/>
              <a:gd name="T5" fmla="*/ 1966 h 1967"/>
              <a:gd name="T6" fmla="*/ 0 w 6179"/>
              <a:gd name="T7" fmla="*/ 988 h 1967"/>
              <a:gd name="T8" fmla="*/ 0 w 6179"/>
              <a:gd name="T9" fmla="*/ 988 h 1967"/>
              <a:gd name="T10" fmla="*/ 988 w 6179"/>
              <a:gd name="T11" fmla="*/ 0 h 1967"/>
              <a:gd name="T12" fmla="*/ 5189 w 6179"/>
              <a:gd name="T13" fmla="*/ 0 h 1967"/>
              <a:gd name="T14" fmla="*/ 6178 w 6179"/>
              <a:gd name="T15" fmla="*/ 988 h 1967"/>
              <a:gd name="T16" fmla="*/ 6178 w 6179"/>
              <a:gd name="T17" fmla="*/ 988 h 1967"/>
              <a:gd name="T18" fmla="*/ 5189 w 6179"/>
              <a:gd name="T19" fmla="*/ 1966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9" h="1967">
                <a:moveTo>
                  <a:pt x="5189" y="1966"/>
                </a:moveTo>
                <a:lnTo>
                  <a:pt x="5189" y="1966"/>
                </a:lnTo>
                <a:cubicBezTo>
                  <a:pt x="988" y="1966"/>
                  <a:pt x="988" y="1966"/>
                  <a:pt x="988" y="1966"/>
                </a:cubicBezTo>
                <a:cubicBezTo>
                  <a:pt x="442" y="1966"/>
                  <a:pt x="0" y="1525"/>
                  <a:pt x="0" y="988"/>
                </a:cubicBezTo>
                <a:lnTo>
                  <a:pt x="0" y="988"/>
                </a:lnTo>
                <a:cubicBezTo>
                  <a:pt x="0" y="441"/>
                  <a:pt x="442" y="0"/>
                  <a:pt x="988" y="0"/>
                </a:cubicBezTo>
                <a:cubicBezTo>
                  <a:pt x="5189" y="0"/>
                  <a:pt x="5189" y="0"/>
                  <a:pt x="5189" y="0"/>
                </a:cubicBezTo>
                <a:cubicBezTo>
                  <a:pt x="5736" y="0"/>
                  <a:pt x="6178" y="441"/>
                  <a:pt x="6178" y="988"/>
                </a:cubicBezTo>
                <a:lnTo>
                  <a:pt x="6178" y="988"/>
                </a:lnTo>
                <a:cubicBezTo>
                  <a:pt x="6178" y="1525"/>
                  <a:pt x="5736" y="1966"/>
                  <a:pt x="5189" y="1966"/>
                </a:cubicBezTo>
              </a:path>
            </a:pathLst>
          </a:custGeom>
          <a:solidFill>
            <a:schemeClr val="tx1"/>
          </a:solidFill>
          <a:ln w="9525" cap="flat">
            <a:noFill/>
            <a:bevel/>
            <a:headEnd/>
            <a:tailEnd/>
          </a:ln>
          <a:effectLst/>
        </p:spPr>
        <p:txBody>
          <a:bodyPr wrap="none" anchor="ctr"/>
          <a:lstStyle/>
          <a:p>
            <a:endParaRPr lang="es-MX" sz="900"/>
          </a:p>
        </p:txBody>
      </p:sp>
      <p:sp>
        <p:nvSpPr>
          <p:cNvPr id="697" name="Freeform 171">
            <a:extLst>
              <a:ext uri="{FF2B5EF4-FFF2-40B4-BE49-F238E27FC236}">
                <a16:creationId xmlns:a16="http://schemas.microsoft.com/office/drawing/2014/main" id="{EC9772BB-6F1F-6C44-9B84-91A60D194B9F}"/>
              </a:ext>
            </a:extLst>
          </p:cNvPr>
          <p:cNvSpPr>
            <a:spLocks noChangeArrowheads="1"/>
          </p:cNvSpPr>
          <p:nvPr/>
        </p:nvSpPr>
        <p:spPr bwMode="auto">
          <a:xfrm>
            <a:off x="5919231" y="4885396"/>
            <a:ext cx="2623279" cy="1166268"/>
          </a:xfrm>
          <a:custGeom>
            <a:avLst/>
            <a:gdLst>
              <a:gd name="T0" fmla="*/ 4114 w 5103"/>
              <a:gd name="T1" fmla="*/ 1967 h 1968"/>
              <a:gd name="T2" fmla="*/ 4114 w 5103"/>
              <a:gd name="T3" fmla="*/ 1967 h 1968"/>
              <a:gd name="T4" fmla="*/ 988 w 5103"/>
              <a:gd name="T5" fmla="*/ 1967 h 1968"/>
              <a:gd name="T6" fmla="*/ 0 w 5103"/>
              <a:gd name="T7" fmla="*/ 988 h 1968"/>
              <a:gd name="T8" fmla="*/ 0 w 5103"/>
              <a:gd name="T9" fmla="*/ 988 h 1968"/>
              <a:gd name="T10" fmla="*/ 988 w 5103"/>
              <a:gd name="T11" fmla="*/ 0 h 1968"/>
              <a:gd name="T12" fmla="*/ 4114 w 5103"/>
              <a:gd name="T13" fmla="*/ 0 h 1968"/>
              <a:gd name="T14" fmla="*/ 5102 w 5103"/>
              <a:gd name="T15" fmla="*/ 988 h 1968"/>
              <a:gd name="T16" fmla="*/ 5102 w 5103"/>
              <a:gd name="T17" fmla="*/ 988 h 1968"/>
              <a:gd name="T18" fmla="*/ 4114 w 5103"/>
              <a:gd name="T19" fmla="*/ 1967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3" h="1968">
                <a:moveTo>
                  <a:pt x="4114" y="1967"/>
                </a:moveTo>
                <a:lnTo>
                  <a:pt x="4114" y="1967"/>
                </a:lnTo>
                <a:cubicBezTo>
                  <a:pt x="988" y="1967"/>
                  <a:pt x="988" y="1967"/>
                  <a:pt x="988" y="1967"/>
                </a:cubicBezTo>
                <a:cubicBezTo>
                  <a:pt x="441" y="1967"/>
                  <a:pt x="0" y="1525"/>
                  <a:pt x="0" y="988"/>
                </a:cubicBezTo>
                <a:lnTo>
                  <a:pt x="0" y="988"/>
                </a:lnTo>
                <a:cubicBezTo>
                  <a:pt x="0" y="441"/>
                  <a:pt x="441" y="0"/>
                  <a:pt x="988" y="0"/>
                </a:cubicBezTo>
                <a:cubicBezTo>
                  <a:pt x="4114" y="0"/>
                  <a:pt x="4114" y="0"/>
                  <a:pt x="4114" y="0"/>
                </a:cubicBezTo>
                <a:cubicBezTo>
                  <a:pt x="4661" y="0"/>
                  <a:pt x="5102" y="441"/>
                  <a:pt x="5102" y="988"/>
                </a:cubicBezTo>
                <a:lnTo>
                  <a:pt x="5102" y="988"/>
                </a:lnTo>
                <a:cubicBezTo>
                  <a:pt x="5102" y="1525"/>
                  <a:pt x="4661" y="1967"/>
                  <a:pt x="4114" y="1967"/>
                </a:cubicBezTo>
              </a:path>
            </a:pathLst>
          </a:custGeom>
          <a:solidFill>
            <a:schemeClr val="accent2"/>
          </a:solidFill>
          <a:ln w="9525" cap="flat">
            <a:noFill/>
            <a:bevel/>
            <a:headEnd/>
            <a:tailEnd/>
          </a:ln>
          <a:effectLst/>
        </p:spPr>
        <p:txBody>
          <a:bodyPr wrap="none" anchor="ctr"/>
          <a:lstStyle/>
          <a:p>
            <a:endParaRPr lang="es-MX" sz="900"/>
          </a:p>
        </p:txBody>
      </p:sp>
      <p:grpSp>
        <p:nvGrpSpPr>
          <p:cNvPr id="2" name="Group 1">
            <a:extLst>
              <a:ext uri="{FF2B5EF4-FFF2-40B4-BE49-F238E27FC236}">
                <a16:creationId xmlns:a16="http://schemas.microsoft.com/office/drawing/2014/main" id="{6340BE1C-A924-7646-8376-E01A1A75748E}"/>
              </a:ext>
            </a:extLst>
          </p:cNvPr>
          <p:cNvGrpSpPr/>
          <p:nvPr/>
        </p:nvGrpSpPr>
        <p:grpSpPr>
          <a:xfrm>
            <a:off x="5417312" y="902946"/>
            <a:ext cx="3500091" cy="1277273"/>
            <a:chOff x="11620858" y="1975048"/>
            <a:chExt cx="4632666" cy="2554546"/>
          </a:xfrm>
        </p:grpSpPr>
        <p:sp>
          <p:nvSpPr>
            <p:cNvPr id="877" name="CuadroTexto 876">
              <a:extLst>
                <a:ext uri="{FF2B5EF4-FFF2-40B4-BE49-F238E27FC236}">
                  <a16:creationId xmlns:a16="http://schemas.microsoft.com/office/drawing/2014/main" id="{41C09C91-C6BC-984E-8197-58FA174EB015}"/>
                </a:ext>
              </a:extLst>
            </p:cNvPr>
            <p:cNvSpPr txBox="1"/>
            <p:nvPr/>
          </p:nvSpPr>
          <p:spPr>
            <a:xfrm>
              <a:off x="12790791" y="1975048"/>
              <a:ext cx="2382676" cy="615554"/>
            </a:xfrm>
            <a:prstGeom prst="rect">
              <a:avLst/>
            </a:prstGeom>
            <a:noFill/>
          </p:spPr>
          <p:txBody>
            <a:bodyPr wrap="square" rtlCol="0">
              <a:spAutoFit/>
            </a:bodyPr>
            <a:lstStyle/>
            <a:p>
              <a:pPr algn="ctr"/>
              <a:r>
                <a:rPr lang="en-US" sz="1400" b="1" dirty="0">
                  <a:solidFill>
                    <a:schemeClr val="bg1"/>
                  </a:solidFill>
                  <a:latin typeface="Avenir Book" panose="02000503020000020003" pitchFamily="2" charset="0"/>
                  <a:ea typeface="Lato" charset="0"/>
                  <a:cs typeface="Lato" charset="0"/>
                </a:rPr>
                <a:t>AWARENESS</a:t>
              </a:r>
            </a:p>
          </p:txBody>
        </p:sp>
        <p:sp>
          <p:nvSpPr>
            <p:cNvPr id="54" name="Rectangle 53">
              <a:extLst>
                <a:ext uri="{FF2B5EF4-FFF2-40B4-BE49-F238E27FC236}">
                  <a16:creationId xmlns:a16="http://schemas.microsoft.com/office/drawing/2014/main" id="{203BFB65-BC08-2B4E-AA60-94A6F62698F1}"/>
                </a:ext>
              </a:extLst>
            </p:cNvPr>
            <p:cNvSpPr/>
            <p:nvPr/>
          </p:nvSpPr>
          <p:spPr>
            <a:xfrm>
              <a:off x="11620858" y="2621380"/>
              <a:ext cx="4632666" cy="1908214"/>
            </a:xfrm>
            <a:prstGeom prst="rect">
              <a:avLst/>
            </a:prstGeom>
          </p:spPr>
          <p:txBody>
            <a:bodyPr wrap="square">
              <a:spAutoFit/>
            </a:bodyPr>
            <a:lstStyle/>
            <a:p>
              <a:pPr algn="ctr"/>
              <a:r>
                <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rPr>
                <a:t>Commitment is low, </a:t>
              </a:r>
            </a:p>
            <a:p>
              <a:pPr algn="ctr"/>
              <a:r>
                <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rPr>
                <a:t>Awareness of need is low</a:t>
              </a:r>
            </a:p>
            <a:p>
              <a:pPr algn="ctr"/>
              <a:r>
                <a:rPr lang="en-US" sz="1400" b="1" i="1" dirty="0">
                  <a:solidFill>
                    <a:schemeClr val="bg1"/>
                  </a:solidFill>
                  <a:latin typeface="Avenir Book" panose="02000503020000020003" pitchFamily="2" charset="0"/>
                  <a:ea typeface="Lato Light" panose="020F0502020204030203" pitchFamily="34" charset="0"/>
                  <a:cs typeface="Lato Light" panose="020F0502020204030203" pitchFamily="34" charset="0"/>
                </a:rPr>
                <a:t>OBJECTIVE: Brand Awareness</a:t>
              </a:r>
            </a:p>
            <a:p>
              <a:pPr algn="ctr"/>
              <a:endPar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endParaRPr>
            </a:p>
          </p:txBody>
        </p:sp>
      </p:grpSp>
      <p:sp>
        <p:nvSpPr>
          <p:cNvPr id="69" name="Title 1">
            <a:extLst>
              <a:ext uri="{FF2B5EF4-FFF2-40B4-BE49-F238E27FC236}">
                <a16:creationId xmlns:a16="http://schemas.microsoft.com/office/drawing/2014/main" id="{0CA84B8F-A3E8-3C4C-8A4F-453ED4D06E0E}"/>
              </a:ext>
            </a:extLst>
          </p:cNvPr>
          <p:cNvSpPr txBox="1">
            <a:spLocks/>
          </p:cNvSpPr>
          <p:nvPr/>
        </p:nvSpPr>
        <p:spPr>
          <a:xfrm>
            <a:off x="274266" y="145455"/>
            <a:ext cx="3622570" cy="24811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BUYING </a:t>
            </a:r>
          </a:p>
          <a:p>
            <a:r>
              <a:rPr lang="en-US" sz="5400" b="1" dirty="0">
                <a:latin typeface="Aharoni" panose="020F0502020204030204" pitchFamily="34" charset="0"/>
                <a:cs typeface="Aharoni" panose="020F0502020204030204" pitchFamily="34" charset="0"/>
              </a:rPr>
              <a:t>FUNNEL</a:t>
            </a:r>
            <a:endParaRPr lang="en-US" sz="3000" b="1" dirty="0">
              <a:latin typeface="Aharoni" panose="020F0502020204030204" pitchFamily="34" charset="0"/>
              <a:cs typeface="Aharoni" panose="020F0502020204030204" pitchFamily="34" charset="0"/>
            </a:endParaRPr>
          </a:p>
        </p:txBody>
      </p:sp>
      <p:sp>
        <p:nvSpPr>
          <p:cNvPr id="70" name="Rectangle 69">
            <a:extLst>
              <a:ext uri="{FF2B5EF4-FFF2-40B4-BE49-F238E27FC236}">
                <a16:creationId xmlns:a16="http://schemas.microsoft.com/office/drawing/2014/main" id="{298B5B5C-FB24-2543-BF07-D8F313E3D816}"/>
              </a:ext>
            </a:extLst>
          </p:cNvPr>
          <p:cNvSpPr/>
          <p:nvPr/>
        </p:nvSpPr>
        <p:spPr>
          <a:xfrm>
            <a:off x="274266" y="2493653"/>
            <a:ext cx="4402812" cy="378565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02124"/>
                </a:solidFill>
                <a:effectLst/>
                <a:uLnTx/>
                <a:uFillTx/>
                <a:latin typeface="Avenir Book" panose="02000503020000020003" pitchFamily="2" charset="0"/>
                <a:ea typeface="+mn-ea"/>
                <a:cs typeface="+mn-cs"/>
              </a:rPr>
              <a:t>Representing potential advertising opportunities across the buyer funnel will help understand the potential opportunity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202124"/>
              </a:solidFill>
              <a:latin typeface="Avenir Book" panose="020005030200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202124"/>
                </a:solidFill>
                <a:latin typeface="Avenir Book" panose="02000503020000020003" pitchFamily="2" charset="0"/>
              </a:rPr>
              <a:t>Highest return on investment will be seen at the “consideration” and “convert” phase as the customer has decided they want to buy a brush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202124"/>
              </a:solidFill>
              <a:latin typeface="Avenir Book" panose="02000503020000020003"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202124"/>
                </a:solidFill>
                <a:latin typeface="Avenir Book" panose="02000503020000020003" pitchFamily="2" charset="0"/>
              </a:rPr>
              <a:t>Awareness will always be a lower return on investment as you’re creating awareness of the need and your brand. You’re trying to hook the person who maybe thinking about a brush but hasn’t started looking yet</a:t>
            </a:r>
          </a:p>
        </p:txBody>
      </p:sp>
      <p:grpSp>
        <p:nvGrpSpPr>
          <p:cNvPr id="30" name="Group 29">
            <a:extLst>
              <a:ext uri="{FF2B5EF4-FFF2-40B4-BE49-F238E27FC236}">
                <a16:creationId xmlns:a16="http://schemas.microsoft.com/office/drawing/2014/main" id="{C371D33E-E2C4-6445-A5E0-AC7B7F995F0D}"/>
              </a:ext>
            </a:extLst>
          </p:cNvPr>
          <p:cNvGrpSpPr/>
          <p:nvPr/>
        </p:nvGrpSpPr>
        <p:grpSpPr>
          <a:xfrm>
            <a:off x="5397614" y="2282043"/>
            <a:ext cx="3500091" cy="1172908"/>
            <a:chOff x="11620855" y="2571306"/>
            <a:chExt cx="4632666" cy="2345816"/>
          </a:xfrm>
        </p:grpSpPr>
        <p:sp>
          <p:nvSpPr>
            <p:cNvPr id="31" name="CuadroTexto 876">
              <a:extLst>
                <a:ext uri="{FF2B5EF4-FFF2-40B4-BE49-F238E27FC236}">
                  <a16:creationId xmlns:a16="http://schemas.microsoft.com/office/drawing/2014/main" id="{290A6719-1E86-F545-8006-11579DA877A7}"/>
                </a:ext>
              </a:extLst>
            </p:cNvPr>
            <p:cNvSpPr txBox="1"/>
            <p:nvPr/>
          </p:nvSpPr>
          <p:spPr>
            <a:xfrm>
              <a:off x="12745852" y="2571306"/>
              <a:ext cx="2382676" cy="615554"/>
            </a:xfrm>
            <a:prstGeom prst="rect">
              <a:avLst/>
            </a:prstGeom>
            <a:noFill/>
          </p:spPr>
          <p:txBody>
            <a:bodyPr wrap="square" rtlCol="0">
              <a:spAutoFit/>
            </a:bodyPr>
            <a:lstStyle/>
            <a:p>
              <a:pPr algn="ctr"/>
              <a:r>
                <a:rPr lang="en-US" sz="1400" b="1" dirty="0">
                  <a:solidFill>
                    <a:schemeClr val="tx1">
                      <a:lumMod val="50000"/>
                    </a:schemeClr>
                  </a:solidFill>
                  <a:latin typeface="Avenir Book" panose="02000503020000020003" pitchFamily="2" charset="0"/>
                  <a:ea typeface="Lato" charset="0"/>
                  <a:cs typeface="Lato" charset="0"/>
                </a:rPr>
                <a:t>CONSIDERATION</a:t>
              </a:r>
            </a:p>
          </p:txBody>
        </p:sp>
        <p:sp>
          <p:nvSpPr>
            <p:cNvPr id="32" name="Rectangle 31">
              <a:extLst>
                <a:ext uri="{FF2B5EF4-FFF2-40B4-BE49-F238E27FC236}">
                  <a16:creationId xmlns:a16="http://schemas.microsoft.com/office/drawing/2014/main" id="{59029891-74AC-694E-9E06-409F7527E8D3}"/>
                </a:ext>
              </a:extLst>
            </p:cNvPr>
            <p:cNvSpPr/>
            <p:nvPr/>
          </p:nvSpPr>
          <p:spPr>
            <a:xfrm>
              <a:off x="11620855" y="3008908"/>
              <a:ext cx="4632666" cy="1908214"/>
            </a:xfrm>
            <a:prstGeom prst="rect">
              <a:avLst/>
            </a:prstGeom>
          </p:spPr>
          <p:txBody>
            <a:bodyPr wrap="square">
              <a:spAutoFit/>
            </a:bodyPr>
            <a:lstStyle/>
            <a:p>
              <a:pPr algn="ct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Commitment is medium, </a:t>
              </a:r>
            </a:p>
            <a:p>
              <a:pPr algn="ct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Awareness of need is high</a:t>
              </a:r>
            </a:p>
            <a:p>
              <a:pPr algn="ctr"/>
              <a:r>
                <a:rPr lang="en-US" sz="1400" b="1" i="1"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OBJECTIVE: Brand Preference</a:t>
              </a:r>
            </a:p>
            <a:p>
              <a:pPr algn="ctr"/>
              <a:endPar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endParaRPr>
            </a:p>
          </p:txBody>
        </p:sp>
      </p:grpSp>
      <p:grpSp>
        <p:nvGrpSpPr>
          <p:cNvPr id="33" name="Group 32">
            <a:extLst>
              <a:ext uri="{FF2B5EF4-FFF2-40B4-BE49-F238E27FC236}">
                <a16:creationId xmlns:a16="http://schemas.microsoft.com/office/drawing/2014/main" id="{73B8F917-7BAD-A343-8347-9C70F9536FC3}"/>
              </a:ext>
            </a:extLst>
          </p:cNvPr>
          <p:cNvGrpSpPr/>
          <p:nvPr/>
        </p:nvGrpSpPr>
        <p:grpSpPr>
          <a:xfrm>
            <a:off x="5505396" y="4922579"/>
            <a:ext cx="3500091" cy="1172908"/>
            <a:chOff x="11620855" y="2571306"/>
            <a:chExt cx="4632666" cy="2345816"/>
          </a:xfrm>
        </p:grpSpPr>
        <p:sp>
          <p:nvSpPr>
            <p:cNvPr id="34" name="CuadroTexto 876">
              <a:extLst>
                <a:ext uri="{FF2B5EF4-FFF2-40B4-BE49-F238E27FC236}">
                  <a16:creationId xmlns:a16="http://schemas.microsoft.com/office/drawing/2014/main" id="{7A383642-954F-8A44-8B3C-8214AF271A65}"/>
                </a:ext>
              </a:extLst>
            </p:cNvPr>
            <p:cNvSpPr txBox="1"/>
            <p:nvPr/>
          </p:nvSpPr>
          <p:spPr>
            <a:xfrm>
              <a:off x="12745852" y="2571306"/>
              <a:ext cx="2382676" cy="615554"/>
            </a:xfrm>
            <a:prstGeom prst="rect">
              <a:avLst/>
            </a:prstGeom>
            <a:noFill/>
          </p:spPr>
          <p:txBody>
            <a:bodyPr wrap="square" rtlCol="0">
              <a:spAutoFit/>
            </a:bodyPr>
            <a:lstStyle/>
            <a:p>
              <a:pPr algn="ctr"/>
              <a:r>
                <a:rPr lang="en-US" sz="1400" b="1" dirty="0">
                  <a:solidFill>
                    <a:schemeClr val="tx1">
                      <a:lumMod val="50000"/>
                    </a:schemeClr>
                  </a:solidFill>
                  <a:latin typeface="Avenir Book" panose="02000503020000020003" pitchFamily="2" charset="0"/>
                  <a:ea typeface="Lato" charset="0"/>
                  <a:cs typeface="Lato" charset="0"/>
                </a:rPr>
                <a:t>RETENTION</a:t>
              </a:r>
            </a:p>
          </p:txBody>
        </p:sp>
        <p:sp>
          <p:nvSpPr>
            <p:cNvPr id="35" name="Rectangle 34">
              <a:extLst>
                <a:ext uri="{FF2B5EF4-FFF2-40B4-BE49-F238E27FC236}">
                  <a16:creationId xmlns:a16="http://schemas.microsoft.com/office/drawing/2014/main" id="{8710BDAA-194C-FF44-AEFA-6C94C5F13058}"/>
                </a:ext>
              </a:extLst>
            </p:cNvPr>
            <p:cNvSpPr/>
            <p:nvPr/>
          </p:nvSpPr>
          <p:spPr>
            <a:xfrm>
              <a:off x="11620855" y="3008908"/>
              <a:ext cx="4632666" cy="1908214"/>
            </a:xfrm>
            <a:prstGeom prst="rect">
              <a:avLst/>
            </a:prstGeom>
          </p:spPr>
          <p:txBody>
            <a:bodyPr wrap="square">
              <a:spAutoFit/>
            </a:bodyPr>
            <a:lstStyle/>
            <a:p>
              <a:pPr algn="ct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Commitment is HIGH, </a:t>
              </a:r>
            </a:p>
            <a:p>
              <a:pPr algn="ct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Convert and Repeated purchase</a:t>
              </a:r>
            </a:p>
            <a:p>
              <a:pPr algn="ctr"/>
              <a:r>
                <a:rPr lang="en-US" sz="1400" b="1" i="1"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OBJECTIVE: Advocate</a:t>
              </a:r>
            </a:p>
            <a:p>
              <a:pPr algn="ctr"/>
              <a:endPar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endParaRPr>
            </a:p>
          </p:txBody>
        </p:sp>
      </p:grpSp>
      <p:grpSp>
        <p:nvGrpSpPr>
          <p:cNvPr id="36" name="Group 35">
            <a:extLst>
              <a:ext uri="{FF2B5EF4-FFF2-40B4-BE49-F238E27FC236}">
                <a16:creationId xmlns:a16="http://schemas.microsoft.com/office/drawing/2014/main" id="{2C64A295-5C05-0047-A3C2-AD8D7EFAD356}"/>
              </a:ext>
            </a:extLst>
          </p:cNvPr>
          <p:cNvGrpSpPr/>
          <p:nvPr/>
        </p:nvGrpSpPr>
        <p:grpSpPr>
          <a:xfrm>
            <a:off x="5471445" y="3572655"/>
            <a:ext cx="3500091" cy="1277273"/>
            <a:chOff x="11620858" y="1975048"/>
            <a:chExt cx="4632666" cy="2554546"/>
          </a:xfrm>
        </p:grpSpPr>
        <p:sp>
          <p:nvSpPr>
            <p:cNvPr id="37" name="CuadroTexto 876">
              <a:extLst>
                <a:ext uri="{FF2B5EF4-FFF2-40B4-BE49-F238E27FC236}">
                  <a16:creationId xmlns:a16="http://schemas.microsoft.com/office/drawing/2014/main" id="{F61B8A5E-2FAB-8247-B341-C21BCC388334}"/>
                </a:ext>
              </a:extLst>
            </p:cNvPr>
            <p:cNvSpPr txBox="1"/>
            <p:nvPr/>
          </p:nvSpPr>
          <p:spPr>
            <a:xfrm>
              <a:off x="12790791" y="1975048"/>
              <a:ext cx="2382676" cy="615554"/>
            </a:xfrm>
            <a:prstGeom prst="rect">
              <a:avLst/>
            </a:prstGeom>
            <a:noFill/>
          </p:spPr>
          <p:txBody>
            <a:bodyPr wrap="square" rtlCol="0">
              <a:spAutoFit/>
            </a:bodyPr>
            <a:lstStyle/>
            <a:p>
              <a:pPr algn="ctr"/>
              <a:r>
                <a:rPr lang="en-US" sz="1400" b="1" dirty="0">
                  <a:solidFill>
                    <a:schemeClr val="bg1"/>
                  </a:solidFill>
                  <a:latin typeface="Avenir Book" panose="02000503020000020003" pitchFamily="2" charset="0"/>
                  <a:ea typeface="Lato" charset="0"/>
                  <a:cs typeface="Lato" charset="0"/>
                </a:rPr>
                <a:t>CONVERT</a:t>
              </a:r>
            </a:p>
          </p:txBody>
        </p:sp>
        <p:sp>
          <p:nvSpPr>
            <p:cNvPr id="38" name="Rectangle 37">
              <a:extLst>
                <a:ext uri="{FF2B5EF4-FFF2-40B4-BE49-F238E27FC236}">
                  <a16:creationId xmlns:a16="http://schemas.microsoft.com/office/drawing/2014/main" id="{C1C7470F-94C2-AF41-8FCD-FF638BD021B6}"/>
                </a:ext>
              </a:extLst>
            </p:cNvPr>
            <p:cNvSpPr/>
            <p:nvPr/>
          </p:nvSpPr>
          <p:spPr>
            <a:xfrm>
              <a:off x="11620858" y="2621380"/>
              <a:ext cx="4632666" cy="1908214"/>
            </a:xfrm>
            <a:prstGeom prst="rect">
              <a:avLst/>
            </a:prstGeom>
          </p:spPr>
          <p:txBody>
            <a:bodyPr wrap="square">
              <a:spAutoFit/>
            </a:bodyPr>
            <a:lstStyle/>
            <a:p>
              <a:pPr algn="ctr"/>
              <a:r>
                <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rPr>
                <a:t>Commitment is high </a:t>
              </a:r>
            </a:p>
            <a:p>
              <a:pPr algn="ctr"/>
              <a:r>
                <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rPr>
                <a:t>Brand Awareness High</a:t>
              </a:r>
            </a:p>
            <a:p>
              <a:pPr algn="ctr"/>
              <a:r>
                <a:rPr lang="en-US" sz="1400" b="1" i="1" dirty="0">
                  <a:solidFill>
                    <a:schemeClr val="bg1"/>
                  </a:solidFill>
                  <a:latin typeface="Avenir Book" panose="02000503020000020003" pitchFamily="2" charset="0"/>
                  <a:ea typeface="Lato Light" panose="020F0502020204030203" pitchFamily="34" charset="0"/>
                  <a:cs typeface="Lato Light" panose="020F0502020204030203" pitchFamily="34" charset="0"/>
                </a:rPr>
                <a:t>OBJECTIVE: Purchase</a:t>
              </a:r>
            </a:p>
            <a:p>
              <a:pPr algn="ctr"/>
              <a:endParaRPr lang="en-US" sz="1400" dirty="0">
                <a:solidFill>
                  <a:schemeClr val="bg1"/>
                </a:solidFill>
                <a:latin typeface="Avenir Book" panose="02000503020000020003" pitchFamily="2" charset="0"/>
                <a:ea typeface="Lato Light" panose="020F0502020204030203" pitchFamily="34" charset="0"/>
                <a:cs typeface="Lato Light" panose="020F0502020204030203" pitchFamily="34" charset="0"/>
              </a:endParaRPr>
            </a:p>
          </p:txBody>
        </p:sp>
      </p:grpSp>
      <p:grpSp>
        <p:nvGrpSpPr>
          <p:cNvPr id="42" name="Group 41">
            <a:extLst>
              <a:ext uri="{FF2B5EF4-FFF2-40B4-BE49-F238E27FC236}">
                <a16:creationId xmlns:a16="http://schemas.microsoft.com/office/drawing/2014/main" id="{44D0FE27-DCFC-6742-A1C7-DE8BFB8152A4}"/>
              </a:ext>
            </a:extLst>
          </p:cNvPr>
          <p:cNvGrpSpPr/>
          <p:nvPr/>
        </p:nvGrpSpPr>
        <p:grpSpPr>
          <a:xfrm>
            <a:off x="8897705" y="429417"/>
            <a:ext cx="3292322" cy="1125115"/>
            <a:chOff x="11931447" y="2571306"/>
            <a:chExt cx="4357666" cy="2250230"/>
          </a:xfrm>
        </p:grpSpPr>
        <p:sp>
          <p:nvSpPr>
            <p:cNvPr id="43" name="CuadroTexto 876">
              <a:extLst>
                <a:ext uri="{FF2B5EF4-FFF2-40B4-BE49-F238E27FC236}">
                  <a16:creationId xmlns:a16="http://schemas.microsoft.com/office/drawing/2014/main" id="{8181DCAD-A427-2842-B37B-99169BFB9801}"/>
                </a:ext>
              </a:extLst>
            </p:cNvPr>
            <p:cNvSpPr txBox="1"/>
            <p:nvPr/>
          </p:nvSpPr>
          <p:spPr>
            <a:xfrm>
              <a:off x="11931447" y="2571306"/>
              <a:ext cx="4081596" cy="738664"/>
            </a:xfrm>
            <a:prstGeom prst="rect">
              <a:avLst/>
            </a:prstGeom>
            <a:noFill/>
          </p:spPr>
          <p:txBody>
            <a:bodyPr wrap="square" rtlCol="0">
              <a:spAutoFit/>
            </a:bodyPr>
            <a:lstStyle/>
            <a:p>
              <a:pPr algn="ctr"/>
              <a:r>
                <a:rPr lang="en-US" b="1" dirty="0">
                  <a:solidFill>
                    <a:schemeClr val="tx1">
                      <a:lumMod val="50000"/>
                    </a:schemeClr>
                  </a:solidFill>
                  <a:latin typeface="Avenir Book" panose="02000503020000020003" pitchFamily="2" charset="0"/>
                  <a:ea typeface="Lato" charset="0"/>
                  <a:cs typeface="Lato" charset="0"/>
                </a:rPr>
                <a:t>TYPES OF ADVERTISING</a:t>
              </a:r>
            </a:p>
          </p:txBody>
        </p:sp>
        <p:sp>
          <p:nvSpPr>
            <p:cNvPr id="44" name="Rectangle 43">
              <a:extLst>
                <a:ext uri="{FF2B5EF4-FFF2-40B4-BE49-F238E27FC236}">
                  <a16:creationId xmlns:a16="http://schemas.microsoft.com/office/drawing/2014/main" id="{3D7367B5-DF83-E349-A330-31DC483D5104}"/>
                </a:ext>
              </a:extLst>
            </p:cNvPr>
            <p:cNvSpPr/>
            <p:nvPr/>
          </p:nvSpPr>
          <p:spPr>
            <a:xfrm>
              <a:off x="12252091" y="3344208"/>
              <a:ext cx="4037022" cy="1477328"/>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Website Display advertising</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General Social Media Advertising </a:t>
              </a:r>
            </a:p>
          </p:txBody>
        </p:sp>
      </p:grpSp>
      <p:sp>
        <p:nvSpPr>
          <p:cNvPr id="45" name="Rectangle 44">
            <a:extLst>
              <a:ext uri="{FF2B5EF4-FFF2-40B4-BE49-F238E27FC236}">
                <a16:creationId xmlns:a16="http://schemas.microsoft.com/office/drawing/2014/main" id="{D4C65A1F-2EA7-AA48-A412-9E6539C37877}"/>
              </a:ext>
            </a:extLst>
          </p:cNvPr>
          <p:cNvSpPr/>
          <p:nvPr/>
        </p:nvSpPr>
        <p:spPr>
          <a:xfrm>
            <a:off x="8897705" y="1928331"/>
            <a:ext cx="3214207"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Google Ad Words</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Targeted Social Media Advertising</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Email </a:t>
            </a:r>
          </a:p>
        </p:txBody>
      </p:sp>
      <p:sp>
        <p:nvSpPr>
          <p:cNvPr id="46" name="Rectangle 45">
            <a:extLst>
              <a:ext uri="{FF2B5EF4-FFF2-40B4-BE49-F238E27FC236}">
                <a16:creationId xmlns:a16="http://schemas.microsoft.com/office/drawing/2014/main" id="{30D98DA5-E5B5-4647-923C-050CE6A9F599}"/>
              </a:ext>
            </a:extLst>
          </p:cNvPr>
          <p:cNvSpPr/>
          <p:nvPr/>
        </p:nvSpPr>
        <p:spPr>
          <a:xfrm>
            <a:off x="8832473" y="3366832"/>
            <a:ext cx="3214207"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Google Ad Words</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Email </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Retargeted advertising</a:t>
            </a:r>
          </a:p>
        </p:txBody>
      </p:sp>
      <p:sp>
        <p:nvSpPr>
          <p:cNvPr id="47" name="Rectangle 46">
            <a:extLst>
              <a:ext uri="{FF2B5EF4-FFF2-40B4-BE49-F238E27FC236}">
                <a16:creationId xmlns:a16="http://schemas.microsoft.com/office/drawing/2014/main" id="{134D4DAA-CA1B-BD49-AFB1-6C4755BA8C4E}"/>
              </a:ext>
            </a:extLst>
          </p:cNvPr>
          <p:cNvSpPr/>
          <p:nvPr/>
        </p:nvSpPr>
        <p:spPr>
          <a:xfrm>
            <a:off x="8767242" y="4734939"/>
            <a:ext cx="3214207"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Email </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Social Media Followers promotion</a:t>
            </a:r>
          </a:p>
          <a:p>
            <a:pPr marL="285750" indent="-285750">
              <a:buFont typeface="Arial" panose="020B0604020202020204" pitchFamily="34" charset="0"/>
              <a:buChar char="•"/>
            </a:pPr>
            <a:r>
              <a:rPr lang="en-US" sz="1400" dirty="0">
                <a:solidFill>
                  <a:schemeClr val="tx1">
                    <a:lumMod val="50000"/>
                  </a:schemeClr>
                </a:solidFill>
                <a:latin typeface="Avenir Book" panose="02000503020000020003" pitchFamily="2" charset="0"/>
                <a:ea typeface="Lato Light" panose="020F0502020204030203" pitchFamily="34" charset="0"/>
                <a:cs typeface="Lato Light" panose="020F0502020204030203" pitchFamily="34" charset="0"/>
              </a:rPr>
              <a:t>Personal discussions</a:t>
            </a:r>
          </a:p>
        </p:txBody>
      </p:sp>
    </p:spTree>
    <p:extLst>
      <p:ext uri="{BB962C8B-B14F-4D97-AF65-F5344CB8AC3E}">
        <p14:creationId xmlns:p14="http://schemas.microsoft.com/office/powerpoint/2010/main" val="1097341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EEB11D7-3362-3D46-9AF4-8A59B51CAD80}"/>
              </a:ext>
            </a:extLst>
          </p:cNvPr>
          <p:cNvGraphicFramePr>
            <a:graphicFrameLocks noGrp="1"/>
          </p:cNvGraphicFramePr>
          <p:nvPr>
            <p:extLst>
              <p:ext uri="{D42A27DB-BD31-4B8C-83A1-F6EECF244321}">
                <p14:modId xmlns:p14="http://schemas.microsoft.com/office/powerpoint/2010/main" val="2560126749"/>
              </p:ext>
            </p:extLst>
          </p:nvPr>
        </p:nvGraphicFramePr>
        <p:xfrm>
          <a:off x="740229" y="1590522"/>
          <a:ext cx="10711541" cy="4643364"/>
        </p:xfrm>
        <a:graphic>
          <a:graphicData uri="http://schemas.openxmlformats.org/drawingml/2006/table">
            <a:tbl>
              <a:tblPr firstRow="1" bandRow="1"/>
              <a:tblGrid>
                <a:gridCol w="2142308">
                  <a:extLst>
                    <a:ext uri="{9D8B030D-6E8A-4147-A177-3AD203B41FA5}">
                      <a16:colId xmlns:a16="http://schemas.microsoft.com/office/drawing/2014/main" val="1742656621"/>
                    </a:ext>
                  </a:extLst>
                </a:gridCol>
                <a:gridCol w="2142308">
                  <a:extLst>
                    <a:ext uri="{9D8B030D-6E8A-4147-A177-3AD203B41FA5}">
                      <a16:colId xmlns:a16="http://schemas.microsoft.com/office/drawing/2014/main" val="3621965003"/>
                    </a:ext>
                  </a:extLst>
                </a:gridCol>
                <a:gridCol w="2701173">
                  <a:extLst>
                    <a:ext uri="{9D8B030D-6E8A-4147-A177-3AD203B41FA5}">
                      <a16:colId xmlns:a16="http://schemas.microsoft.com/office/drawing/2014/main" val="1277957693"/>
                    </a:ext>
                  </a:extLst>
                </a:gridCol>
                <a:gridCol w="2388689">
                  <a:extLst>
                    <a:ext uri="{9D8B030D-6E8A-4147-A177-3AD203B41FA5}">
                      <a16:colId xmlns:a16="http://schemas.microsoft.com/office/drawing/2014/main" val="2368409306"/>
                    </a:ext>
                  </a:extLst>
                </a:gridCol>
                <a:gridCol w="1337063">
                  <a:extLst>
                    <a:ext uri="{9D8B030D-6E8A-4147-A177-3AD203B41FA5}">
                      <a16:colId xmlns:a16="http://schemas.microsoft.com/office/drawing/2014/main" val="3977500589"/>
                    </a:ext>
                  </a:extLst>
                </a:gridCol>
              </a:tblGrid>
              <a:tr h="528564">
                <a:tc>
                  <a:txBody>
                    <a:bodyPr/>
                    <a:lstStyle/>
                    <a:p>
                      <a:r>
                        <a:rPr lang="en-US" sz="2400" b="1" dirty="0"/>
                        <a:t>Goals</a:t>
                      </a:r>
                    </a:p>
                  </a:txBody>
                  <a:tcPr>
                    <a:solidFill>
                      <a:schemeClr val="accent2"/>
                    </a:solidFill>
                  </a:tcPr>
                </a:tc>
                <a:tc>
                  <a:txBody>
                    <a:bodyPr/>
                    <a:lstStyle/>
                    <a:p>
                      <a:r>
                        <a:rPr lang="en-US" sz="2400" b="1" dirty="0"/>
                        <a:t>Tactics</a:t>
                      </a:r>
                    </a:p>
                  </a:txBody>
                  <a:tcPr>
                    <a:solidFill>
                      <a:schemeClr val="accent2"/>
                    </a:solidFill>
                  </a:tcPr>
                </a:tc>
                <a:tc>
                  <a:txBody>
                    <a:bodyPr/>
                    <a:lstStyle/>
                    <a:p>
                      <a:r>
                        <a:rPr lang="en-US" sz="2400" b="1" dirty="0"/>
                        <a:t>KPI</a:t>
                      </a:r>
                    </a:p>
                  </a:txBody>
                  <a:tcPr>
                    <a:solidFill>
                      <a:schemeClr val="accent2"/>
                    </a:solidFill>
                  </a:tcPr>
                </a:tc>
                <a:tc>
                  <a:txBody>
                    <a:bodyPr/>
                    <a:lstStyle/>
                    <a:p>
                      <a:r>
                        <a:rPr lang="en-US" sz="2400" b="1" dirty="0"/>
                        <a:t>Timeline</a:t>
                      </a:r>
                    </a:p>
                  </a:txBody>
                  <a:tcPr>
                    <a:solidFill>
                      <a:schemeClr val="accent2"/>
                    </a:solidFill>
                  </a:tcPr>
                </a:tc>
                <a:tc>
                  <a:txBody>
                    <a:bodyPr/>
                    <a:lstStyle/>
                    <a:p>
                      <a:r>
                        <a:rPr lang="en-US" sz="2400" b="1" dirty="0"/>
                        <a:t>Resp.</a:t>
                      </a:r>
                    </a:p>
                  </a:txBody>
                  <a:tcPr>
                    <a:solidFill>
                      <a:schemeClr val="accent2"/>
                    </a:solidFill>
                  </a:tcPr>
                </a:tc>
                <a:extLst>
                  <a:ext uri="{0D108BD9-81ED-4DB2-BD59-A6C34878D82A}">
                    <a16:rowId xmlns:a16="http://schemas.microsoft.com/office/drawing/2014/main" val="2904017903"/>
                  </a:ext>
                </a:extLst>
              </a:tr>
              <a:tr h="68925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Build a targeted marketing campaign that differentiates XYZ in the market to attract new patients</a:t>
                      </a:r>
                    </a:p>
                  </a:txBody>
                  <a:tcPr anchor="ctr">
                    <a:solidFill>
                      <a:schemeClr val="tx1"/>
                    </a:solidFill>
                  </a:tcPr>
                </a:tc>
                <a:tc>
                  <a:txBody>
                    <a:bodyPr/>
                    <a:lstStyle/>
                    <a:p>
                      <a:r>
                        <a:rPr lang="en-US" dirty="0">
                          <a:solidFill>
                            <a:schemeClr val="accent1"/>
                          </a:solidFill>
                        </a:rPr>
                        <a:t>Develop promotional messages and graphics</a:t>
                      </a:r>
                    </a:p>
                  </a:txBody>
                  <a:tcPr>
                    <a:solidFill>
                      <a:schemeClr val="tx2">
                        <a:lumMod val="20000"/>
                        <a:lumOff val="80000"/>
                      </a:schemeClr>
                    </a:solidFill>
                  </a:tcPr>
                </a:tc>
                <a:tc>
                  <a:txBody>
                    <a:bodyPr/>
                    <a:lstStyle/>
                    <a:p>
                      <a:pPr marL="0" indent="0">
                        <a:buFont typeface="+mj-lt"/>
                        <a:buNone/>
                      </a:pPr>
                      <a:r>
                        <a:rPr lang="en-US" dirty="0">
                          <a:solidFill>
                            <a:schemeClr val="accent1"/>
                          </a:solidFill>
                        </a:rPr>
                        <a:t>Develop 3 unique messages &amp; visuals for</a:t>
                      </a:r>
                    </a:p>
                    <a:p>
                      <a:pPr marL="187325" indent="-187325">
                        <a:buFont typeface="+mj-lt"/>
                        <a:buAutoNum type="arabicPeriod"/>
                        <a:tabLst/>
                      </a:pPr>
                      <a:r>
                        <a:rPr lang="en-US" dirty="0">
                          <a:solidFill>
                            <a:schemeClr val="accent1"/>
                          </a:solidFill>
                        </a:rPr>
                        <a:t>Medical Prof.</a:t>
                      </a:r>
                    </a:p>
                    <a:p>
                      <a:pPr marL="187325" indent="-187325">
                        <a:buFont typeface="+mj-lt"/>
                        <a:buAutoNum type="arabicPeriod"/>
                        <a:tabLst/>
                      </a:pPr>
                      <a:r>
                        <a:rPr lang="en-US" dirty="0">
                          <a:solidFill>
                            <a:schemeClr val="accent1"/>
                          </a:solidFill>
                        </a:rPr>
                        <a:t>Advocacy</a:t>
                      </a:r>
                    </a:p>
                    <a:p>
                      <a:pPr marL="187325" indent="-187325">
                        <a:buFont typeface="+mj-lt"/>
                        <a:buAutoNum type="arabicPeriod"/>
                        <a:tabLst/>
                      </a:pPr>
                      <a:r>
                        <a:rPr lang="en-US" dirty="0">
                          <a:solidFill>
                            <a:schemeClr val="accent1"/>
                          </a:solidFill>
                        </a:rPr>
                        <a:t>Patient </a:t>
                      </a:r>
                    </a:p>
                  </a:txBody>
                  <a:tcPr>
                    <a:solidFill>
                      <a:schemeClr val="tx2">
                        <a:lumMod val="20000"/>
                        <a:lumOff val="80000"/>
                      </a:schemeClr>
                    </a:solidFill>
                  </a:tcPr>
                </a:tc>
                <a:tc>
                  <a:txBody>
                    <a:bodyPr/>
                    <a:lstStyle/>
                    <a:p>
                      <a:r>
                        <a:rPr lang="en-US" dirty="0">
                          <a:solidFill>
                            <a:schemeClr val="accent1"/>
                          </a:solidFill>
                        </a:rPr>
                        <a:t>Developed within 1month</a:t>
                      </a:r>
                    </a:p>
                  </a:txBody>
                  <a:tcPr>
                    <a:solidFill>
                      <a:schemeClr val="tx2">
                        <a:lumMod val="20000"/>
                        <a:lumOff val="80000"/>
                      </a:schemeClr>
                    </a:solidFill>
                  </a:tcPr>
                </a:tc>
                <a:tc>
                  <a:txBody>
                    <a:bodyPr/>
                    <a:lstStyle/>
                    <a:p>
                      <a:r>
                        <a:rPr lang="en-US" dirty="0">
                          <a:solidFill>
                            <a:schemeClr val="accent1"/>
                          </a:solidFill>
                        </a:rPr>
                        <a:t>XYZ</a:t>
                      </a:r>
                    </a:p>
                  </a:txBody>
                  <a:tcPr>
                    <a:solidFill>
                      <a:schemeClr val="tx2">
                        <a:lumMod val="20000"/>
                        <a:lumOff val="80000"/>
                      </a:schemeClr>
                    </a:solidFill>
                  </a:tcPr>
                </a:tc>
                <a:extLst>
                  <a:ext uri="{0D108BD9-81ED-4DB2-BD59-A6C34878D82A}">
                    <a16:rowId xmlns:a16="http://schemas.microsoft.com/office/drawing/2014/main" val="4182701185"/>
                  </a:ext>
                </a:extLst>
              </a:tr>
              <a:tr h="689256">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Establish presence on google business</a:t>
                      </a:r>
                    </a:p>
                  </a:txBody>
                  <a:tcPr>
                    <a:solidFill>
                      <a:schemeClr val="tx2">
                        <a:lumMod val="20000"/>
                        <a:lumOff val="80000"/>
                      </a:schemeClr>
                    </a:solidFill>
                  </a:tcPr>
                </a:tc>
                <a:tc>
                  <a:txBody>
                    <a:bodyPr/>
                    <a:lstStyle/>
                    <a:p>
                      <a:pPr marL="230188" indent="-230188">
                        <a:buFont typeface="+mj-lt"/>
                        <a:buAutoNum type="arabicPeriod"/>
                        <a:tabLst/>
                      </a:pPr>
                      <a:r>
                        <a:rPr lang="en-US" dirty="0"/>
                        <a:t>Build business profile on google</a:t>
                      </a:r>
                    </a:p>
                    <a:p>
                      <a:pPr marL="230188" indent="-230188">
                        <a:buFont typeface="+mj-lt"/>
                        <a:buAutoNum type="arabicPeriod"/>
                        <a:tabLst/>
                      </a:pPr>
                      <a:r>
                        <a:rPr lang="en-US" dirty="0"/>
                        <a:t>Ensure position 1 on google AdWords for local region</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dirty="0">
                          <a:solidFill>
                            <a:schemeClr val="accent1"/>
                          </a:solidFill>
                        </a:rPr>
                        <a:t>Developed within 1month</a:t>
                      </a:r>
                    </a:p>
                    <a:p>
                      <a:pPr marL="285750" indent="-285750">
                        <a:buFont typeface="Arial" panose="020B0604020202020204" pitchFamily="34" charset="0"/>
                        <a:buChar char="•"/>
                      </a:pPr>
                      <a:r>
                        <a:rPr lang="en-US" dirty="0">
                          <a:solidFill>
                            <a:schemeClr val="accent1"/>
                          </a:solidFill>
                        </a:rPr>
                        <a:t>Google AdWords measured monthly </a:t>
                      </a:r>
                    </a:p>
                  </a:txBody>
                  <a:tcPr>
                    <a:solidFill>
                      <a:schemeClr val="tx2">
                        <a:lumMod val="20000"/>
                        <a:lumOff val="80000"/>
                      </a:schemeClr>
                    </a:solidFill>
                  </a:tcPr>
                </a:tc>
                <a:tc>
                  <a:txBody>
                    <a:bodyPr/>
                    <a:lstStyle/>
                    <a:p>
                      <a:r>
                        <a:rPr lang="en-US" dirty="0">
                          <a:solidFill>
                            <a:schemeClr val="accent1"/>
                          </a:solidFill>
                        </a:rPr>
                        <a:t>XYZ</a:t>
                      </a:r>
                    </a:p>
                  </a:txBody>
                  <a:tcPr>
                    <a:solidFill>
                      <a:schemeClr val="tx2">
                        <a:lumMod val="20000"/>
                        <a:lumOff val="80000"/>
                      </a:schemeClr>
                    </a:solidFill>
                  </a:tcPr>
                </a:tc>
                <a:extLst>
                  <a:ext uri="{0D108BD9-81ED-4DB2-BD59-A6C34878D82A}">
                    <a16:rowId xmlns:a16="http://schemas.microsoft.com/office/drawing/2014/main" val="949583713"/>
                  </a:ext>
                </a:extLst>
              </a:tr>
              <a:tr h="689256">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Develop a customer review process </a:t>
                      </a:r>
                    </a:p>
                  </a:txBody>
                  <a:tcPr>
                    <a:solidFill>
                      <a:schemeClr val="tx2">
                        <a:lumMod val="20000"/>
                        <a:lumOff val="80000"/>
                      </a:schemeClr>
                    </a:solidFill>
                  </a:tcPr>
                </a:tc>
                <a:tc>
                  <a:txBody>
                    <a:bodyPr/>
                    <a:lstStyle/>
                    <a:p>
                      <a:pPr marL="230188" indent="-230188">
                        <a:buAutoNum type="arabicPeriod"/>
                        <a:tabLst/>
                      </a:pPr>
                      <a:r>
                        <a:rPr lang="en-US" dirty="0"/>
                        <a:t>10 patient leave google review averaging 4.5</a:t>
                      </a:r>
                    </a:p>
                    <a:p>
                      <a:pPr marL="230188" indent="-230188">
                        <a:buAutoNum type="arabicPeriod"/>
                        <a:tabLst/>
                      </a:pPr>
                      <a:r>
                        <a:rPr lang="en-US" dirty="0"/>
                        <a:t>Interview 10 patients for reviews for website</a:t>
                      </a: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dirty="0"/>
                        <a:t>Review google monthly </a:t>
                      </a:r>
                    </a:p>
                    <a:p>
                      <a:pPr marL="285750" indent="-285750">
                        <a:buFont typeface="Arial" panose="020B0604020202020204" pitchFamily="34" charset="0"/>
                        <a:buChar char="•"/>
                      </a:pPr>
                      <a:r>
                        <a:rPr lang="en-US" dirty="0"/>
                        <a:t>To be completed within 6 months</a:t>
                      </a:r>
                    </a:p>
                  </a:txBody>
                  <a:tcPr>
                    <a:solidFill>
                      <a:schemeClr val="tx2">
                        <a:lumMod val="20000"/>
                        <a:lumOff val="80000"/>
                      </a:schemeClr>
                    </a:solidFill>
                  </a:tcPr>
                </a:tc>
                <a:tc>
                  <a:txBody>
                    <a:bodyPr/>
                    <a:lstStyle/>
                    <a:p>
                      <a:r>
                        <a:rPr lang="en-US" dirty="0"/>
                        <a:t>XYZ</a:t>
                      </a:r>
                    </a:p>
                  </a:txBody>
                  <a:tcPr>
                    <a:solidFill>
                      <a:schemeClr val="tx2">
                        <a:lumMod val="20000"/>
                        <a:lumOff val="80000"/>
                      </a:schemeClr>
                    </a:solidFill>
                  </a:tcPr>
                </a:tc>
                <a:extLst>
                  <a:ext uri="{0D108BD9-81ED-4DB2-BD59-A6C34878D82A}">
                    <a16:rowId xmlns:a16="http://schemas.microsoft.com/office/drawing/2014/main" val="3120790447"/>
                  </a:ext>
                </a:extLst>
              </a:tr>
            </a:tbl>
          </a:graphicData>
        </a:graphic>
      </p:graphicFrame>
      <p:sp>
        <p:nvSpPr>
          <p:cNvPr id="3" name="Title 1">
            <a:extLst>
              <a:ext uri="{FF2B5EF4-FFF2-40B4-BE49-F238E27FC236}">
                <a16:creationId xmlns:a16="http://schemas.microsoft.com/office/drawing/2014/main" id="{581F3750-AC6B-1445-B423-B1CF29543963}"/>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Example KPIs</a:t>
            </a:r>
          </a:p>
        </p:txBody>
      </p:sp>
    </p:spTree>
    <p:extLst>
      <p:ext uri="{BB962C8B-B14F-4D97-AF65-F5344CB8AC3E}">
        <p14:creationId xmlns:p14="http://schemas.microsoft.com/office/powerpoint/2010/main" val="37416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161">
            <a:extLst>
              <a:ext uri="{FF2B5EF4-FFF2-40B4-BE49-F238E27FC236}">
                <a16:creationId xmlns:a16="http://schemas.microsoft.com/office/drawing/2014/main" id="{E643C5B5-72E6-3C43-9B14-81E0894D5697}"/>
              </a:ext>
            </a:extLst>
          </p:cNvPr>
          <p:cNvSpPr>
            <a:spLocks noChangeArrowheads="1"/>
          </p:cNvSpPr>
          <p:nvPr/>
        </p:nvSpPr>
        <p:spPr bwMode="auto">
          <a:xfrm>
            <a:off x="11250600" y="942276"/>
            <a:ext cx="70579" cy="4705"/>
          </a:xfrm>
          <a:custGeom>
            <a:avLst/>
            <a:gdLst>
              <a:gd name="T0" fmla="*/ 17181719 w 131"/>
              <a:gd name="T1" fmla="*/ 995539 h 9"/>
              <a:gd name="T2" fmla="*/ 0 w 131"/>
              <a:gd name="T3" fmla="*/ 0 h 9"/>
              <a:gd name="T4" fmla="*/ 0 w 131"/>
              <a:gd name="T5" fmla="*/ 0 h 9"/>
              <a:gd name="T6" fmla="*/ 17181719 w 131"/>
              <a:gd name="T7" fmla="*/ 99553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9">
                <a:moveTo>
                  <a:pt x="130" y="8"/>
                </a:moveTo>
                <a:lnTo>
                  <a:pt x="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27" name="Freeform 162">
            <a:extLst>
              <a:ext uri="{FF2B5EF4-FFF2-40B4-BE49-F238E27FC236}">
                <a16:creationId xmlns:a16="http://schemas.microsoft.com/office/drawing/2014/main" id="{68A367A5-18A4-0F4C-9BF6-15D90CA065CF}"/>
              </a:ext>
            </a:extLst>
          </p:cNvPr>
          <p:cNvSpPr>
            <a:spLocks noChangeArrowheads="1"/>
          </p:cNvSpPr>
          <p:nvPr/>
        </p:nvSpPr>
        <p:spPr bwMode="auto">
          <a:xfrm>
            <a:off x="11114148" y="942276"/>
            <a:ext cx="68227" cy="2354"/>
          </a:xfrm>
          <a:custGeom>
            <a:avLst/>
            <a:gdLst>
              <a:gd name="T0" fmla="*/ 16178461 w 130"/>
              <a:gd name="T1" fmla="*/ 0 h 1"/>
              <a:gd name="T2" fmla="*/ 0 w 130"/>
              <a:gd name="T3" fmla="*/ 0 h 1"/>
              <a:gd name="T4" fmla="*/ 0 w 130"/>
              <a:gd name="T5" fmla="*/ 0 h 1"/>
              <a:gd name="T6" fmla="*/ 16178461 w 1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1">
                <a:moveTo>
                  <a:pt x="129" y="0"/>
                </a:moveTo>
                <a:lnTo>
                  <a:pt x="0" y="0"/>
                </a:lnTo>
                <a:lnTo>
                  <a:pt x="12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45" name="Freeform 280">
            <a:extLst>
              <a:ext uri="{FF2B5EF4-FFF2-40B4-BE49-F238E27FC236}">
                <a16:creationId xmlns:a16="http://schemas.microsoft.com/office/drawing/2014/main" id="{457A72EC-F275-3340-B333-176B8A921539}"/>
              </a:ext>
            </a:extLst>
          </p:cNvPr>
          <p:cNvSpPr>
            <a:spLocks noChangeArrowheads="1"/>
          </p:cNvSpPr>
          <p:nvPr/>
        </p:nvSpPr>
        <p:spPr bwMode="auto">
          <a:xfrm>
            <a:off x="9569551" y="729622"/>
            <a:ext cx="2046783" cy="629452"/>
          </a:xfrm>
          <a:custGeom>
            <a:avLst/>
            <a:gdLst>
              <a:gd name="T0" fmla="*/ 487422691 w 3838"/>
              <a:gd name="T1" fmla="*/ 193465642 h 1496"/>
              <a:gd name="T2" fmla="*/ 487422691 w 3838"/>
              <a:gd name="T3" fmla="*/ 193465642 h 1496"/>
              <a:gd name="T4" fmla="*/ 8287830 w 3838"/>
              <a:gd name="T5" fmla="*/ 193465642 h 1496"/>
              <a:gd name="T6" fmla="*/ 0 w 3838"/>
              <a:gd name="T7" fmla="*/ 184019028 h 1496"/>
              <a:gd name="T8" fmla="*/ 0 w 3838"/>
              <a:gd name="T9" fmla="*/ 9446973 h 1496"/>
              <a:gd name="T10" fmla="*/ 8287830 w 3838"/>
              <a:gd name="T11" fmla="*/ 0 h 1496"/>
              <a:gd name="T12" fmla="*/ 487422691 w 3838"/>
              <a:gd name="T13" fmla="*/ 0 h 1496"/>
              <a:gd name="T14" fmla="*/ 496875732 w 3838"/>
              <a:gd name="T15" fmla="*/ 9446973 h 1496"/>
              <a:gd name="T16" fmla="*/ 496875732 w 3838"/>
              <a:gd name="T17" fmla="*/ 184019028 h 1496"/>
              <a:gd name="T18" fmla="*/ 487422691 w 3838"/>
              <a:gd name="T19" fmla="*/ 193465642 h 14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8" h="1496">
                <a:moveTo>
                  <a:pt x="3764" y="1495"/>
                </a:moveTo>
                <a:lnTo>
                  <a:pt x="3764" y="1495"/>
                </a:lnTo>
                <a:cubicBezTo>
                  <a:pt x="64" y="1495"/>
                  <a:pt x="64" y="1495"/>
                  <a:pt x="64" y="1495"/>
                </a:cubicBezTo>
                <a:cubicBezTo>
                  <a:pt x="32" y="1495"/>
                  <a:pt x="0" y="1462"/>
                  <a:pt x="0" y="1422"/>
                </a:cubicBezTo>
                <a:cubicBezTo>
                  <a:pt x="0" y="73"/>
                  <a:pt x="0" y="73"/>
                  <a:pt x="0" y="73"/>
                </a:cubicBezTo>
                <a:cubicBezTo>
                  <a:pt x="0" y="33"/>
                  <a:pt x="32" y="0"/>
                  <a:pt x="64" y="0"/>
                </a:cubicBezTo>
                <a:cubicBezTo>
                  <a:pt x="3764" y="0"/>
                  <a:pt x="3764" y="0"/>
                  <a:pt x="3764" y="0"/>
                </a:cubicBezTo>
                <a:cubicBezTo>
                  <a:pt x="3805" y="0"/>
                  <a:pt x="3837" y="33"/>
                  <a:pt x="3837" y="73"/>
                </a:cubicBezTo>
                <a:cubicBezTo>
                  <a:pt x="3837" y="1422"/>
                  <a:pt x="3837" y="1422"/>
                  <a:pt x="3837" y="1422"/>
                </a:cubicBezTo>
                <a:cubicBezTo>
                  <a:pt x="3837" y="1462"/>
                  <a:pt x="3805" y="1495"/>
                  <a:pt x="3764" y="1495"/>
                </a:cubicBezTo>
              </a:path>
            </a:pathLst>
          </a:custGeom>
          <a:solidFill>
            <a:schemeClr val="bg2"/>
          </a:solidFill>
          <a:ln>
            <a:noFill/>
          </a:ln>
          <a:effectLst/>
        </p:spPr>
        <p:txBody>
          <a:bodyPr wrap="none" anchor="ctr"/>
          <a:lstStyle/>
          <a:p>
            <a:endParaRPr lang="es-MX" sz="900">
              <a:solidFill>
                <a:schemeClr val="accent1"/>
              </a:solidFill>
            </a:endParaRPr>
          </a:p>
        </p:txBody>
      </p:sp>
      <p:sp>
        <p:nvSpPr>
          <p:cNvPr id="399" name="Freeform 334">
            <a:extLst>
              <a:ext uri="{FF2B5EF4-FFF2-40B4-BE49-F238E27FC236}">
                <a16:creationId xmlns:a16="http://schemas.microsoft.com/office/drawing/2014/main" id="{15F4A594-8A75-6446-BFB0-79A39F26CE73}"/>
              </a:ext>
            </a:extLst>
          </p:cNvPr>
          <p:cNvSpPr>
            <a:spLocks noChangeArrowheads="1"/>
          </p:cNvSpPr>
          <p:nvPr/>
        </p:nvSpPr>
        <p:spPr bwMode="auto">
          <a:xfrm>
            <a:off x="333249" y="3232990"/>
            <a:ext cx="2306747" cy="433830"/>
          </a:xfrm>
          <a:custGeom>
            <a:avLst/>
            <a:gdLst>
              <a:gd name="T0" fmla="*/ 8417378 w 3838"/>
              <a:gd name="T1" fmla="*/ 193725352 h 1494"/>
              <a:gd name="T2" fmla="*/ 8417378 w 3838"/>
              <a:gd name="T3" fmla="*/ 193725352 h 1494"/>
              <a:gd name="T4" fmla="*/ 487552239 w 3838"/>
              <a:gd name="T5" fmla="*/ 193725352 h 1494"/>
              <a:gd name="T6" fmla="*/ 496875732 w 3838"/>
              <a:gd name="T7" fmla="*/ 184253107 h 1494"/>
              <a:gd name="T8" fmla="*/ 496875732 w 3838"/>
              <a:gd name="T9" fmla="*/ 9342567 h 1494"/>
              <a:gd name="T10" fmla="*/ 487552239 w 3838"/>
              <a:gd name="T11" fmla="*/ 0 h 1494"/>
              <a:gd name="T12" fmla="*/ 8417378 w 3838"/>
              <a:gd name="T13" fmla="*/ 0 h 1494"/>
              <a:gd name="T14" fmla="*/ 0 w 3838"/>
              <a:gd name="T15" fmla="*/ 9342567 h 1494"/>
              <a:gd name="T16" fmla="*/ 0 w 3838"/>
              <a:gd name="T17" fmla="*/ 184253107 h 1494"/>
              <a:gd name="T18" fmla="*/ 8417378 w 3838"/>
              <a:gd name="T19" fmla="*/ 193725352 h 1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8" h="1494">
                <a:moveTo>
                  <a:pt x="65" y="1493"/>
                </a:moveTo>
                <a:lnTo>
                  <a:pt x="65" y="1493"/>
                </a:lnTo>
                <a:cubicBezTo>
                  <a:pt x="3765" y="1493"/>
                  <a:pt x="3765" y="1493"/>
                  <a:pt x="3765" y="1493"/>
                </a:cubicBezTo>
                <a:cubicBezTo>
                  <a:pt x="3805" y="1493"/>
                  <a:pt x="3837" y="1461"/>
                  <a:pt x="3837" y="1420"/>
                </a:cubicBezTo>
                <a:cubicBezTo>
                  <a:pt x="3837" y="72"/>
                  <a:pt x="3837" y="72"/>
                  <a:pt x="3837" y="72"/>
                </a:cubicBezTo>
                <a:cubicBezTo>
                  <a:pt x="3837" y="32"/>
                  <a:pt x="3805" y="0"/>
                  <a:pt x="3765" y="0"/>
                </a:cubicBezTo>
                <a:cubicBezTo>
                  <a:pt x="65" y="0"/>
                  <a:pt x="65" y="0"/>
                  <a:pt x="65" y="0"/>
                </a:cubicBezTo>
                <a:cubicBezTo>
                  <a:pt x="24" y="0"/>
                  <a:pt x="0" y="32"/>
                  <a:pt x="0" y="72"/>
                </a:cubicBezTo>
                <a:cubicBezTo>
                  <a:pt x="0" y="1420"/>
                  <a:pt x="0" y="1420"/>
                  <a:pt x="0" y="1420"/>
                </a:cubicBezTo>
                <a:cubicBezTo>
                  <a:pt x="0" y="1461"/>
                  <a:pt x="24" y="1493"/>
                  <a:pt x="65" y="1493"/>
                </a:cubicBezTo>
              </a:path>
            </a:pathLst>
          </a:custGeom>
          <a:solidFill>
            <a:schemeClr val="accent2"/>
          </a:solidFill>
          <a:ln>
            <a:noFill/>
          </a:ln>
          <a:effectLst/>
        </p:spPr>
        <p:txBody>
          <a:bodyPr wrap="none" anchor="ctr"/>
          <a:lstStyle/>
          <a:p>
            <a:endParaRPr lang="es-MX" sz="900"/>
          </a:p>
        </p:txBody>
      </p:sp>
      <p:sp>
        <p:nvSpPr>
          <p:cNvPr id="225" name="Freeform 160">
            <a:extLst>
              <a:ext uri="{FF2B5EF4-FFF2-40B4-BE49-F238E27FC236}">
                <a16:creationId xmlns:a16="http://schemas.microsoft.com/office/drawing/2014/main" id="{4325852F-5811-A647-AC73-9DA3A4687D5F}"/>
              </a:ext>
            </a:extLst>
          </p:cNvPr>
          <p:cNvSpPr>
            <a:spLocks noChangeArrowheads="1"/>
          </p:cNvSpPr>
          <p:nvPr/>
        </p:nvSpPr>
        <p:spPr bwMode="auto">
          <a:xfrm>
            <a:off x="2035453" y="33956"/>
            <a:ext cx="8394820" cy="6818912"/>
          </a:xfrm>
          <a:custGeom>
            <a:avLst/>
            <a:gdLst>
              <a:gd name="T0" fmla="*/ 2147483646 w 17506"/>
              <a:gd name="T1" fmla="*/ 3110425 h 9741"/>
              <a:gd name="T2" fmla="*/ 2147483646 w 17506"/>
              <a:gd name="T3" fmla="*/ 3110425 h 9741"/>
              <a:gd name="T4" fmla="*/ 1306586813 w 17506"/>
              <a:gd name="T5" fmla="*/ 59616836 h 9741"/>
              <a:gd name="T6" fmla="*/ 1284553341 w 17506"/>
              <a:gd name="T7" fmla="*/ 69078072 h 9741"/>
              <a:gd name="T8" fmla="*/ 1250077125 w 17506"/>
              <a:gd name="T9" fmla="*/ 174833236 h 9741"/>
              <a:gd name="T10" fmla="*/ 1697098255 w 17506"/>
              <a:gd name="T11" fmla="*/ 297307294 h 9741"/>
              <a:gd name="T12" fmla="*/ 1746349375 w 17506"/>
              <a:gd name="T13" fmla="*/ 309878594 h 9741"/>
              <a:gd name="T14" fmla="*/ 1726389934 w 17506"/>
              <a:gd name="T15" fmla="*/ 382066731 h 9741"/>
              <a:gd name="T16" fmla="*/ 796835343 w 17506"/>
              <a:gd name="T17" fmla="*/ 534997392 h 9741"/>
              <a:gd name="T18" fmla="*/ 124554169 w 17506"/>
              <a:gd name="T19" fmla="*/ 1043555812 h 9741"/>
              <a:gd name="T20" fmla="*/ 232518252 w 17506"/>
              <a:gd name="T21" fmla="*/ 1262324159 h 9741"/>
              <a:gd name="T22" fmla="*/ 2147483646 w 17506"/>
              <a:gd name="T23" fmla="*/ 1262324159 h 9741"/>
              <a:gd name="T24" fmla="*/ 1113988163 w 17506"/>
              <a:gd name="T25" fmla="*/ 694926149 h 9741"/>
              <a:gd name="T26" fmla="*/ 1231154520 w 17506"/>
              <a:gd name="T27" fmla="*/ 646843805 h 9741"/>
              <a:gd name="T28" fmla="*/ 1652124081 w 17506"/>
              <a:gd name="T29" fmla="*/ 538107817 h 9741"/>
              <a:gd name="T30" fmla="*/ 1874014410 w 17506"/>
              <a:gd name="T31" fmla="*/ 477324571 h 9741"/>
              <a:gd name="T32" fmla="*/ 1945299002 w 17506"/>
              <a:gd name="T33" fmla="*/ 271127525 h 9741"/>
              <a:gd name="T34" fmla="*/ 1797674526 w 17506"/>
              <a:gd name="T35" fmla="*/ 239634113 h 9741"/>
              <a:gd name="T36" fmla="*/ 1421679499 w 17506"/>
              <a:gd name="T37" fmla="*/ 60653644 h 9741"/>
              <a:gd name="T38" fmla="*/ 1529643582 w 17506"/>
              <a:gd name="T39" fmla="*/ 41861494 h 9741"/>
              <a:gd name="T40" fmla="*/ 1872977215 w 17506"/>
              <a:gd name="T41" fmla="*/ 16718533 h 9741"/>
              <a:gd name="T42" fmla="*/ 2147483646 w 17506"/>
              <a:gd name="T43" fmla="*/ 3110425 h 9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506" h="9741">
                <a:moveTo>
                  <a:pt x="17505" y="24"/>
                </a:moveTo>
                <a:lnTo>
                  <a:pt x="17505" y="24"/>
                </a:lnTo>
                <a:cubicBezTo>
                  <a:pt x="17505" y="24"/>
                  <a:pt x="11236" y="0"/>
                  <a:pt x="10081" y="460"/>
                </a:cubicBezTo>
                <a:cubicBezTo>
                  <a:pt x="10024" y="484"/>
                  <a:pt x="9968" y="509"/>
                  <a:pt x="9911" y="533"/>
                </a:cubicBezTo>
                <a:cubicBezTo>
                  <a:pt x="9701" y="622"/>
                  <a:pt x="9265" y="864"/>
                  <a:pt x="9645" y="1349"/>
                </a:cubicBezTo>
                <a:cubicBezTo>
                  <a:pt x="10065" y="1898"/>
                  <a:pt x="12512" y="2221"/>
                  <a:pt x="13094" y="2294"/>
                </a:cubicBezTo>
                <a:cubicBezTo>
                  <a:pt x="13223" y="2302"/>
                  <a:pt x="13353" y="2342"/>
                  <a:pt x="13474" y="2391"/>
                </a:cubicBezTo>
                <a:cubicBezTo>
                  <a:pt x="13724" y="2496"/>
                  <a:pt x="13975" y="2698"/>
                  <a:pt x="13320" y="2948"/>
                </a:cubicBezTo>
                <a:cubicBezTo>
                  <a:pt x="12327" y="3328"/>
                  <a:pt x="6148" y="4128"/>
                  <a:pt x="6148" y="4128"/>
                </a:cubicBezTo>
                <a:cubicBezTo>
                  <a:pt x="6148" y="4128"/>
                  <a:pt x="0" y="5015"/>
                  <a:pt x="961" y="8052"/>
                </a:cubicBezTo>
                <a:cubicBezTo>
                  <a:pt x="961" y="8052"/>
                  <a:pt x="1325" y="9272"/>
                  <a:pt x="1794" y="9740"/>
                </a:cubicBezTo>
                <a:cubicBezTo>
                  <a:pt x="17505" y="9740"/>
                  <a:pt x="17505" y="9740"/>
                  <a:pt x="17505" y="9740"/>
                </a:cubicBezTo>
                <a:cubicBezTo>
                  <a:pt x="17505" y="9740"/>
                  <a:pt x="4508" y="7681"/>
                  <a:pt x="8595" y="5362"/>
                </a:cubicBezTo>
                <a:cubicBezTo>
                  <a:pt x="8877" y="5201"/>
                  <a:pt x="9184" y="5080"/>
                  <a:pt x="9499" y="4991"/>
                </a:cubicBezTo>
                <a:cubicBezTo>
                  <a:pt x="10162" y="4805"/>
                  <a:pt x="11713" y="4386"/>
                  <a:pt x="12747" y="4152"/>
                </a:cubicBezTo>
                <a:cubicBezTo>
                  <a:pt x="13151" y="4063"/>
                  <a:pt x="14088" y="3788"/>
                  <a:pt x="14459" y="3683"/>
                </a:cubicBezTo>
                <a:cubicBezTo>
                  <a:pt x="15590" y="3344"/>
                  <a:pt x="17263" y="2738"/>
                  <a:pt x="15009" y="2092"/>
                </a:cubicBezTo>
                <a:cubicBezTo>
                  <a:pt x="14629" y="1979"/>
                  <a:pt x="14249" y="1906"/>
                  <a:pt x="13870" y="1849"/>
                </a:cubicBezTo>
                <a:cubicBezTo>
                  <a:pt x="12601" y="1688"/>
                  <a:pt x="8554" y="1074"/>
                  <a:pt x="10969" y="468"/>
                </a:cubicBezTo>
                <a:cubicBezTo>
                  <a:pt x="11244" y="403"/>
                  <a:pt x="11519" y="355"/>
                  <a:pt x="11802" y="323"/>
                </a:cubicBezTo>
                <a:cubicBezTo>
                  <a:pt x="12238" y="274"/>
                  <a:pt x="13110" y="194"/>
                  <a:pt x="14451" y="129"/>
                </a:cubicBezTo>
                <a:lnTo>
                  <a:pt x="17505" y="24"/>
                </a:lnTo>
              </a:path>
            </a:pathLst>
          </a:custGeom>
          <a:solidFill>
            <a:srgbClr val="005E7C"/>
          </a:solidFill>
          <a:ln>
            <a:noFill/>
          </a:ln>
          <a:effectLst/>
        </p:spPr>
        <p:txBody>
          <a:bodyPr wrap="none" anchor="ctr"/>
          <a:lstStyle/>
          <a:p>
            <a:endParaRPr lang="es-MX" sz="900" dirty="0"/>
          </a:p>
        </p:txBody>
      </p:sp>
      <p:sp>
        <p:nvSpPr>
          <p:cNvPr id="240" name="Freeform 175">
            <a:extLst>
              <a:ext uri="{FF2B5EF4-FFF2-40B4-BE49-F238E27FC236}">
                <a16:creationId xmlns:a16="http://schemas.microsoft.com/office/drawing/2014/main" id="{59DA87EA-31B3-534D-BD28-F57BFDD85C6E}"/>
              </a:ext>
            </a:extLst>
          </p:cNvPr>
          <p:cNvSpPr>
            <a:spLocks noChangeArrowheads="1"/>
          </p:cNvSpPr>
          <p:nvPr/>
        </p:nvSpPr>
        <p:spPr bwMode="auto">
          <a:xfrm>
            <a:off x="8590470" y="92607"/>
            <a:ext cx="64934" cy="12348"/>
          </a:xfrm>
          <a:custGeom>
            <a:avLst/>
            <a:gdLst>
              <a:gd name="T0" fmla="*/ 17181719 w 131"/>
              <a:gd name="T1" fmla="*/ 1120069 h 18"/>
              <a:gd name="T2" fmla="*/ 0 w 131"/>
              <a:gd name="T3" fmla="*/ 2115608 h 18"/>
              <a:gd name="T4" fmla="*/ 0 w 131"/>
              <a:gd name="T5" fmla="*/ 1120069 h 18"/>
              <a:gd name="T6" fmla="*/ 17181719 w 131"/>
              <a:gd name="T7" fmla="*/ 0 h 18"/>
              <a:gd name="T8" fmla="*/ 17181719 w 131"/>
              <a:gd name="T9" fmla="*/ 112006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8">
                <a:moveTo>
                  <a:pt x="130" y="9"/>
                </a:moveTo>
                <a:lnTo>
                  <a:pt x="0" y="17"/>
                </a:lnTo>
                <a:lnTo>
                  <a:pt x="0" y="9"/>
                </a:lnTo>
                <a:lnTo>
                  <a:pt x="130" y="0"/>
                </a:lnTo>
                <a:lnTo>
                  <a:pt x="130" y="9"/>
                </a:lnTo>
              </a:path>
            </a:pathLst>
          </a:custGeom>
          <a:solidFill>
            <a:schemeClr val="bg2"/>
          </a:solidFill>
          <a:ln>
            <a:noFill/>
          </a:ln>
          <a:effectLst/>
        </p:spPr>
        <p:txBody>
          <a:bodyPr wrap="none" anchor="ctr"/>
          <a:lstStyle/>
          <a:p>
            <a:endParaRPr lang="es-MX" sz="900"/>
          </a:p>
        </p:txBody>
      </p:sp>
      <p:sp>
        <p:nvSpPr>
          <p:cNvPr id="241" name="Freeform 176">
            <a:extLst>
              <a:ext uri="{FF2B5EF4-FFF2-40B4-BE49-F238E27FC236}">
                <a16:creationId xmlns:a16="http://schemas.microsoft.com/office/drawing/2014/main" id="{4474A2B1-7577-744C-BB5D-1F99F050FA96}"/>
              </a:ext>
            </a:extLst>
          </p:cNvPr>
          <p:cNvSpPr>
            <a:spLocks noChangeArrowheads="1"/>
          </p:cNvSpPr>
          <p:nvPr/>
        </p:nvSpPr>
        <p:spPr bwMode="auto">
          <a:xfrm>
            <a:off x="8462767" y="101866"/>
            <a:ext cx="62770" cy="12348"/>
          </a:xfrm>
          <a:custGeom>
            <a:avLst/>
            <a:gdLst>
              <a:gd name="T0" fmla="*/ 16177756 w 130"/>
              <a:gd name="T1" fmla="*/ 1116106 h 17"/>
              <a:gd name="T2" fmla="*/ 0 w 130"/>
              <a:gd name="T3" fmla="*/ 2232212 h 17"/>
              <a:gd name="T4" fmla="*/ 0 w 130"/>
              <a:gd name="T5" fmla="*/ 0 h 17"/>
              <a:gd name="T6" fmla="*/ 16177756 w 130"/>
              <a:gd name="T7" fmla="*/ 0 h 17"/>
              <a:gd name="T8" fmla="*/ 16177756 w 130"/>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
                <a:moveTo>
                  <a:pt x="129" y="8"/>
                </a:moveTo>
                <a:lnTo>
                  <a:pt x="0" y="16"/>
                </a:lnTo>
                <a:lnTo>
                  <a:pt x="0" y="0"/>
                </a:lnTo>
                <a:lnTo>
                  <a:pt x="129" y="0"/>
                </a:lnTo>
                <a:lnTo>
                  <a:pt x="129" y="8"/>
                </a:lnTo>
              </a:path>
            </a:pathLst>
          </a:custGeom>
          <a:solidFill>
            <a:schemeClr val="bg2"/>
          </a:solidFill>
          <a:ln>
            <a:noFill/>
          </a:ln>
          <a:effectLst/>
        </p:spPr>
        <p:txBody>
          <a:bodyPr wrap="none" anchor="ctr"/>
          <a:lstStyle/>
          <a:p>
            <a:endParaRPr lang="es-MX" sz="900"/>
          </a:p>
        </p:txBody>
      </p:sp>
      <p:sp>
        <p:nvSpPr>
          <p:cNvPr id="242" name="Freeform 177">
            <a:extLst>
              <a:ext uri="{FF2B5EF4-FFF2-40B4-BE49-F238E27FC236}">
                <a16:creationId xmlns:a16="http://schemas.microsoft.com/office/drawing/2014/main" id="{C2883289-B5DA-894F-96E0-9ECDA0A8B48D}"/>
              </a:ext>
            </a:extLst>
          </p:cNvPr>
          <p:cNvSpPr>
            <a:spLocks noChangeArrowheads="1"/>
          </p:cNvSpPr>
          <p:nvPr/>
        </p:nvSpPr>
        <p:spPr bwMode="auto">
          <a:xfrm>
            <a:off x="8335063" y="108041"/>
            <a:ext cx="64934" cy="18522"/>
          </a:xfrm>
          <a:custGeom>
            <a:avLst/>
            <a:gdLst>
              <a:gd name="T0" fmla="*/ 17181719 w 131"/>
              <a:gd name="T1" fmla="*/ 2322576 h 25"/>
              <a:gd name="T2" fmla="*/ 0 w 131"/>
              <a:gd name="T3" fmla="*/ 3483864 h 25"/>
              <a:gd name="T4" fmla="*/ 0 w 131"/>
              <a:gd name="T5" fmla="*/ 1161288 h 25"/>
              <a:gd name="T6" fmla="*/ 17181719 w 131"/>
              <a:gd name="T7" fmla="*/ 0 h 25"/>
              <a:gd name="T8" fmla="*/ 17181719 w 131"/>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130" y="16"/>
                </a:moveTo>
                <a:lnTo>
                  <a:pt x="0" y="24"/>
                </a:lnTo>
                <a:lnTo>
                  <a:pt x="0" y="8"/>
                </a:lnTo>
                <a:lnTo>
                  <a:pt x="130" y="0"/>
                </a:lnTo>
                <a:lnTo>
                  <a:pt x="130" y="16"/>
                </a:lnTo>
              </a:path>
            </a:pathLst>
          </a:custGeom>
          <a:solidFill>
            <a:schemeClr val="bg2"/>
          </a:solidFill>
          <a:ln>
            <a:noFill/>
          </a:ln>
          <a:effectLst/>
        </p:spPr>
        <p:txBody>
          <a:bodyPr wrap="none" anchor="ctr"/>
          <a:lstStyle/>
          <a:p>
            <a:endParaRPr lang="es-MX" sz="900"/>
          </a:p>
        </p:txBody>
      </p:sp>
      <p:sp>
        <p:nvSpPr>
          <p:cNvPr id="243" name="Freeform 178">
            <a:extLst>
              <a:ext uri="{FF2B5EF4-FFF2-40B4-BE49-F238E27FC236}">
                <a16:creationId xmlns:a16="http://schemas.microsoft.com/office/drawing/2014/main" id="{19CC853A-DCB7-F142-9F1C-82D441FC3091}"/>
              </a:ext>
            </a:extLst>
          </p:cNvPr>
          <p:cNvSpPr>
            <a:spLocks noChangeArrowheads="1"/>
          </p:cNvSpPr>
          <p:nvPr/>
        </p:nvSpPr>
        <p:spPr bwMode="auto">
          <a:xfrm>
            <a:off x="8209523" y="120388"/>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chemeClr val="bg2"/>
          </a:solidFill>
          <a:ln>
            <a:noFill/>
          </a:ln>
          <a:effectLst/>
        </p:spPr>
        <p:txBody>
          <a:bodyPr wrap="none" anchor="ctr"/>
          <a:lstStyle/>
          <a:p>
            <a:endParaRPr lang="es-MX" sz="900"/>
          </a:p>
        </p:txBody>
      </p:sp>
      <p:sp>
        <p:nvSpPr>
          <p:cNvPr id="244" name="Freeform 179">
            <a:extLst>
              <a:ext uri="{FF2B5EF4-FFF2-40B4-BE49-F238E27FC236}">
                <a16:creationId xmlns:a16="http://schemas.microsoft.com/office/drawing/2014/main" id="{64539E39-1395-AE47-A5EA-24A2EB13D3D1}"/>
              </a:ext>
            </a:extLst>
          </p:cNvPr>
          <p:cNvSpPr>
            <a:spLocks noChangeArrowheads="1"/>
          </p:cNvSpPr>
          <p:nvPr/>
        </p:nvSpPr>
        <p:spPr bwMode="auto">
          <a:xfrm>
            <a:off x="8081819" y="135823"/>
            <a:ext cx="64934" cy="12348"/>
          </a:xfrm>
          <a:custGeom>
            <a:avLst/>
            <a:gdLst>
              <a:gd name="T0" fmla="*/ 17181719 w 131"/>
              <a:gd name="T1" fmla="*/ 1116106 h 17"/>
              <a:gd name="T2" fmla="*/ 1189534 w 131"/>
              <a:gd name="T3" fmla="*/ 2232212 h 17"/>
              <a:gd name="T4" fmla="*/ 0 w 131"/>
              <a:gd name="T5" fmla="*/ 1116106 h 17"/>
              <a:gd name="T6" fmla="*/ 17181719 w 131"/>
              <a:gd name="T7" fmla="*/ 0 h 17"/>
              <a:gd name="T8" fmla="*/ 17181719 w 131"/>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
                <a:moveTo>
                  <a:pt x="130" y="8"/>
                </a:moveTo>
                <a:lnTo>
                  <a:pt x="9" y="16"/>
                </a:lnTo>
                <a:lnTo>
                  <a:pt x="0" y="8"/>
                </a:lnTo>
                <a:lnTo>
                  <a:pt x="13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5" name="Freeform 180">
            <a:extLst>
              <a:ext uri="{FF2B5EF4-FFF2-40B4-BE49-F238E27FC236}">
                <a16:creationId xmlns:a16="http://schemas.microsoft.com/office/drawing/2014/main" id="{A92702D3-81F3-2C41-95A5-395324079651}"/>
              </a:ext>
            </a:extLst>
          </p:cNvPr>
          <p:cNvSpPr>
            <a:spLocks noChangeArrowheads="1"/>
          </p:cNvSpPr>
          <p:nvPr/>
        </p:nvSpPr>
        <p:spPr bwMode="auto">
          <a:xfrm>
            <a:off x="7956280" y="148170"/>
            <a:ext cx="67098" cy="18522"/>
          </a:xfrm>
          <a:custGeom>
            <a:avLst/>
            <a:gdLst>
              <a:gd name="T0" fmla="*/ 17422118 w 138"/>
              <a:gd name="T1" fmla="*/ 2147521 h 26"/>
              <a:gd name="T2" fmla="*/ 1017405 w 138"/>
              <a:gd name="T3" fmla="*/ 3355364 h 26"/>
              <a:gd name="T4" fmla="*/ 0 w 138"/>
              <a:gd name="T5" fmla="*/ 2147521 h 26"/>
              <a:gd name="T6" fmla="*/ 16405070 w 138"/>
              <a:gd name="T7" fmla="*/ 0 h 26"/>
              <a:gd name="T8" fmla="*/ 17422118 w 138"/>
              <a:gd name="T9" fmla="*/ 214752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6">
                <a:moveTo>
                  <a:pt x="137" y="16"/>
                </a:moveTo>
                <a:lnTo>
                  <a:pt x="8" y="25"/>
                </a:lnTo>
                <a:lnTo>
                  <a:pt x="0" y="16"/>
                </a:lnTo>
                <a:lnTo>
                  <a:pt x="129" y="0"/>
                </a:lnTo>
                <a:lnTo>
                  <a:pt x="137"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6" name="Freeform 181">
            <a:extLst>
              <a:ext uri="{FF2B5EF4-FFF2-40B4-BE49-F238E27FC236}">
                <a16:creationId xmlns:a16="http://schemas.microsoft.com/office/drawing/2014/main" id="{0C450F2C-E84D-8B40-AC34-4AEAB8EEDAD2}"/>
              </a:ext>
            </a:extLst>
          </p:cNvPr>
          <p:cNvSpPr>
            <a:spLocks noChangeArrowheads="1"/>
          </p:cNvSpPr>
          <p:nvPr/>
        </p:nvSpPr>
        <p:spPr bwMode="auto">
          <a:xfrm>
            <a:off x="7832905" y="166692"/>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7" name="Freeform 182">
            <a:extLst>
              <a:ext uri="{FF2B5EF4-FFF2-40B4-BE49-F238E27FC236}">
                <a16:creationId xmlns:a16="http://schemas.microsoft.com/office/drawing/2014/main" id="{892A7858-7F7C-6B42-8CA5-27014903A217}"/>
              </a:ext>
            </a:extLst>
          </p:cNvPr>
          <p:cNvSpPr>
            <a:spLocks noChangeArrowheads="1"/>
          </p:cNvSpPr>
          <p:nvPr/>
        </p:nvSpPr>
        <p:spPr bwMode="auto">
          <a:xfrm>
            <a:off x="7705202" y="182126"/>
            <a:ext cx="62770" cy="21609"/>
          </a:xfrm>
          <a:custGeom>
            <a:avLst/>
            <a:gdLst>
              <a:gd name="T0" fmla="*/ 16177756 w 130"/>
              <a:gd name="T1" fmla="*/ 1814450 h 33"/>
              <a:gd name="T2" fmla="*/ 0 w 130"/>
              <a:gd name="T3" fmla="*/ 3628900 h 33"/>
              <a:gd name="T4" fmla="*/ 0 w 130"/>
              <a:gd name="T5" fmla="*/ 1814450 h 33"/>
              <a:gd name="T6" fmla="*/ 16177756 w 130"/>
              <a:gd name="T7" fmla="*/ 0 h 33"/>
              <a:gd name="T8" fmla="*/ 16177756 w 130"/>
              <a:gd name="T9" fmla="*/ 181445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8" name="Freeform 183">
            <a:extLst>
              <a:ext uri="{FF2B5EF4-FFF2-40B4-BE49-F238E27FC236}">
                <a16:creationId xmlns:a16="http://schemas.microsoft.com/office/drawing/2014/main" id="{AB2AAEFA-4F94-1B4A-A3D1-B77E8D113C50}"/>
              </a:ext>
            </a:extLst>
          </p:cNvPr>
          <p:cNvSpPr>
            <a:spLocks noChangeArrowheads="1"/>
          </p:cNvSpPr>
          <p:nvPr/>
        </p:nvSpPr>
        <p:spPr bwMode="auto">
          <a:xfrm>
            <a:off x="7579661" y="203735"/>
            <a:ext cx="62770" cy="21608"/>
          </a:xfrm>
          <a:custGeom>
            <a:avLst/>
            <a:gdLst>
              <a:gd name="T0" fmla="*/ 16177756 w 130"/>
              <a:gd name="T1" fmla="*/ 1814287 h 33"/>
              <a:gd name="T2" fmla="*/ 0 w 130"/>
              <a:gd name="T3" fmla="*/ 3628236 h 33"/>
              <a:gd name="T4" fmla="*/ 0 w 130"/>
              <a:gd name="T5" fmla="*/ 1814287 h 33"/>
              <a:gd name="T6" fmla="*/ 16177756 w 130"/>
              <a:gd name="T7" fmla="*/ 0 h 33"/>
              <a:gd name="T8" fmla="*/ 16177756 w 130"/>
              <a:gd name="T9" fmla="*/ 181428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9" name="Freeform 184">
            <a:extLst>
              <a:ext uri="{FF2B5EF4-FFF2-40B4-BE49-F238E27FC236}">
                <a16:creationId xmlns:a16="http://schemas.microsoft.com/office/drawing/2014/main" id="{4ED39BBF-BCD3-BB48-BF69-BD7B32B88163}"/>
              </a:ext>
            </a:extLst>
          </p:cNvPr>
          <p:cNvSpPr>
            <a:spLocks noChangeArrowheads="1"/>
          </p:cNvSpPr>
          <p:nvPr/>
        </p:nvSpPr>
        <p:spPr bwMode="auto">
          <a:xfrm>
            <a:off x="7451957" y="228430"/>
            <a:ext cx="62771" cy="24695"/>
          </a:xfrm>
          <a:custGeom>
            <a:avLst/>
            <a:gdLst>
              <a:gd name="T0" fmla="*/ 16178461 w 130"/>
              <a:gd name="T1" fmla="*/ 2232212 h 34"/>
              <a:gd name="T2" fmla="*/ 1003274 w 130"/>
              <a:gd name="T3" fmla="*/ 4604124 h 34"/>
              <a:gd name="T4" fmla="*/ 0 w 130"/>
              <a:gd name="T5" fmla="*/ 3488018 h 34"/>
              <a:gd name="T6" fmla="*/ 16178461 w 130"/>
              <a:gd name="T7" fmla="*/ 0 h 34"/>
              <a:gd name="T8" fmla="*/ 16178461 w 130"/>
              <a:gd name="T9" fmla="*/ 223221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4">
                <a:moveTo>
                  <a:pt x="129" y="16"/>
                </a:moveTo>
                <a:lnTo>
                  <a:pt x="8" y="33"/>
                </a:lnTo>
                <a:lnTo>
                  <a:pt x="0" y="25"/>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0" name="Freeform 185">
            <a:extLst>
              <a:ext uri="{FF2B5EF4-FFF2-40B4-BE49-F238E27FC236}">
                <a16:creationId xmlns:a16="http://schemas.microsoft.com/office/drawing/2014/main" id="{EA8F5DC9-F86C-204B-9643-34F03B225876}"/>
              </a:ext>
            </a:extLst>
          </p:cNvPr>
          <p:cNvSpPr>
            <a:spLocks noChangeArrowheads="1"/>
          </p:cNvSpPr>
          <p:nvPr/>
        </p:nvSpPr>
        <p:spPr bwMode="auto">
          <a:xfrm>
            <a:off x="7328583" y="256210"/>
            <a:ext cx="62770" cy="27784"/>
          </a:xfrm>
          <a:custGeom>
            <a:avLst/>
            <a:gdLst>
              <a:gd name="T0" fmla="*/ 16177756 w 130"/>
              <a:gd name="T1" fmla="*/ 1943168 h 41"/>
              <a:gd name="T2" fmla="*/ 0 w 130"/>
              <a:gd name="T3" fmla="*/ 4857920 h 41"/>
              <a:gd name="T4" fmla="*/ 0 w 130"/>
              <a:gd name="T5" fmla="*/ 2914752 h 41"/>
              <a:gd name="T6" fmla="*/ 15174503 w 130"/>
              <a:gd name="T7" fmla="*/ 0 h 41"/>
              <a:gd name="T8" fmla="*/ 16177756 w 130"/>
              <a:gd name="T9" fmla="*/ 194316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0" y="40"/>
                </a:lnTo>
                <a:lnTo>
                  <a:pt x="0" y="24"/>
                </a:lnTo>
                <a:lnTo>
                  <a:pt x="121"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1" name="Freeform 186">
            <a:extLst>
              <a:ext uri="{FF2B5EF4-FFF2-40B4-BE49-F238E27FC236}">
                <a16:creationId xmlns:a16="http://schemas.microsoft.com/office/drawing/2014/main" id="{992FDA02-A64C-EA43-8B61-054DF9121F64}"/>
              </a:ext>
            </a:extLst>
          </p:cNvPr>
          <p:cNvSpPr>
            <a:spLocks noChangeArrowheads="1"/>
          </p:cNvSpPr>
          <p:nvPr/>
        </p:nvSpPr>
        <p:spPr bwMode="auto">
          <a:xfrm>
            <a:off x="7203044" y="290167"/>
            <a:ext cx="62770" cy="27781"/>
          </a:xfrm>
          <a:custGeom>
            <a:avLst/>
            <a:gdLst>
              <a:gd name="T0" fmla="*/ 16177756 w 130"/>
              <a:gd name="T1" fmla="*/ 1942684 h 41"/>
              <a:gd name="T2" fmla="*/ 1003252 w 130"/>
              <a:gd name="T3" fmla="*/ 4857232 h 41"/>
              <a:gd name="T4" fmla="*/ 0 w 130"/>
              <a:gd name="T5" fmla="*/ 2914200 h 41"/>
              <a:gd name="T6" fmla="*/ 16177756 w 130"/>
              <a:gd name="T7" fmla="*/ 0 h 41"/>
              <a:gd name="T8" fmla="*/ 16177756 w 130"/>
              <a:gd name="T9" fmla="*/ 194268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8" y="40"/>
                </a:lnTo>
                <a:lnTo>
                  <a:pt x="0" y="24"/>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2" name="Freeform 187">
            <a:extLst>
              <a:ext uri="{FF2B5EF4-FFF2-40B4-BE49-F238E27FC236}">
                <a16:creationId xmlns:a16="http://schemas.microsoft.com/office/drawing/2014/main" id="{1FA0E4DF-D17D-4F4C-B094-3A5F86D3EE40}"/>
              </a:ext>
            </a:extLst>
          </p:cNvPr>
          <p:cNvSpPr>
            <a:spLocks noChangeArrowheads="1"/>
          </p:cNvSpPr>
          <p:nvPr/>
        </p:nvSpPr>
        <p:spPr bwMode="auto">
          <a:xfrm>
            <a:off x="7079668" y="324121"/>
            <a:ext cx="62771" cy="33957"/>
          </a:xfrm>
          <a:custGeom>
            <a:avLst/>
            <a:gdLst>
              <a:gd name="T0" fmla="*/ 16178461 w 130"/>
              <a:gd name="T1" fmla="*/ 2032123 h 49"/>
              <a:gd name="T2" fmla="*/ 1003274 w 130"/>
              <a:gd name="T3" fmla="*/ 6096725 h 49"/>
              <a:gd name="T4" fmla="*/ 0 w 130"/>
              <a:gd name="T5" fmla="*/ 4064246 h 49"/>
              <a:gd name="T6" fmla="*/ 16178461 w 130"/>
              <a:gd name="T7" fmla="*/ 0 h 49"/>
              <a:gd name="T8" fmla="*/ 16178461 w 130"/>
              <a:gd name="T9" fmla="*/ 203212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9">
                <a:moveTo>
                  <a:pt x="129" y="16"/>
                </a:moveTo>
                <a:lnTo>
                  <a:pt x="8" y="48"/>
                </a:lnTo>
                <a:lnTo>
                  <a:pt x="0" y="32"/>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3" name="Freeform 188">
            <a:extLst>
              <a:ext uri="{FF2B5EF4-FFF2-40B4-BE49-F238E27FC236}">
                <a16:creationId xmlns:a16="http://schemas.microsoft.com/office/drawing/2014/main" id="{2E8D93DD-437D-DB40-8184-5660A9BD6DAE}"/>
              </a:ext>
            </a:extLst>
          </p:cNvPr>
          <p:cNvSpPr>
            <a:spLocks noChangeArrowheads="1"/>
          </p:cNvSpPr>
          <p:nvPr/>
        </p:nvSpPr>
        <p:spPr bwMode="auto">
          <a:xfrm>
            <a:off x="6956294" y="367338"/>
            <a:ext cx="62770" cy="40131"/>
          </a:xfrm>
          <a:custGeom>
            <a:avLst/>
            <a:gdLst>
              <a:gd name="T0" fmla="*/ 16177756 w 130"/>
              <a:gd name="T1" fmla="*/ 2025726 h 58"/>
              <a:gd name="T2" fmla="*/ 1003252 w 130"/>
              <a:gd name="T3" fmla="*/ 7216895 h 58"/>
              <a:gd name="T4" fmla="*/ 0 w 130"/>
              <a:gd name="T5" fmla="*/ 5191169 h 58"/>
              <a:gd name="T6" fmla="*/ 16177756 w 130"/>
              <a:gd name="T7" fmla="*/ 0 h 58"/>
              <a:gd name="T8" fmla="*/ 16177756 w 130"/>
              <a:gd name="T9" fmla="*/ 202572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16"/>
                </a:moveTo>
                <a:lnTo>
                  <a:pt x="8" y="57"/>
                </a:lnTo>
                <a:lnTo>
                  <a:pt x="0" y="41"/>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4" name="Freeform 189">
            <a:extLst>
              <a:ext uri="{FF2B5EF4-FFF2-40B4-BE49-F238E27FC236}">
                <a16:creationId xmlns:a16="http://schemas.microsoft.com/office/drawing/2014/main" id="{13C10477-B177-B749-9DAE-8F865DADFF79}"/>
              </a:ext>
            </a:extLst>
          </p:cNvPr>
          <p:cNvSpPr>
            <a:spLocks noChangeArrowheads="1"/>
          </p:cNvSpPr>
          <p:nvPr/>
        </p:nvSpPr>
        <p:spPr bwMode="auto">
          <a:xfrm>
            <a:off x="6837247" y="425990"/>
            <a:ext cx="62771" cy="52476"/>
          </a:xfrm>
          <a:custGeom>
            <a:avLst/>
            <a:gdLst>
              <a:gd name="T0" fmla="*/ 16178461 w 130"/>
              <a:gd name="T1" fmla="*/ 3192124 h 74"/>
              <a:gd name="T2" fmla="*/ 16178461 w 130"/>
              <a:gd name="T3" fmla="*/ 3192124 h 74"/>
              <a:gd name="T4" fmla="*/ 1003274 w 130"/>
              <a:gd name="T5" fmla="*/ 9708756 h 74"/>
              <a:gd name="T6" fmla="*/ 0 w 130"/>
              <a:gd name="T7" fmla="*/ 7580794 h 74"/>
              <a:gd name="T8" fmla="*/ 15175187 w 130"/>
              <a:gd name="T9" fmla="*/ 0 h 74"/>
              <a:gd name="T10" fmla="*/ 16178461 w 130"/>
              <a:gd name="T11" fmla="*/ 319212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74">
                <a:moveTo>
                  <a:pt x="129" y="24"/>
                </a:moveTo>
                <a:lnTo>
                  <a:pt x="129" y="24"/>
                </a:lnTo>
                <a:cubicBezTo>
                  <a:pt x="89" y="40"/>
                  <a:pt x="48" y="57"/>
                  <a:pt x="8" y="73"/>
                </a:cubicBezTo>
                <a:cubicBezTo>
                  <a:pt x="0" y="57"/>
                  <a:pt x="0" y="57"/>
                  <a:pt x="0" y="57"/>
                </a:cubicBezTo>
                <a:cubicBezTo>
                  <a:pt x="40" y="40"/>
                  <a:pt x="81" y="16"/>
                  <a:pt x="121" y="0"/>
                </a:cubicBezTo>
                <a:lnTo>
                  <a:pt x="129"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5" name="Freeform 190">
            <a:extLst>
              <a:ext uri="{FF2B5EF4-FFF2-40B4-BE49-F238E27FC236}">
                <a16:creationId xmlns:a16="http://schemas.microsoft.com/office/drawing/2014/main" id="{512CAF6B-F9E6-1D4C-A7E2-5C0634FDAFF6}"/>
              </a:ext>
            </a:extLst>
          </p:cNvPr>
          <p:cNvSpPr>
            <a:spLocks noChangeArrowheads="1"/>
          </p:cNvSpPr>
          <p:nvPr/>
        </p:nvSpPr>
        <p:spPr bwMode="auto">
          <a:xfrm>
            <a:off x="6733352" y="509335"/>
            <a:ext cx="56276" cy="67912"/>
          </a:xfrm>
          <a:custGeom>
            <a:avLst/>
            <a:gdLst>
              <a:gd name="T0" fmla="*/ 14813018 w 114"/>
              <a:gd name="T1" fmla="*/ 2032065 h 98"/>
              <a:gd name="T2" fmla="*/ 14813018 w 114"/>
              <a:gd name="T3" fmla="*/ 2032065 h 98"/>
              <a:gd name="T4" fmla="*/ 1048530 w 114"/>
              <a:gd name="T5" fmla="*/ 12319616 h 98"/>
              <a:gd name="T6" fmla="*/ 0 w 114"/>
              <a:gd name="T7" fmla="*/ 10287551 h 98"/>
              <a:gd name="T8" fmla="*/ 12715596 w 114"/>
              <a:gd name="T9" fmla="*/ 0 h 98"/>
              <a:gd name="T10" fmla="*/ 14813018 w 114"/>
              <a:gd name="T11" fmla="*/ 2032065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98">
                <a:moveTo>
                  <a:pt x="113" y="16"/>
                </a:moveTo>
                <a:lnTo>
                  <a:pt x="113" y="16"/>
                </a:lnTo>
                <a:cubicBezTo>
                  <a:pt x="73" y="41"/>
                  <a:pt x="40" y="65"/>
                  <a:pt x="8" y="97"/>
                </a:cubicBezTo>
                <a:cubicBezTo>
                  <a:pt x="0" y="81"/>
                  <a:pt x="0" y="81"/>
                  <a:pt x="0" y="81"/>
                </a:cubicBezTo>
                <a:cubicBezTo>
                  <a:pt x="24" y="49"/>
                  <a:pt x="64" y="25"/>
                  <a:pt x="97"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6" name="Freeform 191">
            <a:extLst>
              <a:ext uri="{FF2B5EF4-FFF2-40B4-BE49-F238E27FC236}">
                <a16:creationId xmlns:a16="http://schemas.microsoft.com/office/drawing/2014/main" id="{13C1FCE3-313F-844C-948B-EE2B8037DFB2}"/>
              </a:ext>
            </a:extLst>
          </p:cNvPr>
          <p:cNvSpPr>
            <a:spLocks noChangeArrowheads="1"/>
          </p:cNvSpPr>
          <p:nvPr/>
        </p:nvSpPr>
        <p:spPr bwMode="auto">
          <a:xfrm>
            <a:off x="6690062" y="645157"/>
            <a:ext cx="15152" cy="89521"/>
          </a:xfrm>
          <a:custGeom>
            <a:avLst/>
            <a:gdLst>
              <a:gd name="T0" fmla="*/ 3628900 w 33"/>
              <a:gd name="T1" fmla="*/ 1003274 h 130"/>
              <a:gd name="T2" fmla="*/ 3628900 w 33"/>
              <a:gd name="T3" fmla="*/ 1003274 h 130"/>
              <a:gd name="T4" fmla="*/ 2721675 w 33"/>
              <a:gd name="T5" fmla="*/ 16178461 h 130"/>
              <a:gd name="T6" fmla="*/ 907225 w 33"/>
              <a:gd name="T7" fmla="*/ 16178461 h 130"/>
              <a:gd name="T8" fmla="*/ 0 w 33"/>
              <a:gd name="T9" fmla="*/ 8151913 h 130"/>
              <a:gd name="T10" fmla="*/ 1814450 w 33"/>
              <a:gd name="T11" fmla="*/ 0 h 130"/>
              <a:gd name="T12" fmla="*/ 3628900 w 33"/>
              <a:gd name="T13" fmla="*/ 1003274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30">
                <a:moveTo>
                  <a:pt x="32" y="8"/>
                </a:moveTo>
                <a:lnTo>
                  <a:pt x="32" y="8"/>
                </a:lnTo>
                <a:cubicBezTo>
                  <a:pt x="16" y="40"/>
                  <a:pt x="16" y="89"/>
                  <a:pt x="24" y="129"/>
                </a:cubicBezTo>
                <a:cubicBezTo>
                  <a:pt x="8" y="129"/>
                  <a:pt x="8" y="129"/>
                  <a:pt x="8" y="129"/>
                </a:cubicBezTo>
                <a:cubicBezTo>
                  <a:pt x="0" y="113"/>
                  <a:pt x="0" y="89"/>
                  <a:pt x="0" y="65"/>
                </a:cubicBezTo>
                <a:cubicBezTo>
                  <a:pt x="0" y="40"/>
                  <a:pt x="8" y="16"/>
                  <a:pt x="16" y="0"/>
                </a:cubicBezTo>
                <a:lnTo>
                  <a:pt x="32"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7" name="Freeform 192">
            <a:extLst>
              <a:ext uri="{FF2B5EF4-FFF2-40B4-BE49-F238E27FC236}">
                <a16:creationId xmlns:a16="http://schemas.microsoft.com/office/drawing/2014/main" id="{9E887427-DC0A-9C4D-9DBC-BE4223208615}"/>
              </a:ext>
            </a:extLst>
          </p:cNvPr>
          <p:cNvSpPr>
            <a:spLocks noChangeArrowheads="1"/>
          </p:cNvSpPr>
          <p:nvPr/>
        </p:nvSpPr>
        <p:spPr bwMode="auto">
          <a:xfrm>
            <a:off x="6722530" y="808762"/>
            <a:ext cx="51947" cy="80258"/>
          </a:xfrm>
          <a:custGeom>
            <a:avLst/>
            <a:gdLst>
              <a:gd name="T0" fmla="*/ 2067105 w 106"/>
              <a:gd name="T1" fmla="*/ 0 h 115"/>
              <a:gd name="T2" fmla="*/ 2067105 w 106"/>
              <a:gd name="T3" fmla="*/ 0 h 115"/>
              <a:gd name="T4" fmla="*/ 13565397 w 106"/>
              <a:gd name="T5" fmla="*/ 12495558 h 115"/>
              <a:gd name="T6" fmla="*/ 11368896 w 106"/>
              <a:gd name="T7" fmla="*/ 14685286 h 115"/>
              <a:gd name="T8" fmla="*/ 0 w 106"/>
              <a:gd name="T9" fmla="*/ 2190087 h 115"/>
              <a:gd name="T10" fmla="*/ 2067105 w 106"/>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6" y="0"/>
                </a:moveTo>
                <a:lnTo>
                  <a:pt x="16" y="0"/>
                </a:lnTo>
                <a:cubicBezTo>
                  <a:pt x="40" y="41"/>
                  <a:pt x="72" y="65"/>
                  <a:pt x="105" y="97"/>
                </a:cubicBezTo>
                <a:cubicBezTo>
                  <a:pt x="88" y="114"/>
                  <a:pt x="88" y="114"/>
                  <a:pt x="88" y="114"/>
                </a:cubicBezTo>
                <a:cubicBezTo>
                  <a:pt x="56" y="81"/>
                  <a:pt x="32" y="49"/>
                  <a:pt x="0" y="17"/>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8" name="Freeform 193">
            <a:extLst>
              <a:ext uri="{FF2B5EF4-FFF2-40B4-BE49-F238E27FC236}">
                <a16:creationId xmlns:a16="http://schemas.microsoft.com/office/drawing/2014/main" id="{1B6A1F12-0D1B-AB4B-843A-BA915AC8EF85}"/>
              </a:ext>
            </a:extLst>
          </p:cNvPr>
          <p:cNvSpPr>
            <a:spLocks noChangeArrowheads="1"/>
          </p:cNvSpPr>
          <p:nvPr/>
        </p:nvSpPr>
        <p:spPr bwMode="auto">
          <a:xfrm>
            <a:off x="6813439" y="935323"/>
            <a:ext cx="60606" cy="67912"/>
          </a:xfrm>
          <a:custGeom>
            <a:avLst/>
            <a:gdLst>
              <a:gd name="T0" fmla="*/ 2219970 w 123"/>
              <a:gd name="T1" fmla="*/ 0 h 98"/>
              <a:gd name="T2" fmla="*/ 5354599 w 123"/>
              <a:gd name="T3" fmla="*/ 3048097 h 98"/>
              <a:gd name="T4" fmla="*/ 9533622 w 123"/>
              <a:gd name="T5" fmla="*/ 5080162 h 98"/>
              <a:gd name="T6" fmla="*/ 15932976 w 123"/>
              <a:gd name="T7" fmla="*/ 9271518 h 98"/>
              <a:gd name="T8" fmla="*/ 14888220 w 123"/>
              <a:gd name="T9" fmla="*/ 12319616 h 98"/>
              <a:gd name="T10" fmla="*/ 7444110 w 123"/>
              <a:gd name="T11" fmla="*/ 7112227 h 98"/>
              <a:gd name="T12" fmla="*/ 4309843 w 123"/>
              <a:gd name="T13" fmla="*/ 5080162 h 98"/>
              <a:gd name="T14" fmla="*/ 0 w 123"/>
              <a:gd name="T15" fmla="*/ 2032065 h 98"/>
              <a:gd name="T16" fmla="*/ 2219970 w 12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98">
                <a:moveTo>
                  <a:pt x="17" y="0"/>
                </a:moveTo>
                <a:lnTo>
                  <a:pt x="41" y="24"/>
                </a:lnTo>
                <a:lnTo>
                  <a:pt x="73" y="40"/>
                </a:lnTo>
                <a:lnTo>
                  <a:pt x="122" y="73"/>
                </a:lnTo>
                <a:lnTo>
                  <a:pt x="114" y="97"/>
                </a:lnTo>
                <a:lnTo>
                  <a:pt x="57" y="56"/>
                </a:lnTo>
                <a:lnTo>
                  <a:pt x="33" y="40"/>
                </a:lnTo>
                <a:lnTo>
                  <a:pt x="0" y="16"/>
                </a:lnTo>
                <a:lnTo>
                  <a:pt x="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9" name="Freeform 194">
            <a:extLst>
              <a:ext uri="{FF2B5EF4-FFF2-40B4-BE49-F238E27FC236}">
                <a16:creationId xmlns:a16="http://schemas.microsoft.com/office/drawing/2014/main" id="{056150FF-A8B9-E14B-BF8F-0B600A565B0C}"/>
              </a:ext>
            </a:extLst>
          </p:cNvPr>
          <p:cNvSpPr>
            <a:spLocks noChangeArrowheads="1"/>
          </p:cNvSpPr>
          <p:nvPr/>
        </p:nvSpPr>
        <p:spPr bwMode="auto">
          <a:xfrm>
            <a:off x="6923826" y="1031017"/>
            <a:ext cx="60606" cy="58650"/>
          </a:xfrm>
          <a:custGeom>
            <a:avLst/>
            <a:gdLst>
              <a:gd name="T0" fmla="*/ 1062064 w 122"/>
              <a:gd name="T1" fmla="*/ 0 h 82"/>
              <a:gd name="T2" fmla="*/ 1062064 w 122"/>
              <a:gd name="T3" fmla="*/ 0 h 82"/>
              <a:gd name="T4" fmla="*/ 16062481 w 122"/>
              <a:gd name="T5" fmla="*/ 7711908 h 82"/>
              <a:gd name="T6" fmla="*/ 15000418 w 122"/>
              <a:gd name="T7" fmla="*/ 10959105 h 82"/>
              <a:gd name="T8" fmla="*/ 0 w 122"/>
              <a:gd name="T9" fmla="*/ 3382558 h 82"/>
              <a:gd name="T10" fmla="*/ 1062064 w 122"/>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82">
                <a:moveTo>
                  <a:pt x="8" y="0"/>
                </a:moveTo>
                <a:lnTo>
                  <a:pt x="8" y="0"/>
                </a:lnTo>
                <a:cubicBezTo>
                  <a:pt x="48" y="25"/>
                  <a:pt x="80" y="41"/>
                  <a:pt x="121" y="57"/>
                </a:cubicBezTo>
                <a:cubicBezTo>
                  <a:pt x="113" y="81"/>
                  <a:pt x="113" y="81"/>
                  <a:pt x="113" y="81"/>
                </a:cubicBezTo>
                <a:cubicBezTo>
                  <a:pt x="72" y="65"/>
                  <a:pt x="32"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0" name="Freeform 195">
            <a:extLst>
              <a:ext uri="{FF2B5EF4-FFF2-40B4-BE49-F238E27FC236}">
                <a16:creationId xmlns:a16="http://schemas.microsoft.com/office/drawing/2014/main" id="{B065EF55-4B30-2745-8E1B-630D0CDB93E7}"/>
              </a:ext>
            </a:extLst>
          </p:cNvPr>
          <p:cNvSpPr>
            <a:spLocks noChangeArrowheads="1"/>
          </p:cNvSpPr>
          <p:nvPr/>
        </p:nvSpPr>
        <p:spPr bwMode="auto">
          <a:xfrm>
            <a:off x="7038543" y="1102015"/>
            <a:ext cx="62770" cy="46304"/>
          </a:xfrm>
          <a:custGeom>
            <a:avLst/>
            <a:gdLst>
              <a:gd name="T0" fmla="*/ 1003252 w 130"/>
              <a:gd name="T1" fmla="*/ 0 h 66"/>
              <a:gd name="T2" fmla="*/ 1003252 w 130"/>
              <a:gd name="T3" fmla="*/ 0 h 66"/>
              <a:gd name="T4" fmla="*/ 16177756 w 130"/>
              <a:gd name="T5" fmla="*/ 5337359 h 66"/>
              <a:gd name="T6" fmla="*/ 15174503 w 130"/>
              <a:gd name="T7" fmla="*/ 8461553 h 66"/>
              <a:gd name="T8" fmla="*/ 0 w 130"/>
              <a:gd name="T9" fmla="*/ 3254443 h 66"/>
              <a:gd name="T10" fmla="*/ 1003252 w 130"/>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66">
                <a:moveTo>
                  <a:pt x="8" y="0"/>
                </a:moveTo>
                <a:lnTo>
                  <a:pt x="8" y="0"/>
                </a:lnTo>
                <a:cubicBezTo>
                  <a:pt x="48" y="17"/>
                  <a:pt x="89" y="33"/>
                  <a:pt x="129" y="41"/>
                </a:cubicBezTo>
                <a:cubicBezTo>
                  <a:pt x="121" y="65"/>
                  <a:pt x="121" y="65"/>
                  <a:pt x="121" y="65"/>
                </a:cubicBezTo>
                <a:cubicBezTo>
                  <a:pt x="81" y="49"/>
                  <a:pt x="40"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1" name="Freeform 196">
            <a:extLst>
              <a:ext uri="{FF2B5EF4-FFF2-40B4-BE49-F238E27FC236}">
                <a16:creationId xmlns:a16="http://schemas.microsoft.com/office/drawing/2014/main" id="{47AEF653-4BF5-A74A-AEF0-8FF7A2C44F13}"/>
              </a:ext>
            </a:extLst>
          </p:cNvPr>
          <p:cNvSpPr>
            <a:spLocks noChangeArrowheads="1"/>
          </p:cNvSpPr>
          <p:nvPr/>
        </p:nvSpPr>
        <p:spPr bwMode="auto">
          <a:xfrm>
            <a:off x="7161917" y="1154493"/>
            <a:ext cx="62771" cy="30868"/>
          </a:xfrm>
          <a:custGeom>
            <a:avLst/>
            <a:gdLst>
              <a:gd name="T0" fmla="*/ 1128639 w 130"/>
              <a:gd name="T1" fmla="*/ 0 h 42"/>
              <a:gd name="T2" fmla="*/ 1128639 w 130"/>
              <a:gd name="T3" fmla="*/ 0 h 42"/>
              <a:gd name="T4" fmla="*/ 8151913 w 130"/>
              <a:gd name="T5" fmla="*/ 1143000 h 42"/>
              <a:gd name="T6" fmla="*/ 16178461 w 130"/>
              <a:gd name="T7" fmla="*/ 2286000 h 42"/>
              <a:gd name="T8" fmla="*/ 16178461 w 130"/>
              <a:gd name="T9" fmla="*/ 5857497 h 42"/>
              <a:gd name="T10" fmla="*/ 8151913 w 130"/>
              <a:gd name="T11" fmla="*/ 4571622 h 42"/>
              <a:gd name="T12" fmla="*/ 0 w 130"/>
              <a:gd name="T13" fmla="*/ 3428622 h 42"/>
              <a:gd name="T14" fmla="*/ 1128639 w 130"/>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42">
                <a:moveTo>
                  <a:pt x="9" y="0"/>
                </a:moveTo>
                <a:lnTo>
                  <a:pt x="9" y="0"/>
                </a:lnTo>
                <a:cubicBezTo>
                  <a:pt x="65" y="8"/>
                  <a:pt x="65" y="8"/>
                  <a:pt x="65" y="8"/>
                </a:cubicBezTo>
                <a:cubicBezTo>
                  <a:pt x="89" y="8"/>
                  <a:pt x="113" y="16"/>
                  <a:pt x="129" y="16"/>
                </a:cubicBezTo>
                <a:cubicBezTo>
                  <a:pt x="129" y="41"/>
                  <a:pt x="129" y="41"/>
                  <a:pt x="129" y="41"/>
                </a:cubicBezTo>
                <a:cubicBezTo>
                  <a:pt x="105" y="41"/>
                  <a:pt x="89" y="32"/>
                  <a:pt x="65" y="32"/>
                </a:cubicBezTo>
                <a:cubicBezTo>
                  <a:pt x="0" y="24"/>
                  <a:pt x="0" y="24"/>
                  <a:pt x="0" y="24"/>
                </a:cubicBez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2" name="Freeform 197">
            <a:extLst>
              <a:ext uri="{FF2B5EF4-FFF2-40B4-BE49-F238E27FC236}">
                <a16:creationId xmlns:a16="http://schemas.microsoft.com/office/drawing/2014/main" id="{4BEDA616-3CCE-AC45-9583-DE1D8AB5CADA}"/>
              </a:ext>
            </a:extLst>
          </p:cNvPr>
          <p:cNvSpPr>
            <a:spLocks noChangeArrowheads="1"/>
          </p:cNvSpPr>
          <p:nvPr/>
        </p:nvSpPr>
        <p:spPr bwMode="auto">
          <a:xfrm>
            <a:off x="7289623" y="1176099"/>
            <a:ext cx="62770" cy="33957"/>
          </a:xfrm>
          <a:custGeom>
            <a:avLst/>
            <a:gdLst>
              <a:gd name="T0" fmla="*/ 0 w 130"/>
              <a:gd name="T1" fmla="*/ 0 h 50"/>
              <a:gd name="T2" fmla="*/ 16177756 w 130"/>
              <a:gd name="T3" fmla="*/ 3049738 h 50"/>
              <a:gd name="T4" fmla="*/ 16177756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9"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3" name="Freeform 198">
            <a:extLst>
              <a:ext uri="{FF2B5EF4-FFF2-40B4-BE49-F238E27FC236}">
                <a16:creationId xmlns:a16="http://schemas.microsoft.com/office/drawing/2014/main" id="{E8BDB16E-D1DD-B146-8FAB-50C95A8D1303}"/>
              </a:ext>
            </a:extLst>
          </p:cNvPr>
          <p:cNvSpPr>
            <a:spLocks noChangeArrowheads="1"/>
          </p:cNvSpPr>
          <p:nvPr/>
        </p:nvSpPr>
        <p:spPr bwMode="auto">
          <a:xfrm>
            <a:off x="7412997" y="1206969"/>
            <a:ext cx="69263" cy="27784"/>
          </a:xfrm>
          <a:custGeom>
            <a:avLst/>
            <a:gdLst>
              <a:gd name="T0" fmla="*/ 1068627 w 139"/>
              <a:gd name="T1" fmla="*/ 0 h 41"/>
              <a:gd name="T2" fmla="*/ 18432360 w 139"/>
              <a:gd name="T3" fmla="*/ 1943168 h 41"/>
              <a:gd name="T4" fmla="*/ 17229971 w 139"/>
              <a:gd name="T5" fmla="*/ 4857920 h 41"/>
              <a:gd name="T6" fmla="*/ 0 w 139"/>
              <a:gd name="T7" fmla="*/ 2914752 h 41"/>
              <a:gd name="T8" fmla="*/ 1068627 w 13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1">
                <a:moveTo>
                  <a:pt x="8" y="0"/>
                </a:moveTo>
                <a:lnTo>
                  <a:pt x="138" y="16"/>
                </a:lnTo>
                <a:lnTo>
                  <a:pt x="129" y="40"/>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4" name="Freeform 199">
            <a:extLst>
              <a:ext uri="{FF2B5EF4-FFF2-40B4-BE49-F238E27FC236}">
                <a16:creationId xmlns:a16="http://schemas.microsoft.com/office/drawing/2014/main" id="{D8489F33-6E94-4342-9EB7-63AE67D1F569}"/>
              </a:ext>
            </a:extLst>
          </p:cNvPr>
          <p:cNvSpPr>
            <a:spLocks noChangeArrowheads="1"/>
          </p:cNvSpPr>
          <p:nvPr/>
        </p:nvSpPr>
        <p:spPr bwMode="auto">
          <a:xfrm>
            <a:off x="7538536" y="1234751"/>
            <a:ext cx="62771" cy="30868"/>
          </a:xfrm>
          <a:custGeom>
            <a:avLst/>
            <a:gdLst>
              <a:gd name="T0" fmla="*/ 1003274 w 130"/>
              <a:gd name="T1" fmla="*/ 0 h 42"/>
              <a:gd name="T2" fmla="*/ 16178461 w 130"/>
              <a:gd name="T3" fmla="*/ 2286000 h 42"/>
              <a:gd name="T4" fmla="*/ 16178461 w 130"/>
              <a:gd name="T5" fmla="*/ 5857497 h 42"/>
              <a:gd name="T6" fmla="*/ 0 w 130"/>
              <a:gd name="T7" fmla="*/ 3428622 h 42"/>
              <a:gd name="T8" fmla="*/ 1003274 w 1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2">
                <a:moveTo>
                  <a:pt x="8" y="0"/>
                </a:moveTo>
                <a:lnTo>
                  <a:pt x="129" y="16"/>
                </a:lnTo>
                <a:lnTo>
                  <a:pt x="129" y="41"/>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5" name="Freeform 200">
            <a:extLst>
              <a:ext uri="{FF2B5EF4-FFF2-40B4-BE49-F238E27FC236}">
                <a16:creationId xmlns:a16="http://schemas.microsoft.com/office/drawing/2014/main" id="{F1EBC809-F141-BC48-AD22-28AE649A17A5}"/>
              </a:ext>
            </a:extLst>
          </p:cNvPr>
          <p:cNvSpPr>
            <a:spLocks noChangeArrowheads="1"/>
          </p:cNvSpPr>
          <p:nvPr/>
        </p:nvSpPr>
        <p:spPr bwMode="auto">
          <a:xfrm>
            <a:off x="7666240" y="1262532"/>
            <a:ext cx="64934" cy="33957"/>
          </a:xfrm>
          <a:custGeom>
            <a:avLst/>
            <a:gdLst>
              <a:gd name="T0" fmla="*/ 0 w 131"/>
              <a:gd name="T1" fmla="*/ 0 h 49"/>
              <a:gd name="T2" fmla="*/ 17181719 w 131"/>
              <a:gd name="T3" fmla="*/ 2032123 h 49"/>
              <a:gd name="T4" fmla="*/ 15992548 w 131"/>
              <a:gd name="T5" fmla="*/ 6096725 h 49"/>
              <a:gd name="T6" fmla="*/ 0 w 131"/>
              <a:gd name="T7" fmla="*/ 3048184 h 49"/>
              <a:gd name="T8" fmla="*/ 0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0" y="0"/>
                </a:moveTo>
                <a:lnTo>
                  <a:pt x="130" y="16"/>
                </a:lnTo>
                <a:lnTo>
                  <a:pt x="121" y="48"/>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6" name="Freeform 201">
            <a:extLst>
              <a:ext uri="{FF2B5EF4-FFF2-40B4-BE49-F238E27FC236}">
                <a16:creationId xmlns:a16="http://schemas.microsoft.com/office/drawing/2014/main" id="{A212F566-3BE3-BF43-97E0-38EB3DCE9AD1}"/>
              </a:ext>
            </a:extLst>
          </p:cNvPr>
          <p:cNvSpPr>
            <a:spLocks noChangeArrowheads="1"/>
          </p:cNvSpPr>
          <p:nvPr/>
        </p:nvSpPr>
        <p:spPr bwMode="auto">
          <a:xfrm>
            <a:off x="7789615" y="1290315"/>
            <a:ext cx="67099" cy="33955"/>
          </a:xfrm>
          <a:custGeom>
            <a:avLst/>
            <a:gdLst>
              <a:gd name="T0" fmla="*/ 1017425 w 138"/>
              <a:gd name="T1" fmla="*/ 0 h 49"/>
              <a:gd name="T2" fmla="*/ 17422828 w 138"/>
              <a:gd name="T3" fmla="*/ 3048010 h 49"/>
              <a:gd name="T4" fmla="*/ 16405403 w 138"/>
              <a:gd name="T5" fmla="*/ 6096020 h 49"/>
              <a:gd name="T6" fmla="*/ 0 w 138"/>
              <a:gd name="T7" fmla="*/ 3048010 h 49"/>
              <a:gd name="T8" fmla="*/ 1017425 w 13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49">
                <a:moveTo>
                  <a:pt x="8" y="0"/>
                </a:moveTo>
                <a:lnTo>
                  <a:pt x="137" y="24"/>
                </a:lnTo>
                <a:lnTo>
                  <a:pt x="129" y="48"/>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7" name="Freeform 202">
            <a:extLst>
              <a:ext uri="{FF2B5EF4-FFF2-40B4-BE49-F238E27FC236}">
                <a16:creationId xmlns:a16="http://schemas.microsoft.com/office/drawing/2014/main" id="{51F58A92-6CA0-CF44-A26E-6FAE0274B3C1}"/>
              </a:ext>
            </a:extLst>
          </p:cNvPr>
          <p:cNvSpPr>
            <a:spLocks noChangeArrowheads="1"/>
          </p:cNvSpPr>
          <p:nvPr/>
        </p:nvSpPr>
        <p:spPr bwMode="auto">
          <a:xfrm>
            <a:off x="7915154" y="1324269"/>
            <a:ext cx="62771" cy="33957"/>
          </a:xfrm>
          <a:custGeom>
            <a:avLst/>
            <a:gdLst>
              <a:gd name="T0" fmla="*/ 0 w 130"/>
              <a:gd name="T1" fmla="*/ 0 h 50"/>
              <a:gd name="T2" fmla="*/ 16178461 w 130"/>
              <a:gd name="T3" fmla="*/ 3049738 h 50"/>
              <a:gd name="T4" fmla="*/ 15175187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1"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8" name="Freeform 203">
            <a:extLst>
              <a:ext uri="{FF2B5EF4-FFF2-40B4-BE49-F238E27FC236}">
                <a16:creationId xmlns:a16="http://schemas.microsoft.com/office/drawing/2014/main" id="{31C8601C-823C-7842-825E-B2C102942525}"/>
              </a:ext>
            </a:extLst>
          </p:cNvPr>
          <p:cNvSpPr>
            <a:spLocks noChangeArrowheads="1"/>
          </p:cNvSpPr>
          <p:nvPr/>
        </p:nvSpPr>
        <p:spPr bwMode="auto">
          <a:xfrm>
            <a:off x="8038530" y="1358226"/>
            <a:ext cx="64934" cy="33955"/>
          </a:xfrm>
          <a:custGeom>
            <a:avLst/>
            <a:gdLst>
              <a:gd name="T0" fmla="*/ 1189534 w 131"/>
              <a:gd name="T1" fmla="*/ 0 h 49"/>
              <a:gd name="T2" fmla="*/ 17181719 w 131"/>
              <a:gd name="T3" fmla="*/ 3048010 h 49"/>
              <a:gd name="T4" fmla="*/ 17181719 w 131"/>
              <a:gd name="T5" fmla="*/ 6096020 h 49"/>
              <a:gd name="T6" fmla="*/ 0 w 131"/>
              <a:gd name="T7" fmla="*/ 3048010 h 49"/>
              <a:gd name="T8" fmla="*/ 1189534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9" y="0"/>
                </a:moveTo>
                <a:lnTo>
                  <a:pt x="130" y="24"/>
                </a:lnTo>
                <a:lnTo>
                  <a:pt x="130" y="48"/>
                </a:lnTo>
                <a:lnTo>
                  <a:pt x="0" y="24"/>
                </a:ln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9" name="Freeform 204">
            <a:extLst>
              <a:ext uri="{FF2B5EF4-FFF2-40B4-BE49-F238E27FC236}">
                <a16:creationId xmlns:a16="http://schemas.microsoft.com/office/drawing/2014/main" id="{88A8775B-7829-9648-BB35-066F61CCD767}"/>
              </a:ext>
            </a:extLst>
          </p:cNvPr>
          <p:cNvSpPr>
            <a:spLocks noChangeArrowheads="1"/>
          </p:cNvSpPr>
          <p:nvPr/>
        </p:nvSpPr>
        <p:spPr bwMode="auto">
          <a:xfrm>
            <a:off x="8161905" y="1392181"/>
            <a:ext cx="67099" cy="40131"/>
          </a:xfrm>
          <a:custGeom>
            <a:avLst/>
            <a:gdLst>
              <a:gd name="T0" fmla="*/ 1017425 w 138"/>
              <a:gd name="T1" fmla="*/ 0 h 58"/>
              <a:gd name="T2" fmla="*/ 17422828 w 138"/>
              <a:gd name="T3" fmla="*/ 3165442 h 58"/>
              <a:gd name="T4" fmla="*/ 16405403 w 138"/>
              <a:gd name="T5" fmla="*/ 7216895 h 58"/>
              <a:gd name="T6" fmla="*/ 0 w 138"/>
              <a:gd name="T7" fmla="*/ 3165442 h 58"/>
              <a:gd name="T8" fmla="*/ 1017425 w 138"/>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8" y="0"/>
                </a:moveTo>
                <a:lnTo>
                  <a:pt x="137" y="25"/>
                </a:lnTo>
                <a:lnTo>
                  <a:pt x="129" y="57"/>
                </a:lnTo>
                <a:lnTo>
                  <a:pt x="0" y="25"/>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0" name="Freeform 205">
            <a:extLst>
              <a:ext uri="{FF2B5EF4-FFF2-40B4-BE49-F238E27FC236}">
                <a16:creationId xmlns:a16="http://schemas.microsoft.com/office/drawing/2014/main" id="{7564FA93-BD33-E849-962D-6779C36B5978}"/>
              </a:ext>
            </a:extLst>
          </p:cNvPr>
          <p:cNvSpPr>
            <a:spLocks noChangeArrowheads="1"/>
          </p:cNvSpPr>
          <p:nvPr/>
        </p:nvSpPr>
        <p:spPr bwMode="auto">
          <a:xfrm>
            <a:off x="8287444" y="1432311"/>
            <a:ext cx="64934" cy="40129"/>
          </a:xfrm>
          <a:custGeom>
            <a:avLst/>
            <a:gdLst>
              <a:gd name="T0" fmla="*/ 0 w 131"/>
              <a:gd name="T1" fmla="*/ 0 h 57"/>
              <a:gd name="T2" fmla="*/ 17181719 w 131"/>
              <a:gd name="T3" fmla="*/ 3145875 h 57"/>
              <a:gd name="T4" fmla="*/ 16124516 w 131"/>
              <a:gd name="T5" fmla="*/ 7340617 h 57"/>
              <a:gd name="T6" fmla="*/ 0 w 131"/>
              <a:gd name="T7" fmla="*/ 3145875 h 57"/>
              <a:gd name="T8" fmla="*/ 0 w 13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57">
                <a:moveTo>
                  <a:pt x="0" y="0"/>
                </a:moveTo>
                <a:lnTo>
                  <a:pt x="130" y="24"/>
                </a:lnTo>
                <a:lnTo>
                  <a:pt x="122" y="56"/>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1" name="Freeform 206">
            <a:extLst>
              <a:ext uri="{FF2B5EF4-FFF2-40B4-BE49-F238E27FC236}">
                <a16:creationId xmlns:a16="http://schemas.microsoft.com/office/drawing/2014/main" id="{0CA6FACB-85FB-CD47-8261-F5C4C4FE9BEB}"/>
              </a:ext>
            </a:extLst>
          </p:cNvPr>
          <p:cNvSpPr>
            <a:spLocks noChangeArrowheads="1"/>
          </p:cNvSpPr>
          <p:nvPr/>
        </p:nvSpPr>
        <p:spPr bwMode="auto">
          <a:xfrm>
            <a:off x="8410820" y="1472439"/>
            <a:ext cx="62770" cy="40131"/>
          </a:xfrm>
          <a:custGeom>
            <a:avLst/>
            <a:gdLst>
              <a:gd name="T0" fmla="*/ 1003252 w 130"/>
              <a:gd name="T1" fmla="*/ 0 h 58"/>
              <a:gd name="T2" fmla="*/ 16177756 w 130"/>
              <a:gd name="T3" fmla="*/ 4178128 h 58"/>
              <a:gd name="T4" fmla="*/ 15174503 w 130"/>
              <a:gd name="T5" fmla="*/ 7216895 h 58"/>
              <a:gd name="T6" fmla="*/ 0 w 130"/>
              <a:gd name="T7" fmla="*/ 4178128 h 58"/>
              <a:gd name="T8" fmla="*/ 1003252 w 13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8" y="0"/>
                </a:moveTo>
                <a:lnTo>
                  <a:pt x="129" y="33"/>
                </a:lnTo>
                <a:lnTo>
                  <a:pt x="121" y="57"/>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2" name="Freeform 207">
            <a:extLst>
              <a:ext uri="{FF2B5EF4-FFF2-40B4-BE49-F238E27FC236}">
                <a16:creationId xmlns:a16="http://schemas.microsoft.com/office/drawing/2014/main" id="{C6121C75-5988-794D-945A-EFA739EC1C42}"/>
              </a:ext>
            </a:extLst>
          </p:cNvPr>
          <p:cNvSpPr>
            <a:spLocks noChangeArrowheads="1"/>
          </p:cNvSpPr>
          <p:nvPr/>
        </p:nvSpPr>
        <p:spPr bwMode="auto">
          <a:xfrm>
            <a:off x="8534194" y="1515656"/>
            <a:ext cx="64934" cy="46304"/>
          </a:xfrm>
          <a:custGeom>
            <a:avLst/>
            <a:gdLst>
              <a:gd name="T0" fmla="*/ 1057202 w 131"/>
              <a:gd name="T1" fmla="*/ 0 h 66"/>
              <a:gd name="T2" fmla="*/ 17181719 w 131"/>
              <a:gd name="T3" fmla="*/ 4165832 h 66"/>
              <a:gd name="T4" fmla="*/ 16124516 w 131"/>
              <a:gd name="T5" fmla="*/ 8461553 h 66"/>
              <a:gd name="T6" fmla="*/ 0 w 131"/>
              <a:gd name="T7" fmla="*/ 3124193 h 66"/>
              <a:gd name="T8" fmla="*/ 1057202 w 131"/>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6">
                <a:moveTo>
                  <a:pt x="8" y="0"/>
                </a:moveTo>
                <a:lnTo>
                  <a:pt x="130" y="32"/>
                </a:lnTo>
                <a:lnTo>
                  <a:pt x="122" y="65"/>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3" name="Freeform 208">
            <a:extLst>
              <a:ext uri="{FF2B5EF4-FFF2-40B4-BE49-F238E27FC236}">
                <a16:creationId xmlns:a16="http://schemas.microsoft.com/office/drawing/2014/main" id="{EF11204E-4A20-7847-A629-7B3E52C251DB}"/>
              </a:ext>
            </a:extLst>
          </p:cNvPr>
          <p:cNvSpPr>
            <a:spLocks noChangeArrowheads="1"/>
          </p:cNvSpPr>
          <p:nvPr/>
        </p:nvSpPr>
        <p:spPr bwMode="auto">
          <a:xfrm>
            <a:off x="8653241" y="1568133"/>
            <a:ext cx="67098" cy="46303"/>
          </a:xfrm>
          <a:custGeom>
            <a:avLst/>
            <a:gdLst>
              <a:gd name="T0" fmla="*/ 2034809 w 138"/>
              <a:gd name="T1" fmla="*/ 0 h 65"/>
              <a:gd name="T2" fmla="*/ 17422118 w 138"/>
              <a:gd name="T3" fmla="*/ 4294586 h 65"/>
              <a:gd name="T4" fmla="*/ 16405070 w 138"/>
              <a:gd name="T5" fmla="*/ 8589172 h 65"/>
              <a:gd name="T6" fmla="*/ 0 w 138"/>
              <a:gd name="T7" fmla="*/ 3220848 h 65"/>
              <a:gd name="T8" fmla="*/ 2034809 w 13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6" y="0"/>
                </a:moveTo>
                <a:lnTo>
                  <a:pt x="137" y="32"/>
                </a:lnTo>
                <a:lnTo>
                  <a:pt x="129" y="64"/>
                </a:lnTo>
                <a:lnTo>
                  <a:pt x="0" y="24"/>
                </a:ln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4" name="Freeform 209">
            <a:extLst>
              <a:ext uri="{FF2B5EF4-FFF2-40B4-BE49-F238E27FC236}">
                <a16:creationId xmlns:a16="http://schemas.microsoft.com/office/drawing/2014/main" id="{3CEAC774-009E-3B4E-AE07-783DDA850A9F}"/>
              </a:ext>
            </a:extLst>
          </p:cNvPr>
          <p:cNvSpPr>
            <a:spLocks noChangeArrowheads="1"/>
          </p:cNvSpPr>
          <p:nvPr/>
        </p:nvSpPr>
        <p:spPr bwMode="auto">
          <a:xfrm>
            <a:off x="8776615" y="1617523"/>
            <a:ext cx="62771" cy="58650"/>
          </a:xfrm>
          <a:custGeom>
            <a:avLst/>
            <a:gdLst>
              <a:gd name="T0" fmla="*/ 1003274 w 130"/>
              <a:gd name="T1" fmla="*/ 0 h 82"/>
              <a:gd name="T2" fmla="*/ 16178461 w 130"/>
              <a:gd name="T3" fmla="*/ 6629755 h 82"/>
              <a:gd name="T4" fmla="*/ 15175187 w 130"/>
              <a:gd name="T5" fmla="*/ 10959105 h 82"/>
              <a:gd name="T6" fmla="*/ 0 w 130"/>
              <a:gd name="T7" fmla="*/ 4464712 h 82"/>
              <a:gd name="T8" fmla="*/ 1003274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49"/>
                </a:lnTo>
                <a:lnTo>
                  <a:pt x="121"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5" name="Freeform 210">
            <a:extLst>
              <a:ext uri="{FF2B5EF4-FFF2-40B4-BE49-F238E27FC236}">
                <a16:creationId xmlns:a16="http://schemas.microsoft.com/office/drawing/2014/main" id="{573051C1-B611-684A-A2AB-5C9C1A0799C2}"/>
              </a:ext>
            </a:extLst>
          </p:cNvPr>
          <p:cNvSpPr>
            <a:spLocks noChangeArrowheads="1"/>
          </p:cNvSpPr>
          <p:nvPr/>
        </p:nvSpPr>
        <p:spPr bwMode="auto">
          <a:xfrm>
            <a:off x="8895662" y="1685435"/>
            <a:ext cx="62770" cy="58650"/>
          </a:xfrm>
          <a:custGeom>
            <a:avLst/>
            <a:gdLst>
              <a:gd name="T0" fmla="*/ 1003252 w 130"/>
              <a:gd name="T1" fmla="*/ 0 h 82"/>
              <a:gd name="T2" fmla="*/ 16177756 w 130"/>
              <a:gd name="T3" fmla="*/ 7711908 h 82"/>
              <a:gd name="T4" fmla="*/ 14171251 w 130"/>
              <a:gd name="T5" fmla="*/ 10959105 h 82"/>
              <a:gd name="T6" fmla="*/ 0 w 130"/>
              <a:gd name="T7" fmla="*/ 4464712 h 82"/>
              <a:gd name="T8" fmla="*/ 1003252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57"/>
                </a:lnTo>
                <a:lnTo>
                  <a:pt x="113"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6" name="Freeform 211">
            <a:extLst>
              <a:ext uri="{FF2B5EF4-FFF2-40B4-BE49-F238E27FC236}">
                <a16:creationId xmlns:a16="http://schemas.microsoft.com/office/drawing/2014/main" id="{DA1DA2D4-5F08-B448-ACBC-40665589FE22}"/>
              </a:ext>
            </a:extLst>
          </p:cNvPr>
          <p:cNvSpPr>
            <a:spLocks noChangeArrowheads="1"/>
          </p:cNvSpPr>
          <p:nvPr/>
        </p:nvSpPr>
        <p:spPr bwMode="auto">
          <a:xfrm>
            <a:off x="9006049" y="1765693"/>
            <a:ext cx="62771" cy="67912"/>
          </a:xfrm>
          <a:custGeom>
            <a:avLst/>
            <a:gdLst>
              <a:gd name="T0" fmla="*/ 2006549 w 130"/>
              <a:gd name="T1" fmla="*/ 0 h 98"/>
              <a:gd name="T2" fmla="*/ 2006549 w 130"/>
              <a:gd name="T3" fmla="*/ 0 h 98"/>
              <a:gd name="T4" fmla="*/ 16178461 w 130"/>
              <a:gd name="T5" fmla="*/ 9271518 h 98"/>
              <a:gd name="T6" fmla="*/ 13168639 w 130"/>
              <a:gd name="T7" fmla="*/ 12319616 h 98"/>
              <a:gd name="T8" fmla="*/ 0 w 130"/>
              <a:gd name="T9" fmla="*/ 4191000 h 98"/>
              <a:gd name="T10" fmla="*/ 2006549 w 130"/>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98">
                <a:moveTo>
                  <a:pt x="16" y="0"/>
                </a:moveTo>
                <a:lnTo>
                  <a:pt x="16" y="0"/>
                </a:lnTo>
                <a:cubicBezTo>
                  <a:pt x="56" y="25"/>
                  <a:pt x="89" y="49"/>
                  <a:pt x="129" y="73"/>
                </a:cubicBezTo>
                <a:cubicBezTo>
                  <a:pt x="105" y="97"/>
                  <a:pt x="105" y="97"/>
                  <a:pt x="105" y="97"/>
                </a:cubicBezTo>
                <a:cubicBezTo>
                  <a:pt x="72" y="73"/>
                  <a:pt x="40" y="49"/>
                  <a:pt x="0" y="33"/>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7" name="Freeform 212">
            <a:extLst>
              <a:ext uri="{FF2B5EF4-FFF2-40B4-BE49-F238E27FC236}">
                <a16:creationId xmlns:a16="http://schemas.microsoft.com/office/drawing/2014/main" id="{BCC9FBCA-B0A0-E841-B099-BCAA0ADA41A4}"/>
              </a:ext>
            </a:extLst>
          </p:cNvPr>
          <p:cNvSpPr>
            <a:spLocks noChangeArrowheads="1"/>
          </p:cNvSpPr>
          <p:nvPr/>
        </p:nvSpPr>
        <p:spPr bwMode="auto">
          <a:xfrm>
            <a:off x="9101286" y="1879908"/>
            <a:ext cx="43290" cy="89521"/>
          </a:xfrm>
          <a:custGeom>
            <a:avLst/>
            <a:gdLst>
              <a:gd name="T0" fmla="*/ 4072562 w 89"/>
              <a:gd name="T1" fmla="*/ 0 h 130"/>
              <a:gd name="T2" fmla="*/ 4072562 w 89"/>
              <a:gd name="T3" fmla="*/ 0 h 130"/>
              <a:gd name="T4" fmla="*/ 8144767 w 89"/>
              <a:gd name="T5" fmla="*/ 8151913 h 130"/>
              <a:gd name="T6" fmla="*/ 11199188 w 89"/>
              <a:gd name="T7" fmla="*/ 16178461 h 130"/>
              <a:gd name="T8" fmla="*/ 6108843 w 89"/>
              <a:gd name="T9" fmla="*/ 16178461 h 130"/>
              <a:gd name="T10" fmla="*/ 0 w 89"/>
              <a:gd name="T11" fmla="*/ 3009823 h 130"/>
              <a:gd name="T12" fmla="*/ 4072562 w 8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30">
                <a:moveTo>
                  <a:pt x="32" y="0"/>
                </a:moveTo>
                <a:lnTo>
                  <a:pt x="32" y="0"/>
                </a:lnTo>
                <a:cubicBezTo>
                  <a:pt x="40" y="24"/>
                  <a:pt x="56" y="41"/>
                  <a:pt x="64" y="65"/>
                </a:cubicBezTo>
                <a:cubicBezTo>
                  <a:pt x="72" y="81"/>
                  <a:pt x="80" y="105"/>
                  <a:pt x="88" y="129"/>
                </a:cubicBezTo>
                <a:cubicBezTo>
                  <a:pt x="48" y="129"/>
                  <a:pt x="48" y="129"/>
                  <a:pt x="48" y="129"/>
                </a:cubicBezTo>
                <a:cubicBezTo>
                  <a:pt x="48" y="97"/>
                  <a:pt x="24" y="57"/>
                  <a:pt x="0" y="24"/>
                </a:cubicBez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8" name="Freeform 213">
            <a:extLst>
              <a:ext uri="{FF2B5EF4-FFF2-40B4-BE49-F238E27FC236}">
                <a16:creationId xmlns:a16="http://schemas.microsoft.com/office/drawing/2014/main" id="{6101FBFB-DCCD-214E-A11A-25470BCFE0B1}"/>
              </a:ext>
            </a:extLst>
          </p:cNvPr>
          <p:cNvSpPr>
            <a:spLocks noChangeArrowheads="1"/>
          </p:cNvSpPr>
          <p:nvPr/>
        </p:nvSpPr>
        <p:spPr bwMode="auto">
          <a:xfrm>
            <a:off x="9073148" y="2046598"/>
            <a:ext cx="56276" cy="86433"/>
          </a:xfrm>
          <a:custGeom>
            <a:avLst/>
            <a:gdLst>
              <a:gd name="T0" fmla="*/ 14813018 w 114"/>
              <a:gd name="T1" fmla="*/ 2089511 h 123"/>
              <a:gd name="T2" fmla="*/ 14813018 w 114"/>
              <a:gd name="T3" fmla="*/ 2089511 h 123"/>
              <a:gd name="T4" fmla="*/ 3145952 w 114"/>
              <a:gd name="T5" fmla="*/ 15932976 h 123"/>
              <a:gd name="T6" fmla="*/ 0 w 114"/>
              <a:gd name="T7" fmla="*/ 12667889 h 123"/>
              <a:gd name="T8" fmla="*/ 10618175 w 114"/>
              <a:gd name="T9" fmla="*/ 0 h 123"/>
              <a:gd name="T10" fmla="*/ 14813018 w 114"/>
              <a:gd name="T11" fmla="*/ 208951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23">
                <a:moveTo>
                  <a:pt x="113" y="16"/>
                </a:moveTo>
                <a:lnTo>
                  <a:pt x="113" y="16"/>
                </a:lnTo>
                <a:cubicBezTo>
                  <a:pt x="89" y="57"/>
                  <a:pt x="57" y="89"/>
                  <a:pt x="24" y="122"/>
                </a:cubicBezTo>
                <a:cubicBezTo>
                  <a:pt x="0" y="97"/>
                  <a:pt x="0" y="97"/>
                  <a:pt x="0" y="97"/>
                </a:cubicBezTo>
                <a:cubicBezTo>
                  <a:pt x="32" y="65"/>
                  <a:pt x="65" y="41"/>
                  <a:pt x="81"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9" name="Freeform 214">
            <a:extLst>
              <a:ext uri="{FF2B5EF4-FFF2-40B4-BE49-F238E27FC236}">
                <a16:creationId xmlns:a16="http://schemas.microsoft.com/office/drawing/2014/main" id="{D459A2C0-9F06-CD4E-8B41-A23550BFF5E0}"/>
              </a:ext>
            </a:extLst>
          </p:cNvPr>
          <p:cNvSpPr>
            <a:spLocks noChangeArrowheads="1"/>
          </p:cNvSpPr>
          <p:nvPr/>
        </p:nvSpPr>
        <p:spPr bwMode="auto">
          <a:xfrm>
            <a:off x="8967089" y="2166988"/>
            <a:ext cx="67099" cy="61738"/>
          </a:xfrm>
          <a:custGeom>
            <a:avLst/>
            <a:gdLst>
              <a:gd name="T0" fmla="*/ 17422828 w 138"/>
              <a:gd name="T1" fmla="*/ 2986969 h 90"/>
              <a:gd name="T2" fmla="*/ 17422828 w 138"/>
              <a:gd name="T3" fmla="*/ 2986969 h 90"/>
              <a:gd name="T4" fmla="*/ 2034851 w 138"/>
              <a:gd name="T5" fmla="*/ 11076164 h 90"/>
              <a:gd name="T6" fmla="*/ 0 w 138"/>
              <a:gd name="T7" fmla="*/ 7093656 h 90"/>
              <a:gd name="T8" fmla="*/ 14370909 w 138"/>
              <a:gd name="T9" fmla="*/ 0 h 90"/>
              <a:gd name="T10" fmla="*/ 17422828 w 138"/>
              <a:gd name="T11" fmla="*/ 298696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0">
                <a:moveTo>
                  <a:pt x="137" y="24"/>
                </a:moveTo>
                <a:lnTo>
                  <a:pt x="137" y="24"/>
                </a:lnTo>
                <a:cubicBezTo>
                  <a:pt x="97" y="49"/>
                  <a:pt x="57" y="73"/>
                  <a:pt x="16" y="89"/>
                </a:cubicBezTo>
                <a:cubicBezTo>
                  <a:pt x="0" y="57"/>
                  <a:pt x="0" y="57"/>
                  <a:pt x="0" y="57"/>
                </a:cubicBezTo>
                <a:cubicBezTo>
                  <a:pt x="40" y="40"/>
                  <a:pt x="81" y="24"/>
                  <a:pt x="113" y="0"/>
                </a:cubicBezTo>
                <a:lnTo>
                  <a:pt x="13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0" name="Freeform 215">
            <a:extLst>
              <a:ext uri="{FF2B5EF4-FFF2-40B4-BE49-F238E27FC236}">
                <a16:creationId xmlns:a16="http://schemas.microsoft.com/office/drawing/2014/main" id="{E6253C46-2317-7C4A-8C4B-4B9C2A907B20}"/>
              </a:ext>
            </a:extLst>
          </p:cNvPr>
          <p:cNvSpPr>
            <a:spLocks noChangeArrowheads="1"/>
          </p:cNvSpPr>
          <p:nvPr/>
        </p:nvSpPr>
        <p:spPr bwMode="auto">
          <a:xfrm>
            <a:off x="8852372" y="2247247"/>
            <a:ext cx="67098" cy="58650"/>
          </a:xfrm>
          <a:custGeom>
            <a:avLst/>
            <a:gdLst>
              <a:gd name="T0" fmla="*/ 17422118 w 138"/>
              <a:gd name="T1" fmla="*/ 4464712 h 82"/>
              <a:gd name="T2" fmla="*/ 2034809 w 138"/>
              <a:gd name="T3" fmla="*/ 10959105 h 82"/>
              <a:gd name="T4" fmla="*/ 0 w 138"/>
              <a:gd name="T5" fmla="*/ 6629755 h 82"/>
              <a:gd name="T6" fmla="*/ 15387665 w 138"/>
              <a:gd name="T7" fmla="*/ 0 h 82"/>
              <a:gd name="T8" fmla="*/ 17422118 w 138"/>
              <a:gd name="T9" fmla="*/ 44647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33"/>
                </a:moveTo>
                <a:lnTo>
                  <a:pt x="16" y="81"/>
                </a:lnTo>
                <a:lnTo>
                  <a:pt x="0" y="49"/>
                </a:lnTo>
                <a:lnTo>
                  <a:pt x="121"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1" name="Freeform 216">
            <a:extLst>
              <a:ext uri="{FF2B5EF4-FFF2-40B4-BE49-F238E27FC236}">
                <a16:creationId xmlns:a16="http://schemas.microsoft.com/office/drawing/2014/main" id="{0C9E38B2-7B72-E246-A428-7C579864789D}"/>
              </a:ext>
            </a:extLst>
          </p:cNvPr>
          <p:cNvSpPr>
            <a:spLocks noChangeArrowheads="1"/>
          </p:cNvSpPr>
          <p:nvPr/>
        </p:nvSpPr>
        <p:spPr bwMode="auto">
          <a:xfrm>
            <a:off x="8733325" y="2308984"/>
            <a:ext cx="69263" cy="52476"/>
          </a:xfrm>
          <a:custGeom>
            <a:avLst/>
            <a:gdLst>
              <a:gd name="T0" fmla="*/ 18432360 w 139"/>
              <a:gd name="T1" fmla="*/ 4255923 h 74"/>
              <a:gd name="T2" fmla="*/ 1202023 w 139"/>
              <a:gd name="T3" fmla="*/ 9708756 h 74"/>
              <a:gd name="T4" fmla="*/ 0 w 139"/>
              <a:gd name="T5" fmla="*/ 5320086 h 74"/>
              <a:gd name="T6" fmla="*/ 16161709 w 139"/>
              <a:gd name="T7" fmla="*/ 0 h 74"/>
              <a:gd name="T8" fmla="*/ 18432360 w 139"/>
              <a:gd name="T9" fmla="*/ 425592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4">
                <a:moveTo>
                  <a:pt x="138" y="32"/>
                </a:moveTo>
                <a:lnTo>
                  <a:pt x="9" y="73"/>
                </a:lnTo>
                <a:lnTo>
                  <a:pt x="0" y="40"/>
                </a:lnTo>
                <a:lnTo>
                  <a:pt x="121" y="0"/>
                </a:lnTo>
                <a:lnTo>
                  <a:pt x="138"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2" name="Freeform 217">
            <a:extLst>
              <a:ext uri="{FF2B5EF4-FFF2-40B4-BE49-F238E27FC236}">
                <a16:creationId xmlns:a16="http://schemas.microsoft.com/office/drawing/2014/main" id="{291C7266-6C6F-6745-A4A6-2C606B8751C2}"/>
              </a:ext>
            </a:extLst>
          </p:cNvPr>
          <p:cNvSpPr>
            <a:spLocks noChangeArrowheads="1"/>
          </p:cNvSpPr>
          <p:nvPr/>
        </p:nvSpPr>
        <p:spPr bwMode="auto">
          <a:xfrm>
            <a:off x="8609952" y="2364549"/>
            <a:ext cx="67098" cy="46303"/>
          </a:xfrm>
          <a:custGeom>
            <a:avLst/>
            <a:gdLst>
              <a:gd name="T0" fmla="*/ 17422118 w 138"/>
              <a:gd name="T1" fmla="*/ 4294586 h 65"/>
              <a:gd name="T2" fmla="*/ 2034809 w 138"/>
              <a:gd name="T3" fmla="*/ 8589172 h 65"/>
              <a:gd name="T4" fmla="*/ 0 w 138"/>
              <a:gd name="T5" fmla="*/ 4294586 h 65"/>
              <a:gd name="T6" fmla="*/ 16405070 w 138"/>
              <a:gd name="T7" fmla="*/ 0 h 65"/>
              <a:gd name="T8" fmla="*/ 17422118 w 138"/>
              <a:gd name="T9" fmla="*/ 429458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37" y="32"/>
                </a:moveTo>
                <a:lnTo>
                  <a:pt x="16" y="64"/>
                </a:lnTo>
                <a:lnTo>
                  <a:pt x="0" y="32"/>
                </a:lnTo>
                <a:lnTo>
                  <a:pt x="129" y="0"/>
                </a:lnTo>
                <a:lnTo>
                  <a:pt x="137"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3" name="Freeform 218">
            <a:extLst>
              <a:ext uri="{FF2B5EF4-FFF2-40B4-BE49-F238E27FC236}">
                <a16:creationId xmlns:a16="http://schemas.microsoft.com/office/drawing/2014/main" id="{D0F80747-EE65-F644-89C6-1C3CE966A3F7}"/>
              </a:ext>
            </a:extLst>
          </p:cNvPr>
          <p:cNvSpPr>
            <a:spLocks noChangeArrowheads="1"/>
          </p:cNvSpPr>
          <p:nvPr/>
        </p:nvSpPr>
        <p:spPr bwMode="auto">
          <a:xfrm>
            <a:off x="8486575" y="2410850"/>
            <a:ext cx="67099" cy="46304"/>
          </a:xfrm>
          <a:custGeom>
            <a:avLst/>
            <a:gdLst>
              <a:gd name="T0" fmla="*/ 17422828 w 138"/>
              <a:gd name="T1" fmla="*/ 4296082 h 66"/>
              <a:gd name="T2" fmla="*/ 1017425 w 138"/>
              <a:gd name="T3" fmla="*/ 8461553 h 66"/>
              <a:gd name="T4" fmla="*/ 0 w 138"/>
              <a:gd name="T5" fmla="*/ 4296082 h 66"/>
              <a:gd name="T6" fmla="*/ 16405403 w 138"/>
              <a:gd name="T7" fmla="*/ 0 h 66"/>
              <a:gd name="T8" fmla="*/ 17422828 w 138"/>
              <a:gd name="T9" fmla="*/ 429608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33"/>
                </a:moveTo>
                <a:lnTo>
                  <a:pt x="8" y="65"/>
                </a:lnTo>
                <a:lnTo>
                  <a:pt x="0" y="33"/>
                </a:lnTo>
                <a:lnTo>
                  <a:pt x="129"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4" name="Freeform 219">
            <a:extLst>
              <a:ext uri="{FF2B5EF4-FFF2-40B4-BE49-F238E27FC236}">
                <a16:creationId xmlns:a16="http://schemas.microsoft.com/office/drawing/2014/main" id="{26BD8FEB-CD70-2941-A6F0-814E2EB42E39}"/>
              </a:ext>
            </a:extLst>
          </p:cNvPr>
          <p:cNvSpPr>
            <a:spLocks noChangeArrowheads="1"/>
          </p:cNvSpPr>
          <p:nvPr/>
        </p:nvSpPr>
        <p:spPr bwMode="auto">
          <a:xfrm>
            <a:off x="8363201" y="2450981"/>
            <a:ext cx="67098" cy="46303"/>
          </a:xfrm>
          <a:custGeom>
            <a:avLst/>
            <a:gdLst>
              <a:gd name="T0" fmla="*/ 17422118 w 138"/>
              <a:gd name="T1" fmla="*/ 5206891 h 66"/>
              <a:gd name="T2" fmla="*/ 1017405 w 138"/>
              <a:gd name="T3" fmla="*/ 8460837 h 66"/>
              <a:gd name="T4" fmla="*/ 0 w 138"/>
              <a:gd name="T5" fmla="*/ 3124062 h 66"/>
              <a:gd name="T6" fmla="*/ 16405070 w 138"/>
              <a:gd name="T7" fmla="*/ 0 h 66"/>
              <a:gd name="T8" fmla="*/ 1742211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5" name="Freeform 220">
            <a:extLst>
              <a:ext uri="{FF2B5EF4-FFF2-40B4-BE49-F238E27FC236}">
                <a16:creationId xmlns:a16="http://schemas.microsoft.com/office/drawing/2014/main" id="{6790361C-F33F-B04B-ADF1-F4DB701505E1}"/>
              </a:ext>
            </a:extLst>
          </p:cNvPr>
          <p:cNvSpPr>
            <a:spLocks noChangeArrowheads="1"/>
          </p:cNvSpPr>
          <p:nvPr/>
        </p:nvSpPr>
        <p:spPr bwMode="auto">
          <a:xfrm>
            <a:off x="8241990" y="2481849"/>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6" name="Freeform 221">
            <a:extLst>
              <a:ext uri="{FF2B5EF4-FFF2-40B4-BE49-F238E27FC236}">
                <a16:creationId xmlns:a16="http://schemas.microsoft.com/office/drawing/2014/main" id="{EDA75642-4C8C-674B-8B3B-7D8EBD7EAD7A}"/>
              </a:ext>
            </a:extLst>
          </p:cNvPr>
          <p:cNvSpPr>
            <a:spLocks noChangeArrowheads="1"/>
          </p:cNvSpPr>
          <p:nvPr/>
        </p:nvSpPr>
        <p:spPr bwMode="auto">
          <a:xfrm>
            <a:off x="8114286" y="2506544"/>
            <a:ext cx="69263" cy="40129"/>
          </a:xfrm>
          <a:custGeom>
            <a:avLst/>
            <a:gdLst>
              <a:gd name="T0" fmla="*/ 18432360 w 139"/>
              <a:gd name="T1" fmla="*/ 5243246 h 57"/>
              <a:gd name="T2" fmla="*/ 1068627 w 139"/>
              <a:gd name="T3" fmla="*/ 7340617 h 57"/>
              <a:gd name="T4" fmla="*/ 0 w 139"/>
              <a:gd name="T5" fmla="*/ 2097371 h 57"/>
              <a:gd name="T6" fmla="*/ 17229971 w 139"/>
              <a:gd name="T7" fmla="*/ 0 h 57"/>
              <a:gd name="T8" fmla="*/ 18432360 w 139"/>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7">
                <a:moveTo>
                  <a:pt x="138" y="40"/>
                </a:moveTo>
                <a:lnTo>
                  <a:pt x="8" y="56"/>
                </a:lnTo>
                <a:lnTo>
                  <a:pt x="0" y="16"/>
                </a:lnTo>
                <a:lnTo>
                  <a:pt x="129"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7" name="Freeform 222">
            <a:extLst>
              <a:ext uri="{FF2B5EF4-FFF2-40B4-BE49-F238E27FC236}">
                <a16:creationId xmlns:a16="http://schemas.microsoft.com/office/drawing/2014/main" id="{77B91B98-FD1F-0D44-8AE8-D82FB381519F}"/>
              </a:ext>
            </a:extLst>
          </p:cNvPr>
          <p:cNvSpPr>
            <a:spLocks noChangeArrowheads="1"/>
          </p:cNvSpPr>
          <p:nvPr/>
        </p:nvSpPr>
        <p:spPr bwMode="auto">
          <a:xfrm>
            <a:off x="7986583" y="2528152"/>
            <a:ext cx="67098" cy="40131"/>
          </a:xfrm>
          <a:custGeom>
            <a:avLst/>
            <a:gdLst>
              <a:gd name="T0" fmla="*/ 17422118 w 138"/>
              <a:gd name="T1" fmla="*/ 5064494 h 58"/>
              <a:gd name="T2" fmla="*/ 1017405 w 138"/>
              <a:gd name="T3" fmla="*/ 7216895 h 58"/>
              <a:gd name="T4" fmla="*/ 0 w 138"/>
              <a:gd name="T5" fmla="*/ 2025726 h 58"/>
              <a:gd name="T6" fmla="*/ 16405070 w 138"/>
              <a:gd name="T7" fmla="*/ 0 h 58"/>
              <a:gd name="T8" fmla="*/ 17422118 w 138"/>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137" y="40"/>
                </a:moveTo>
                <a:lnTo>
                  <a:pt x="8" y="57"/>
                </a:lnTo>
                <a:lnTo>
                  <a:pt x="0" y="16"/>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8" name="Freeform 223">
            <a:extLst>
              <a:ext uri="{FF2B5EF4-FFF2-40B4-BE49-F238E27FC236}">
                <a16:creationId xmlns:a16="http://schemas.microsoft.com/office/drawing/2014/main" id="{22EF2F9C-ACC0-0540-90D0-00BCC3954812}"/>
              </a:ext>
            </a:extLst>
          </p:cNvPr>
          <p:cNvSpPr>
            <a:spLocks noChangeArrowheads="1"/>
          </p:cNvSpPr>
          <p:nvPr/>
        </p:nvSpPr>
        <p:spPr bwMode="auto">
          <a:xfrm>
            <a:off x="7863208" y="2555934"/>
            <a:ext cx="62771" cy="40129"/>
          </a:xfrm>
          <a:custGeom>
            <a:avLst/>
            <a:gdLst>
              <a:gd name="T0" fmla="*/ 16178461 w 130"/>
              <a:gd name="T1" fmla="*/ 5190561 h 58"/>
              <a:gd name="T2" fmla="*/ 0 w 130"/>
              <a:gd name="T3" fmla="*/ 7216190 h 58"/>
              <a:gd name="T4" fmla="*/ 0 w 130"/>
              <a:gd name="T5" fmla="*/ 2152297 h 58"/>
              <a:gd name="T6" fmla="*/ 15175187 w 130"/>
              <a:gd name="T7" fmla="*/ 0 h 58"/>
              <a:gd name="T8" fmla="*/ 16178461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9" name="Freeform 224">
            <a:extLst>
              <a:ext uri="{FF2B5EF4-FFF2-40B4-BE49-F238E27FC236}">
                <a16:creationId xmlns:a16="http://schemas.microsoft.com/office/drawing/2014/main" id="{CB9F9BC6-60FE-044A-904E-0DDA537D64B3}"/>
              </a:ext>
            </a:extLst>
          </p:cNvPr>
          <p:cNvSpPr>
            <a:spLocks noChangeArrowheads="1"/>
          </p:cNvSpPr>
          <p:nvPr/>
        </p:nvSpPr>
        <p:spPr bwMode="auto">
          <a:xfrm>
            <a:off x="7737667" y="2580629"/>
            <a:ext cx="62771" cy="40129"/>
          </a:xfrm>
          <a:custGeom>
            <a:avLst/>
            <a:gdLst>
              <a:gd name="T0" fmla="*/ 16178461 w 130"/>
              <a:gd name="T1" fmla="*/ 5243246 h 57"/>
              <a:gd name="T2" fmla="*/ 1003274 w 130"/>
              <a:gd name="T3" fmla="*/ 7340617 h 57"/>
              <a:gd name="T4" fmla="*/ 0 w 130"/>
              <a:gd name="T5" fmla="*/ 2097371 h 57"/>
              <a:gd name="T6" fmla="*/ 16178461 w 130"/>
              <a:gd name="T7" fmla="*/ 0 h 57"/>
              <a:gd name="T8" fmla="*/ 16178461 w 130"/>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7">
                <a:moveTo>
                  <a:pt x="129" y="40"/>
                </a:moveTo>
                <a:lnTo>
                  <a:pt x="8" y="56"/>
                </a:lnTo>
                <a:lnTo>
                  <a:pt x="0" y="16"/>
                </a:lnTo>
                <a:lnTo>
                  <a:pt x="12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0" name="Freeform 225">
            <a:extLst>
              <a:ext uri="{FF2B5EF4-FFF2-40B4-BE49-F238E27FC236}">
                <a16:creationId xmlns:a16="http://schemas.microsoft.com/office/drawing/2014/main" id="{646388E6-3E82-7D4D-9342-BE39C0E6B481}"/>
              </a:ext>
            </a:extLst>
          </p:cNvPr>
          <p:cNvSpPr>
            <a:spLocks noChangeArrowheads="1"/>
          </p:cNvSpPr>
          <p:nvPr/>
        </p:nvSpPr>
        <p:spPr bwMode="auto">
          <a:xfrm>
            <a:off x="7609964" y="2608410"/>
            <a:ext cx="69263" cy="40131"/>
          </a:xfrm>
          <a:custGeom>
            <a:avLst/>
            <a:gdLst>
              <a:gd name="T0" fmla="*/ 18432360 w 139"/>
              <a:gd name="T1" fmla="*/ 5064494 h 58"/>
              <a:gd name="T2" fmla="*/ 1068627 w 139"/>
              <a:gd name="T3" fmla="*/ 7216895 h 58"/>
              <a:gd name="T4" fmla="*/ 0 w 139"/>
              <a:gd name="T5" fmla="*/ 2025726 h 58"/>
              <a:gd name="T6" fmla="*/ 17363732 w 139"/>
              <a:gd name="T7" fmla="*/ 0 h 58"/>
              <a:gd name="T8" fmla="*/ 18432360 w 139"/>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8">
                <a:moveTo>
                  <a:pt x="138" y="40"/>
                </a:moveTo>
                <a:lnTo>
                  <a:pt x="8" y="57"/>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1" name="Freeform 226">
            <a:extLst>
              <a:ext uri="{FF2B5EF4-FFF2-40B4-BE49-F238E27FC236}">
                <a16:creationId xmlns:a16="http://schemas.microsoft.com/office/drawing/2014/main" id="{92148592-5B5C-0D4F-B331-CCBAB29D2AFA}"/>
              </a:ext>
            </a:extLst>
          </p:cNvPr>
          <p:cNvSpPr>
            <a:spLocks noChangeArrowheads="1"/>
          </p:cNvSpPr>
          <p:nvPr/>
        </p:nvSpPr>
        <p:spPr bwMode="auto">
          <a:xfrm>
            <a:off x="7488754" y="2636193"/>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2" name="Freeform 227">
            <a:extLst>
              <a:ext uri="{FF2B5EF4-FFF2-40B4-BE49-F238E27FC236}">
                <a16:creationId xmlns:a16="http://schemas.microsoft.com/office/drawing/2014/main" id="{BCBAC579-D1F8-444E-BB14-A8C1A003D1F2}"/>
              </a:ext>
            </a:extLst>
          </p:cNvPr>
          <p:cNvSpPr>
            <a:spLocks noChangeArrowheads="1"/>
          </p:cNvSpPr>
          <p:nvPr/>
        </p:nvSpPr>
        <p:spPr bwMode="auto">
          <a:xfrm>
            <a:off x="7361050" y="2663974"/>
            <a:ext cx="69263" cy="46304"/>
          </a:xfrm>
          <a:custGeom>
            <a:avLst/>
            <a:gdLst>
              <a:gd name="T0" fmla="*/ 18432360 w 139"/>
              <a:gd name="T1" fmla="*/ 5368549 h 65"/>
              <a:gd name="T2" fmla="*/ 1068627 w 139"/>
              <a:gd name="T3" fmla="*/ 8589899 h 65"/>
              <a:gd name="T4" fmla="*/ 0 w 139"/>
              <a:gd name="T5" fmla="*/ 2147566 h 65"/>
              <a:gd name="T6" fmla="*/ 17363732 w 139"/>
              <a:gd name="T7" fmla="*/ 0 h 65"/>
              <a:gd name="T8" fmla="*/ 18432360 w 139"/>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5">
                <a:moveTo>
                  <a:pt x="138" y="40"/>
                </a:moveTo>
                <a:lnTo>
                  <a:pt x="8" y="64"/>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3" name="Freeform 228">
            <a:extLst>
              <a:ext uri="{FF2B5EF4-FFF2-40B4-BE49-F238E27FC236}">
                <a16:creationId xmlns:a16="http://schemas.microsoft.com/office/drawing/2014/main" id="{622D941F-A083-A743-80E8-B68C1CB28AD2}"/>
              </a:ext>
            </a:extLst>
          </p:cNvPr>
          <p:cNvSpPr>
            <a:spLocks noChangeArrowheads="1"/>
          </p:cNvSpPr>
          <p:nvPr/>
        </p:nvSpPr>
        <p:spPr bwMode="auto">
          <a:xfrm>
            <a:off x="7233346" y="2691757"/>
            <a:ext cx="67098" cy="46303"/>
          </a:xfrm>
          <a:custGeom>
            <a:avLst/>
            <a:gdLst>
              <a:gd name="T0" fmla="*/ 17422118 w 138"/>
              <a:gd name="T1" fmla="*/ 6378369 h 66"/>
              <a:gd name="T2" fmla="*/ 1017405 w 138"/>
              <a:gd name="T3" fmla="*/ 8460837 h 66"/>
              <a:gd name="T4" fmla="*/ 0 w 138"/>
              <a:gd name="T5" fmla="*/ 3124062 h 66"/>
              <a:gd name="T6" fmla="*/ 16405070 w 138"/>
              <a:gd name="T7" fmla="*/ 0 h 66"/>
              <a:gd name="T8" fmla="*/ 17422118 w 138"/>
              <a:gd name="T9" fmla="*/ 6378369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9"/>
                </a:moveTo>
                <a:lnTo>
                  <a:pt x="8" y="65"/>
                </a:lnTo>
                <a:lnTo>
                  <a:pt x="0" y="24"/>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4" name="Freeform 229">
            <a:extLst>
              <a:ext uri="{FF2B5EF4-FFF2-40B4-BE49-F238E27FC236}">
                <a16:creationId xmlns:a16="http://schemas.microsoft.com/office/drawing/2014/main" id="{A0AF5FA7-8631-8249-8B17-1EBE4038EDCD}"/>
              </a:ext>
            </a:extLst>
          </p:cNvPr>
          <p:cNvSpPr>
            <a:spLocks noChangeArrowheads="1"/>
          </p:cNvSpPr>
          <p:nvPr/>
        </p:nvSpPr>
        <p:spPr bwMode="auto">
          <a:xfrm>
            <a:off x="7109970" y="2725712"/>
            <a:ext cx="64934" cy="46304"/>
          </a:xfrm>
          <a:custGeom>
            <a:avLst/>
            <a:gdLst>
              <a:gd name="T0" fmla="*/ 17181719 w 131"/>
              <a:gd name="T1" fmla="*/ 5368549 h 65"/>
              <a:gd name="T2" fmla="*/ 1057202 w 131"/>
              <a:gd name="T3" fmla="*/ 8589899 h 65"/>
              <a:gd name="T4" fmla="*/ 0 w 131"/>
              <a:gd name="T5" fmla="*/ 3220983 h 65"/>
              <a:gd name="T6" fmla="*/ 16124516 w 131"/>
              <a:gd name="T7" fmla="*/ 0 h 65"/>
              <a:gd name="T8" fmla="*/ 17181719 w 131"/>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5">
                <a:moveTo>
                  <a:pt x="130" y="40"/>
                </a:moveTo>
                <a:lnTo>
                  <a:pt x="8" y="64"/>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5" name="Freeform 230">
            <a:extLst>
              <a:ext uri="{FF2B5EF4-FFF2-40B4-BE49-F238E27FC236}">
                <a16:creationId xmlns:a16="http://schemas.microsoft.com/office/drawing/2014/main" id="{58FE8655-4F2E-8247-B539-FAE012F67400}"/>
              </a:ext>
            </a:extLst>
          </p:cNvPr>
          <p:cNvSpPr>
            <a:spLocks noChangeArrowheads="1"/>
          </p:cNvSpPr>
          <p:nvPr/>
        </p:nvSpPr>
        <p:spPr bwMode="auto">
          <a:xfrm>
            <a:off x="6984431" y="2759668"/>
            <a:ext cx="67099" cy="46303"/>
          </a:xfrm>
          <a:custGeom>
            <a:avLst/>
            <a:gdLst>
              <a:gd name="T0" fmla="*/ 17422828 w 138"/>
              <a:gd name="T1" fmla="*/ 5206891 h 66"/>
              <a:gd name="T2" fmla="*/ 1017425 w 138"/>
              <a:gd name="T3" fmla="*/ 8460837 h 66"/>
              <a:gd name="T4" fmla="*/ 0 w 138"/>
              <a:gd name="T5" fmla="*/ 3124062 h 66"/>
              <a:gd name="T6" fmla="*/ 16405403 w 138"/>
              <a:gd name="T7" fmla="*/ 0 h 66"/>
              <a:gd name="T8" fmla="*/ 1742282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6" name="Freeform 231">
            <a:extLst>
              <a:ext uri="{FF2B5EF4-FFF2-40B4-BE49-F238E27FC236}">
                <a16:creationId xmlns:a16="http://schemas.microsoft.com/office/drawing/2014/main" id="{DC0A2FB3-3C0C-1348-AF1D-A2A564A1DE33}"/>
              </a:ext>
            </a:extLst>
          </p:cNvPr>
          <p:cNvSpPr>
            <a:spLocks noChangeArrowheads="1"/>
          </p:cNvSpPr>
          <p:nvPr/>
        </p:nvSpPr>
        <p:spPr bwMode="auto">
          <a:xfrm>
            <a:off x="6861056" y="2793623"/>
            <a:ext cx="64934" cy="52479"/>
          </a:xfrm>
          <a:custGeom>
            <a:avLst/>
            <a:gdLst>
              <a:gd name="T0" fmla="*/ 17181719 w 131"/>
              <a:gd name="T1" fmla="*/ 5467103 h 73"/>
              <a:gd name="T2" fmla="*/ 1189534 w 131"/>
              <a:gd name="T3" fmla="*/ 9840638 h 73"/>
              <a:gd name="T4" fmla="*/ 0 w 131"/>
              <a:gd name="T5" fmla="*/ 3280336 h 73"/>
              <a:gd name="T6" fmla="*/ 16124516 w 131"/>
              <a:gd name="T7" fmla="*/ 0 h 73"/>
              <a:gd name="T8" fmla="*/ 17181719 w 131"/>
              <a:gd name="T9" fmla="*/ 546710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73">
                <a:moveTo>
                  <a:pt x="130" y="40"/>
                </a:moveTo>
                <a:lnTo>
                  <a:pt x="9" y="72"/>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7" name="Freeform 232">
            <a:extLst>
              <a:ext uri="{FF2B5EF4-FFF2-40B4-BE49-F238E27FC236}">
                <a16:creationId xmlns:a16="http://schemas.microsoft.com/office/drawing/2014/main" id="{B9EE95E8-D772-5F4B-924F-E9AD57746BF6}"/>
              </a:ext>
            </a:extLst>
          </p:cNvPr>
          <p:cNvSpPr>
            <a:spLocks noChangeArrowheads="1"/>
          </p:cNvSpPr>
          <p:nvPr/>
        </p:nvSpPr>
        <p:spPr bwMode="auto">
          <a:xfrm>
            <a:off x="6733352" y="2827579"/>
            <a:ext cx="67099" cy="52476"/>
          </a:xfrm>
          <a:custGeom>
            <a:avLst/>
            <a:gdLst>
              <a:gd name="T0" fmla="*/ 17422828 w 138"/>
              <a:gd name="T1" fmla="*/ 6516996 h 74"/>
              <a:gd name="T2" fmla="*/ 2034851 w 138"/>
              <a:gd name="T3" fmla="*/ 9708756 h 74"/>
              <a:gd name="T4" fmla="*/ 0 w 138"/>
              <a:gd name="T5" fmla="*/ 4255923 h 74"/>
              <a:gd name="T6" fmla="*/ 16405403 w 138"/>
              <a:gd name="T7" fmla="*/ 0 h 74"/>
              <a:gd name="T8" fmla="*/ 1742282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16" y="73"/>
                </a:lnTo>
                <a:lnTo>
                  <a:pt x="0" y="32"/>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8" name="Freeform 233">
            <a:extLst>
              <a:ext uri="{FF2B5EF4-FFF2-40B4-BE49-F238E27FC236}">
                <a16:creationId xmlns:a16="http://schemas.microsoft.com/office/drawing/2014/main" id="{80EFDD9B-B8B9-904A-B3C3-797416C35128}"/>
              </a:ext>
            </a:extLst>
          </p:cNvPr>
          <p:cNvSpPr>
            <a:spLocks noChangeArrowheads="1"/>
          </p:cNvSpPr>
          <p:nvPr/>
        </p:nvSpPr>
        <p:spPr bwMode="auto">
          <a:xfrm>
            <a:off x="6612142" y="2867709"/>
            <a:ext cx="67099" cy="52479"/>
          </a:xfrm>
          <a:custGeom>
            <a:avLst/>
            <a:gdLst>
              <a:gd name="T0" fmla="*/ 17422828 w 138"/>
              <a:gd name="T1" fmla="*/ 6560672 h 73"/>
              <a:gd name="T2" fmla="*/ 1017425 w 138"/>
              <a:gd name="T3" fmla="*/ 9840638 h 73"/>
              <a:gd name="T4" fmla="*/ 0 w 138"/>
              <a:gd name="T5" fmla="*/ 3280336 h 73"/>
              <a:gd name="T6" fmla="*/ 16405403 w 138"/>
              <a:gd name="T7" fmla="*/ 0 h 73"/>
              <a:gd name="T8" fmla="*/ 17422828 w 138"/>
              <a:gd name="T9" fmla="*/ 6560672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3">
                <a:moveTo>
                  <a:pt x="137" y="48"/>
                </a:moveTo>
                <a:lnTo>
                  <a:pt x="8" y="72"/>
                </a:lnTo>
                <a:lnTo>
                  <a:pt x="0" y="24"/>
                </a:lnTo>
                <a:lnTo>
                  <a:pt x="129"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9" name="Freeform 234">
            <a:extLst>
              <a:ext uri="{FF2B5EF4-FFF2-40B4-BE49-F238E27FC236}">
                <a16:creationId xmlns:a16="http://schemas.microsoft.com/office/drawing/2014/main" id="{67296807-16F0-C74B-AAED-3104EC45CAD2}"/>
              </a:ext>
            </a:extLst>
          </p:cNvPr>
          <p:cNvSpPr>
            <a:spLocks noChangeArrowheads="1"/>
          </p:cNvSpPr>
          <p:nvPr/>
        </p:nvSpPr>
        <p:spPr bwMode="auto">
          <a:xfrm>
            <a:off x="6488767" y="2907838"/>
            <a:ext cx="67098" cy="52476"/>
          </a:xfrm>
          <a:custGeom>
            <a:avLst/>
            <a:gdLst>
              <a:gd name="T0" fmla="*/ 17422118 w 138"/>
              <a:gd name="T1" fmla="*/ 6516996 h 74"/>
              <a:gd name="T2" fmla="*/ 1017405 w 138"/>
              <a:gd name="T3" fmla="*/ 9708756 h 74"/>
              <a:gd name="T4" fmla="*/ 0 w 138"/>
              <a:gd name="T5" fmla="*/ 4389034 h 74"/>
              <a:gd name="T6" fmla="*/ 15387665 w 138"/>
              <a:gd name="T7" fmla="*/ 0 h 74"/>
              <a:gd name="T8" fmla="*/ 1742211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8" y="73"/>
                </a:lnTo>
                <a:lnTo>
                  <a:pt x="0" y="33"/>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0" name="Freeform 235">
            <a:extLst>
              <a:ext uri="{FF2B5EF4-FFF2-40B4-BE49-F238E27FC236}">
                <a16:creationId xmlns:a16="http://schemas.microsoft.com/office/drawing/2014/main" id="{5D52B87C-F258-DB48-ADBE-2E43C5D34D7F}"/>
              </a:ext>
            </a:extLst>
          </p:cNvPr>
          <p:cNvSpPr>
            <a:spLocks noChangeArrowheads="1"/>
          </p:cNvSpPr>
          <p:nvPr/>
        </p:nvSpPr>
        <p:spPr bwMode="auto">
          <a:xfrm>
            <a:off x="6365392" y="2947967"/>
            <a:ext cx="67099" cy="55563"/>
          </a:xfrm>
          <a:custGeom>
            <a:avLst/>
            <a:gdLst>
              <a:gd name="T0" fmla="*/ 17422828 w 138"/>
              <a:gd name="T1" fmla="*/ 5973586 h 81"/>
              <a:gd name="T2" fmla="*/ 1017425 w 138"/>
              <a:gd name="T3" fmla="*/ 9956094 h 81"/>
              <a:gd name="T4" fmla="*/ 0 w 138"/>
              <a:gd name="T5" fmla="*/ 3982508 h 81"/>
              <a:gd name="T6" fmla="*/ 15388335 w 138"/>
              <a:gd name="T7" fmla="*/ 0 h 81"/>
              <a:gd name="T8" fmla="*/ 17422828 w 138"/>
              <a:gd name="T9" fmla="*/ 597358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1">
                <a:moveTo>
                  <a:pt x="137" y="48"/>
                </a:moveTo>
                <a:lnTo>
                  <a:pt x="8" y="80"/>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1" name="Freeform 236">
            <a:extLst>
              <a:ext uri="{FF2B5EF4-FFF2-40B4-BE49-F238E27FC236}">
                <a16:creationId xmlns:a16="http://schemas.microsoft.com/office/drawing/2014/main" id="{A024FE52-2AC3-D740-94CA-89C84005C816}"/>
              </a:ext>
            </a:extLst>
          </p:cNvPr>
          <p:cNvSpPr>
            <a:spLocks noChangeArrowheads="1"/>
          </p:cNvSpPr>
          <p:nvPr/>
        </p:nvSpPr>
        <p:spPr bwMode="auto">
          <a:xfrm>
            <a:off x="6242017" y="2991182"/>
            <a:ext cx="69263" cy="58652"/>
          </a:xfrm>
          <a:custGeom>
            <a:avLst/>
            <a:gdLst>
              <a:gd name="T0" fmla="*/ 18432360 w 139"/>
              <a:gd name="T1" fmla="*/ 6629975 h 82"/>
              <a:gd name="T2" fmla="*/ 1068627 w 139"/>
              <a:gd name="T3" fmla="*/ 10959836 h 82"/>
              <a:gd name="T4" fmla="*/ 0 w 139"/>
              <a:gd name="T5" fmla="*/ 4465228 h 82"/>
              <a:gd name="T6" fmla="*/ 16161709 w 139"/>
              <a:gd name="T7" fmla="*/ 0 h 82"/>
              <a:gd name="T8" fmla="*/ 18432360 w 139"/>
              <a:gd name="T9" fmla="*/ 662997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2">
                <a:moveTo>
                  <a:pt x="138" y="49"/>
                </a:moveTo>
                <a:lnTo>
                  <a:pt x="8" y="81"/>
                </a:lnTo>
                <a:lnTo>
                  <a:pt x="0" y="33"/>
                </a:lnTo>
                <a:lnTo>
                  <a:pt x="121"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2" name="Freeform 237">
            <a:extLst>
              <a:ext uri="{FF2B5EF4-FFF2-40B4-BE49-F238E27FC236}">
                <a16:creationId xmlns:a16="http://schemas.microsoft.com/office/drawing/2014/main" id="{231D27EA-0F09-044F-AD03-7708A7BA4417}"/>
              </a:ext>
            </a:extLst>
          </p:cNvPr>
          <p:cNvSpPr>
            <a:spLocks noChangeArrowheads="1"/>
          </p:cNvSpPr>
          <p:nvPr/>
        </p:nvSpPr>
        <p:spPr bwMode="auto">
          <a:xfrm>
            <a:off x="6120807" y="3037488"/>
            <a:ext cx="67098" cy="58650"/>
          </a:xfrm>
          <a:custGeom>
            <a:avLst/>
            <a:gdLst>
              <a:gd name="T0" fmla="*/ 17422118 w 138"/>
              <a:gd name="T1" fmla="*/ 6494394 h 82"/>
              <a:gd name="T2" fmla="*/ 1017405 w 138"/>
              <a:gd name="T3" fmla="*/ 10959105 h 82"/>
              <a:gd name="T4" fmla="*/ 0 w 138"/>
              <a:gd name="T5" fmla="*/ 4329718 h 82"/>
              <a:gd name="T6" fmla="*/ 15387665 w 138"/>
              <a:gd name="T7" fmla="*/ 0 h 82"/>
              <a:gd name="T8" fmla="*/ 17422118 w 138"/>
              <a:gd name="T9" fmla="*/ 6494394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48"/>
                </a:moveTo>
                <a:lnTo>
                  <a:pt x="8" y="81"/>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3" name="Freeform 238">
            <a:extLst>
              <a:ext uri="{FF2B5EF4-FFF2-40B4-BE49-F238E27FC236}">
                <a16:creationId xmlns:a16="http://schemas.microsoft.com/office/drawing/2014/main" id="{5F0A3697-B12F-0B4B-95A1-CAC2447C3BBC}"/>
              </a:ext>
            </a:extLst>
          </p:cNvPr>
          <p:cNvSpPr>
            <a:spLocks noChangeArrowheads="1"/>
          </p:cNvSpPr>
          <p:nvPr/>
        </p:nvSpPr>
        <p:spPr bwMode="auto">
          <a:xfrm>
            <a:off x="5997431" y="3083789"/>
            <a:ext cx="69263" cy="61738"/>
          </a:xfrm>
          <a:custGeom>
            <a:avLst/>
            <a:gdLst>
              <a:gd name="T0" fmla="*/ 18432360 w 139"/>
              <a:gd name="T1" fmla="*/ 6108843 h 89"/>
              <a:gd name="T2" fmla="*/ 1068627 w 139"/>
              <a:gd name="T3" fmla="*/ 11199188 h 89"/>
              <a:gd name="T4" fmla="*/ 0 w 139"/>
              <a:gd name="T5" fmla="*/ 5090702 h 89"/>
              <a:gd name="T6" fmla="*/ 16295105 w 139"/>
              <a:gd name="T7" fmla="*/ 0 h 89"/>
              <a:gd name="T8" fmla="*/ 18432360 w 139"/>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9">
                <a:moveTo>
                  <a:pt x="138" y="48"/>
                </a:moveTo>
                <a:lnTo>
                  <a:pt x="8" y="88"/>
                </a:lnTo>
                <a:lnTo>
                  <a:pt x="0" y="40"/>
                </a:lnTo>
                <a:lnTo>
                  <a:pt x="122" y="0"/>
                </a:lnTo>
                <a:lnTo>
                  <a:pt x="138"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4" name="Freeform 239">
            <a:extLst>
              <a:ext uri="{FF2B5EF4-FFF2-40B4-BE49-F238E27FC236}">
                <a16:creationId xmlns:a16="http://schemas.microsoft.com/office/drawing/2014/main" id="{5DD79D83-F743-9D4D-B71A-256CF7C54829}"/>
              </a:ext>
            </a:extLst>
          </p:cNvPr>
          <p:cNvSpPr>
            <a:spLocks noChangeArrowheads="1"/>
          </p:cNvSpPr>
          <p:nvPr/>
        </p:nvSpPr>
        <p:spPr bwMode="auto">
          <a:xfrm>
            <a:off x="5874057" y="3133179"/>
            <a:ext cx="67098" cy="61738"/>
          </a:xfrm>
          <a:custGeom>
            <a:avLst/>
            <a:gdLst>
              <a:gd name="T0" fmla="*/ 17422118 w 138"/>
              <a:gd name="T1" fmla="*/ 6098117 h 90"/>
              <a:gd name="T2" fmla="*/ 2034809 w 138"/>
              <a:gd name="T3" fmla="*/ 11076164 h 90"/>
              <a:gd name="T4" fmla="*/ 0 w 138"/>
              <a:gd name="T5" fmla="*/ 5102578 h 90"/>
              <a:gd name="T6" fmla="*/ 15387665 w 138"/>
              <a:gd name="T7" fmla="*/ 0 h 90"/>
              <a:gd name="T8" fmla="*/ 17422118 w 138"/>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0">
                <a:moveTo>
                  <a:pt x="137" y="49"/>
                </a:moveTo>
                <a:lnTo>
                  <a:pt x="16" y="89"/>
                </a:lnTo>
                <a:lnTo>
                  <a:pt x="0" y="41"/>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5" name="Freeform 240">
            <a:extLst>
              <a:ext uri="{FF2B5EF4-FFF2-40B4-BE49-F238E27FC236}">
                <a16:creationId xmlns:a16="http://schemas.microsoft.com/office/drawing/2014/main" id="{BE7E5EA1-39CD-1749-8C0D-BDB8BDF67AFE}"/>
              </a:ext>
            </a:extLst>
          </p:cNvPr>
          <p:cNvSpPr>
            <a:spLocks noChangeArrowheads="1"/>
          </p:cNvSpPr>
          <p:nvPr/>
        </p:nvSpPr>
        <p:spPr bwMode="auto">
          <a:xfrm>
            <a:off x="5750681" y="3185658"/>
            <a:ext cx="71429" cy="61738"/>
          </a:xfrm>
          <a:custGeom>
            <a:avLst/>
            <a:gdLst>
              <a:gd name="T0" fmla="*/ 18543214 w 147"/>
              <a:gd name="T1" fmla="*/ 6098117 h 90"/>
              <a:gd name="T2" fmla="*/ 2158956 w 147"/>
              <a:gd name="T3" fmla="*/ 11076164 h 90"/>
              <a:gd name="T4" fmla="*/ 0 w 147"/>
              <a:gd name="T5" fmla="*/ 4978047 h 90"/>
              <a:gd name="T6" fmla="*/ 16511130 w 147"/>
              <a:gd name="T7" fmla="*/ 0 h 90"/>
              <a:gd name="T8" fmla="*/ 18543214 w 147"/>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0">
                <a:moveTo>
                  <a:pt x="146" y="49"/>
                </a:moveTo>
                <a:lnTo>
                  <a:pt x="17" y="89"/>
                </a:lnTo>
                <a:lnTo>
                  <a:pt x="0" y="40"/>
                </a:lnTo>
                <a:lnTo>
                  <a:pt x="130"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6" name="Freeform 241">
            <a:extLst>
              <a:ext uri="{FF2B5EF4-FFF2-40B4-BE49-F238E27FC236}">
                <a16:creationId xmlns:a16="http://schemas.microsoft.com/office/drawing/2014/main" id="{CC14E21C-B7A8-6647-837E-F3477B5202AC}"/>
              </a:ext>
            </a:extLst>
          </p:cNvPr>
          <p:cNvSpPr>
            <a:spLocks noChangeArrowheads="1"/>
          </p:cNvSpPr>
          <p:nvPr/>
        </p:nvSpPr>
        <p:spPr bwMode="auto">
          <a:xfrm>
            <a:off x="5631636" y="3241221"/>
            <a:ext cx="67098" cy="61738"/>
          </a:xfrm>
          <a:custGeom>
            <a:avLst/>
            <a:gdLst>
              <a:gd name="T0" fmla="*/ 17422118 w 138"/>
              <a:gd name="T1" fmla="*/ 6108843 h 89"/>
              <a:gd name="T2" fmla="*/ 2034809 w 138"/>
              <a:gd name="T3" fmla="*/ 11199188 h 89"/>
              <a:gd name="T4" fmla="*/ 0 w 138"/>
              <a:gd name="T5" fmla="*/ 5090702 h 89"/>
              <a:gd name="T6" fmla="*/ 15387665 w 138"/>
              <a:gd name="T7" fmla="*/ 0 h 89"/>
              <a:gd name="T8" fmla="*/ 17422118 w 138"/>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9">
                <a:moveTo>
                  <a:pt x="137" y="48"/>
                </a:moveTo>
                <a:lnTo>
                  <a:pt x="16" y="88"/>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7" name="Freeform 242">
            <a:extLst>
              <a:ext uri="{FF2B5EF4-FFF2-40B4-BE49-F238E27FC236}">
                <a16:creationId xmlns:a16="http://schemas.microsoft.com/office/drawing/2014/main" id="{31A1525C-D4FF-C549-A5C7-8D0D9886A55C}"/>
              </a:ext>
            </a:extLst>
          </p:cNvPr>
          <p:cNvSpPr>
            <a:spLocks noChangeArrowheads="1"/>
          </p:cNvSpPr>
          <p:nvPr/>
        </p:nvSpPr>
        <p:spPr bwMode="auto">
          <a:xfrm>
            <a:off x="5512589" y="3296785"/>
            <a:ext cx="67099" cy="67912"/>
          </a:xfrm>
          <a:custGeom>
            <a:avLst/>
            <a:gdLst>
              <a:gd name="T0" fmla="*/ 17422828 w 138"/>
              <a:gd name="T1" fmla="*/ 6222411 h 97"/>
              <a:gd name="T2" fmla="*/ 2034851 w 138"/>
              <a:gd name="T3" fmla="*/ 12445182 h 97"/>
              <a:gd name="T4" fmla="*/ 0 w 138"/>
              <a:gd name="T5" fmla="*/ 5185462 h 97"/>
              <a:gd name="T6" fmla="*/ 15388335 w 138"/>
              <a:gd name="T7" fmla="*/ 0 h 97"/>
              <a:gd name="T8" fmla="*/ 17422828 w 138"/>
              <a:gd name="T9" fmla="*/ 6222411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7">
                <a:moveTo>
                  <a:pt x="137" y="48"/>
                </a:moveTo>
                <a:lnTo>
                  <a:pt x="16" y="96"/>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8" name="Freeform 243">
            <a:extLst>
              <a:ext uri="{FF2B5EF4-FFF2-40B4-BE49-F238E27FC236}">
                <a16:creationId xmlns:a16="http://schemas.microsoft.com/office/drawing/2014/main" id="{C2B7056B-2809-454F-99E5-5C9465818F0B}"/>
              </a:ext>
            </a:extLst>
          </p:cNvPr>
          <p:cNvSpPr>
            <a:spLocks noChangeArrowheads="1"/>
          </p:cNvSpPr>
          <p:nvPr/>
        </p:nvSpPr>
        <p:spPr bwMode="auto">
          <a:xfrm>
            <a:off x="5391379" y="3358522"/>
            <a:ext cx="71429" cy="67912"/>
          </a:xfrm>
          <a:custGeom>
            <a:avLst/>
            <a:gdLst>
              <a:gd name="T0" fmla="*/ 18543214 w 147"/>
              <a:gd name="T1" fmla="*/ 6223421 h 98"/>
              <a:gd name="T2" fmla="*/ 3048126 w 147"/>
              <a:gd name="T3" fmla="*/ 12319616 h 98"/>
              <a:gd name="T4" fmla="*/ 0 w 147"/>
              <a:gd name="T5" fmla="*/ 5207032 h 98"/>
              <a:gd name="T6" fmla="*/ 15367859 w 147"/>
              <a:gd name="T7" fmla="*/ 0 h 98"/>
              <a:gd name="T8" fmla="*/ 18543214 w 147"/>
              <a:gd name="T9" fmla="*/ 6223421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8">
                <a:moveTo>
                  <a:pt x="146" y="49"/>
                </a:moveTo>
                <a:lnTo>
                  <a:pt x="24" y="97"/>
                </a:lnTo>
                <a:lnTo>
                  <a:pt x="0" y="41"/>
                </a:lnTo>
                <a:lnTo>
                  <a:pt x="121"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9" name="Freeform 244">
            <a:extLst>
              <a:ext uri="{FF2B5EF4-FFF2-40B4-BE49-F238E27FC236}">
                <a16:creationId xmlns:a16="http://schemas.microsoft.com/office/drawing/2014/main" id="{B86396DB-72FB-5D4A-9622-D21F1EB13ECD}"/>
              </a:ext>
            </a:extLst>
          </p:cNvPr>
          <p:cNvSpPr>
            <a:spLocks noChangeArrowheads="1"/>
          </p:cNvSpPr>
          <p:nvPr/>
        </p:nvSpPr>
        <p:spPr bwMode="auto">
          <a:xfrm>
            <a:off x="5274497" y="3420260"/>
            <a:ext cx="67099" cy="74085"/>
          </a:xfrm>
          <a:custGeom>
            <a:avLst/>
            <a:gdLst>
              <a:gd name="T0" fmla="*/ 17422828 w 138"/>
              <a:gd name="T1" fmla="*/ 7364083 h 106"/>
              <a:gd name="T2" fmla="*/ 2034851 w 138"/>
              <a:gd name="T3" fmla="*/ 13565397 h 106"/>
              <a:gd name="T4" fmla="*/ 0 w 138"/>
              <a:gd name="T5" fmla="*/ 6330351 h 106"/>
              <a:gd name="T6" fmla="*/ 14370909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16" y="105"/>
                </a:lnTo>
                <a:lnTo>
                  <a:pt x="0" y="49"/>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0" name="Freeform 245">
            <a:extLst>
              <a:ext uri="{FF2B5EF4-FFF2-40B4-BE49-F238E27FC236}">
                <a16:creationId xmlns:a16="http://schemas.microsoft.com/office/drawing/2014/main" id="{E5EE5129-9B08-8249-AF51-2EC7A24F9549}"/>
              </a:ext>
            </a:extLst>
          </p:cNvPr>
          <p:cNvSpPr>
            <a:spLocks noChangeArrowheads="1"/>
          </p:cNvSpPr>
          <p:nvPr/>
        </p:nvSpPr>
        <p:spPr bwMode="auto">
          <a:xfrm>
            <a:off x="5157615" y="3488171"/>
            <a:ext cx="67099" cy="74085"/>
          </a:xfrm>
          <a:custGeom>
            <a:avLst/>
            <a:gdLst>
              <a:gd name="T0" fmla="*/ 17422828 w 138"/>
              <a:gd name="T1" fmla="*/ 7364083 h 106"/>
              <a:gd name="T2" fmla="*/ 3052276 w 138"/>
              <a:gd name="T3" fmla="*/ 13565397 h 106"/>
              <a:gd name="T4" fmla="*/ 0 w 138"/>
              <a:gd name="T5" fmla="*/ 7364083 h 106"/>
              <a:gd name="T6" fmla="*/ 15388335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21"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1" name="Freeform 246">
            <a:extLst>
              <a:ext uri="{FF2B5EF4-FFF2-40B4-BE49-F238E27FC236}">
                <a16:creationId xmlns:a16="http://schemas.microsoft.com/office/drawing/2014/main" id="{56953461-FF1F-B047-809F-EBD0333CA7A7}"/>
              </a:ext>
            </a:extLst>
          </p:cNvPr>
          <p:cNvSpPr>
            <a:spLocks noChangeArrowheads="1"/>
          </p:cNvSpPr>
          <p:nvPr/>
        </p:nvSpPr>
        <p:spPr bwMode="auto">
          <a:xfrm>
            <a:off x="5042899" y="3562256"/>
            <a:ext cx="67098" cy="74085"/>
          </a:xfrm>
          <a:custGeom>
            <a:avLst/>
            <a:gdLst>
              <a:gd name="T0" fmla="*/ 17422118 w 138"/>
              <a:gd name="T1" fmla="*/ 7364083 h 106"/>
              <a:gd name="T2" fmla="*/ 3052214 w 138"/>
              <a:gd name="T3" fmla="*/ 13565397 h 106"/>
              <a:gd name="T4" fmla="*/ 0 w 138"/>
              <a:gd name="T5" fmla="*/ 7364083 h 106"/>
              <a:gd name="T6" fmla="*/ 14370261 w 138"/>
              <a:gd name="T7" fmla="*/ 0 h 106"/>
              <a:gd name="T8" fmla="*/ 1742211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2" name="Freeform 247">
            <a:extLst>
              <a:ext uri="{FF2B5EF4-FFF2-40B4-BE49-F238E27FC236}">
                <a16:creationId xmlns:a16="http://schemas.microsoft.com/office/drawing/2014/main" id="{0F09E718-0380-DE4D-A700-3067E1682A89}"/>
              </a:ext>
            </a:extLst>
          </p:cNvPr>
          <p:cNvSpPr>
            <a:spLocks noChangeArrowheads="1"/>
          </p:cNvSpPr>
          <p:nvPr/>
        </p:nvSpPr>
        <p:spPr bwMode="auto">
          <a:xfrm>
            <a:off x="4926017" y="3642515"/>
            <a:ext cx="69263" cy="74085"/>
          </a:xfrm>
          <a:custGeom>
            <a:avLst/>
            <a:gdLst>
              <a:gd name="T0" fmla="*/ 18432360 w 139"/>
              <a:gd name="T1" fmla="*/ 6330351 h 106"/>
              <a:gd name="T2" fmla="*/ 3205517 w 139"/>
              <a:gd name="T3" fmla="*/ 13565397 h 106"/>
              <a:gd name="T4" fmla="*/ 0 w 139"/>
              <a:gd name="T5" fmla="*/ 7364083 h 106"/>
              <a:gd name="T6" fmla="*/ 15093082 w 139"/>
              <a:gd name="T7" fmla="*/ 0 h 106"/>
              <a:gd name="T8" fmla="*/ 18432360 w 139"/>
              <a:gd name="T9" fmla="*/ 6330351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6">
                <a:moveTo>
                  <a:pt x="138" y="49"/>
                </a:moveTo>
                <a:lnTo>
                  <a:pt x="24" y="105"/>
                </a:lnTo>
                <a:lnTo>
                  <a:pt x="0" y="57"/>
                </a:lnTo>
                <a:lnTo>
                  <a:pt x="113"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3" name="Freeform 248">
            <a:extLst>
              <a:ext uri="{FF2B5EF4-FFF2-40B4-BE49-F238E27FC236}">
                <a16:creationId xmlns:a16="http://schemas.microsoft.com/office/drawing/2014/main" id="{D8B05B24-7ADD-404E-A8F8-C562158B01ED}"/>
              </a:ext>
            </a:extLst>
          </p:cNvPr>
          <p:cNvSpPr>
            <a:spLocks noChangeArrowheads="1"/>
          </p:cNvSpPr>
          <p:nvPr/>
        </p:nvSpPr>
        <p:spPr bwMode="auto">
          <a:xfrm>
            <a:off x="4815629" y="3725860"/>
            <a:ext cx="67099" cy="80258"/>
          </a:xfrm>
          <a:custGeom>
            <a:avLst/>
            <a:gdLst>
              <a:gd name="T0" fmla="*/ 17422828 w 138"/>
              <a:gd name="T1" fmla="*/ 6312204 h 115"/>
              <a:gd name="T2" fmla="*/ 3052276 w 138"/>
              <a:gd name="T3" fmla="*/ 14685286 h 115"/>
              <a:gd name="T4" fmla="*/ 0 w 138"/>
              <a:gd name="T5" fmla="*/ 7342643 h 115"/>
              <a:gd name="T6" fmla="*/ 14370909 w 138"/>
              <a:gd name="T7" fmla="*/ 0 h 115"/>
              <a:gd name="T8" fmla="*/ 17422828 w 138"/>
              <a:gd name="T9" fmla="*/ 6312204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5">
                <a:moveTo>
                  <a:pt x="137" y="49"/>
                </a:moveTo>
                <a:lnTo>
                  <a:pt x="24" y="114"/>
                </a:lnTo>
                <a:lnTo>
                  <a:pt x="0" y="57"/>
                </a:lnTo>
                <a:lnTo>
                  <a:pt x="113"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4" name="Freeform 249">
            <a:extLst>
              <a:ext uri="{FF2B5EF4-FFF2-40B4-BE49-F238E27FC236}">
                <a16:creationId xmlns:a16="http://schemas.microsoft.com/office/drawing/2014/main" id="{974810CF-231D-0042-9C17-2F8688568DB1}"/>
              </a:ext>
            </a:extLst>
          </p:cNvPr>
          <p:cNvSpPr>
            <a:spLocks noChangeArrowheads="1"/>
          </p:cNvSpPr>
          <p:nvPr/>
        </p:nvSpPr>
        <p:spPr bwMode="auto">
          <a:xfrm>
            <a:off x="4705241" y="3812291"/>
            <a:ext cx="67098" cy="86433"/>
          </a:xfrm>
          <a:custGeom>
            <a:avLst/>
            <a:gdLst>
              <a:gd name="T0" fmla="*/ 17422118 w 138"/>
              <a:gd name="T1" fmla="*/ 7433716 h 122"/>
              <a:gd name="T2" fmla="*/ 4069262 w 138"/>
              <a:gd name="T3" fmla="*/ 16062481 h 122"/>
              <a:gd name="T4" fmla="*/ 0 w 138"/>
              <a:gd name="T5" fmla="*/ 9557843 h 122"/>
              <a:gd name="T6" fmla="*/ 14370261 w 138"/>
              <a:gd name="T7" fmla="*/ 0 h 122"/>
              <a:gd name="T8" fmla="*/ 17422118 w 138"/>
              <a:gd name="T9" fmla="*/ 743371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2">
                <a:moveTo>
                  <a:pt x="137" y="56"/>
                </a:moveTo>
                <a:lnTo>
                  <a:pt x="32" y="121"/>
                </a:lnTo>
                <a:lnTo>
                  <a:pt x="0" y="72"/>
                </a:lnTo>
                <a:lnTo>
                  <a:pt x="113" y="0"/>
                </a:lnTo>
                <a:lnTo>
                  <a:pt x="137" y="5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5" name="Freeform 250">
            <a:extLst>
              <a:ext uri="{FF2B5EF4-FFF2-40B4-BE49-F238E27FC236}">
                <a16:creationId xmlns:a16="http://schemas.microsoft.com/office/drawing/2014/main" id="{E27889D0-21C4-AF4C-A29A-FEE9A4B5D6E8}"/>
              </a:ext>
            </a:extLst>
          </p:cNvPr>
          <p:cNvSpPr>
            <a:spLocks noChangeArrowheads="1"/>
          </p:cNvSpPr>
          <p:nvPr/>
        </p:nvSpPr>
        <p:spPr bwMode="auto">
          <a:xfrm>
            <a:off x="4597017" y="3914160"/>
            <a:ext cx="71427" cy="86433"/>
          </a:xfrm>
          <a:custGeom>
            <a:avLst/>
            <a:gdLst>
              <a:gd name="T0" fmla="*/ 18668430 w 146"/>
              <a:gd name="T1" fmla="*/ 6504638 h 122"/>
              <a:gd name="T2" fmla="*/ 5150073 w 146"/>
              <a:gd name="T3" fmla="*/ 16062481 h 122"/>
              <a:gd name="T4" fmla="*/ 0 w 146"/>
              <a:gd name="T5" fmla="*/ 9690464 h 122"/>
              <a:gd name="T6" fmla="*/ 14548516 w 146"/>
              <a:gd name="T7" fmla="*/ 0 h 122"/>
              <a:gd name="T8" fmla="*/ 18668430 w 146"/>
              <a:gd name="T9" fmla="*/ 6504638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145" y="49"/>
                </a:moveTo>
                <a:lnTo>
                  <a:pt x="40" y="121"/>
                </a:lnTo>
                <a:lnTo>
                  <a:pt x="0" y="73"/>
                </a:lnTo>
                <a:lnTo>
                  <a:pt x="113" y="0"/>
                </a:lnTo>
                <a:lnTo>
                  <a:pt x="145"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6" name="Freeform 251">
            <a:extLst>
              <a:ext uri="{FF2B5EF4-FFF2-40B4-BE49-F238E27FC236}">
                <a16:creationId xmlns:a16="http://schemas.microsoft.com/office/drawing/2014/main" id="{851DA3BC-D27E-CA4E-A072-F10A6DAA57BA}"/>
              </a:ext>
            </a:extLst>
          </p:cNvPr>
          <p:cNvSpPr>
            <a:spLocks noChangeArrowheads="1"/>
          </p:cNvSpPr>
          <p:nvPr/>
        </p:nvSpPr>
        <p:spPr bwMode="auto">
          <a:xfrm>
            <a:off x="4499616" y="4016026"/>
            <a:ext cx="67099" cy="92607"/>
          </a:xfrm>
          <a:custGeom>
            <a:avLst/>
            <a:gdLst>
              <a:gd name="T0" fmla="*/ 17422828 w 138"/>
              <a:gd name="T1" fmla="*/ 6476273 h 131"/>
              <a:gd name="T2" fmla="*/ 4069701 w 138"/>
              <a:gd name="T3" fmla="*/ 17181719 h 131"/>
              <a:gd name="T4" fmla="*/ 0 w 138"/>
              <a:gd name="T5" fmla="*/ 10705809 h 131"/>
              <a:gd name="T6" fmla="*/ 12336059 w 138"/>
              <a:gd name="T7" fmla="*/ 0 h 131"/>
              <a:gd name="T8" fmla="*/ 17422828 w 138"/>
              <a:gd name="T9" fmla="*/ 6476273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1">
                <a:moveTo>
                  <a:pt x="137" y="49"/>
                </a:moveTo>
                <a:lnTo>
                  <a:pt x="32" y="130"/>
                </a:lnTo>
                <a:lnTo>
                  <a:pt x="0" y="81"/>
                </a:lnTo>
                <a:lnTo>
                  <a:pt x="97"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7" name="Freeform 252">
            <a:extLst>
              <a:ext uri="{FF2B5EF4-FFF2-40B4-BE49-F238E27FC236}">
                <a16:creationId xmlns:a16="http://schemas.microsoft.com/office/drawing/2014/main" id="{4164B789-87EB-3B40-868D-5878B2505E34}"/>
              </a:ext>
            </a:extLst>
          </p:cNvPr>
          <p:cNvSpPr>
            <a:spLocks noChangeArrowheads="1"/>
          </p:cNvSpPr>
          <p:nvPr/>
        </p:nvSpPr>
        <p:spPr bwMode="auto">
          <a:xfrm>
            <a:off x="4404378" y="4133327"/>
            <a:ext cx="62771" cy="89521"/>
          </a:xfrm>
          <a:custGeom>
            <a:avLst/>
            <a:gdLst>
              <a:gd name="T0" fmla="*/ 16178461 w 130"/>
              <a:gd name="T1" fmla="*/ 5016725 h 130"/>
              <a:gd name="T2" fmla="*/ 5016725 w 130"/>
              <a:gd name="T3" fmla="*/ 16178461 h 130"/>
              <a:gd name="T4" fmla="*/ 0 w 130"/>
              <a:gd name="T5" fmla="*/ 11161736 h 130"/>
              <a:gd name="T6" fmla="*/ 11161736 w 130"/>
              <a:gd name="T7" fmla="*/ 0 h 130"/>
              <a:gd name="T8" fmla="*/ 16178461 w 130"/>
              <a:gd name="T9" fmla="*/ 5016725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0">
                <a:moveTo>
                  <a:pt x="129" y="40"/>
                </a:moveTo>
                <a:lnTo>
                  <a:pt x="40" y="129"/>
                </a:lnTo>
                <a:lnTo>
                  <a:pt x="0" y="89"/>
                </a:lnTo>
                <a:lnTo>
                  <a:pt x="8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8" name="Freeform 253">
            <a:extLst>
              <a:ext uri="{FF2B5EF4-FFF2-40B4-BE49-F238E27FC236}">
                <a16:creationId xmlns:a16="http://schemas.microsoft.com/office/drawing/2014/main" id="{7792892D-065F-6C45-B145-7EC848CEC984}"/>
              </a:ext>
            </a:extLst>
          </p:cNvPr>
          <p:cNvSpPr>
            <a:spLocks noChangeArrowheads="1"/>
          </p:cNvSpPr>
          <p:nvPr/>
        </p:nvSpPr>
        <p:spPr bwMode="auto">
          <a:xfrm>
            <a:off x="4315636" y="4262977"/>
            <a:ext cx="62770" cy="95694"/>
          </a:xfrm>
          <a:custGeom>
            <a:avLst/>
            <a:gdLst>
              <a:gd name="T0" fmla="*/ 16177756 w 130"/>
              <a:gd name="T1" fmla="*/ 5087126 h 138"/>
              <a:gd name="T2" fmla="*/ 5141625 w 130"/>
              <a:gd name="T3" fmla="*/ 17422828 h 138"/>
              <a:gd name="T4" fmla="*/ 0 w 130"/>
              <a:gd name="T5" fmla="*/ 12336059 h 138"/>
              <a:gd name="T6" fmla="*/ 10158241 w 130"/>
              <a:gd name="T7" fmla="*/ 0 h 138"/>
              <a:gd name="T8" fmla="*/ 16177756 w 130"/>
              <a:gd name="T9" fmla="*/ 508712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8">
                <a:moveTo>
                  <a:pt x="129" y="40"/>
                </a:moveTo>
                <a:lnTo>
                  <a:pt x="41" y="137"/>
                </a:lnTo>
                <a:lnTo>
                  <a:pt x="0" y="97"/>
                </a:lnTo>
                <a:lnTo>
                  <a:pt x="81"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9" name="Freeform 254">
            <a:extLst>
              <a:ext uri="{FF2B5EF4-FFF2-40B4-BE49-F238E27FC236}">
                <a16:creationId xmlns:a16="http://schemas.microsoft.com/office/drawing/2014/main" id="{932CBAC8-950A-D04B-8826-F567A8B312F4}"/>
              </a:ext>
            </a:extLst>
          </p:cNvPr>
          <p:cNvSpPr>
            <a:spLocks noChangeArrowheads="1"/>
          </p:cNvSpPr>
          <p:nvPr/>
        </p:nvSpPr>
        <p:spPr bwMode="auto">
          <a:xfrm>
            <a:off x="4239879" y="4404972"/>
            <a:ext cx="60606" cy="95694"/>
          </a:xfrm>
          <a:custGeom>
            <a:avLst/>
            <a:gdLst>
              <a:gd name="T0" fmla="*/ 16062481 w 122"/>
              <a:gd name="T1" fmla="*/ 4069701 h 138"/>
              <a:gd name="T2" fmla="*/ 16062481 w 122"/>
              <a:gd name="T3" fmla="*/ 4069701 h 138"/>
              <a:gd name="T4" fmla="*/ 6372017 w 122"/>
              <a:gd name="T5" fmla="*/ 17422828 h 138"/>
              <a:gd name="T6" fmla="*/ 0 w 122"/>
              <a:gd name="T7" fmla="*/ 13353484 h 138"/>
              <a:gd name="T8" fmla="*/ 9557843 w 122"/>
              <a:gd name="T9" fmla="*/ 0 h 138"/>
              <a:gd name="T10" fmla="*/ 16062481 w 122"/>
              <a:gd name="T11" fmla="*/ 4069701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38">
                <a:moveTo>
                  <a:pt x="121" y="32"/>
                </a:moveTo>
                <a:lnTo>
                  <a:pt x="121" y="32"/>
                </a:lnTo>
                <a:cubicBezTo>
                  <a:pt x="97" y="64"/>
                  <a:pt x="72" y="105"/>
                  <a:pt x="48" y="137"/>
                </a:cubicBezTo>
                <a:cubicBezTo>
                  <a:pt x="0" y="105"/>
                  <a:pt x="0" y="105"/>
                  <a:pt x="0" y="105"/>
                </a:cubicBezTo>
                <a:cubicBezTo>
                  <a:pt x="24" y="64"/>
                  <a:pt x="48" y="32"/>
                  <a:pt x="72" y="0"/>
                </a:cubicBezTo>
                <a:lnTo>
                  <a:pt x="121"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0" name="Freeform 255">
            <a:extLst>
              <a:ext uri="{FF2B5EF4-FFF2-40B4-BE49-F238E27FC236}">
                <a16:creationId xmlns:a16="http://schemas.microsoft.com/office/drawing/2014/main" id="{97FA1176-0C98-E24A-A599-3B7CA230CA63}"/>
              </a:ext>
            </a:extLst>
          </p:cNvPr>
          <p:cNvSpPr>
            <a:spLocks noChangeArrowheads="1"/>
          </p:cNvSpPr>
          <p:nvPr/>
        </p:nvSpPr>
        <p:spPr bwMode="auto">
          <a:xfrm>
            <a:off x="4181439" y="4559317"/>
            <a:ext cx="51947" cy="101869"/>
          </a:xfrm>
          <a:custGeom>
            <a:avLst/>
            <a:gdLst>
              <a:gd name="T0" fmla="*/ 13439686 w 107"/>
              <a:gd name="T1" fmla="*/ 4119993 h 146"/>
              <a:gd name="T2" fmla="*/ 13439686 w 107"/>
              <a:gd name="T3" fmla="*/ 4119993 h 146"/>
              <a:gd name="T4" fmla="*/ 7226893 w 107"/>
              <a:gd name="T5" fmla="*/ 18669146 h 146"/>
              <a:gd name="T6" fmla="*/ 0 w 107"/>
              <a:gd name="T7" fmla="*/ 15578971 h 146"/>
              <a:gd name="T8" fmla="*/ 7226893 w 107"/>
              <a:gd name="T9" fmla="*/ 0 h 146"/>
              <a:gd name="T10" fmla="*/ 13439686 w 107"/>
              <a:gd name="T11" fmla="*/ 4119993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46">
                <a:moveTo>
                  <a:pt x="106" y="32"/>
                </a:moveTo>
                <a:lnTo>
                  <a:pt x="106" y="32"/>
                </a:lnTo>
                <a:cubicBezTo>
                  <a:pt x="89" y="65"/>
                  <a:pt x="73" y="105"/>
                  <a:pt x="57" y="145"/>
                </a:cubicBezTo>
                <a:cubicBezTo>
                  <a:pt x="0" y="121"/>
                  <a:pt x="0" y="121"/>
                  <a:pt x="0" y="121"/>
                </a:cubicBezTo>
                <a:cubicBezTo>
                  <a:pt x="17" y="81"/>
                  <a:pt x="33" y="40"/>
                  <a:pt x="57" y="0"/>
                </a:cubicBezTo>
                <a:lnTo>
                  <a:pt x="106"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1" name="Freeform 256">
            <a:extLst>
              <a:ext uri="{FF2B5EF4-FFF2-40B4-BE49-F238E27FC236}">
                <a16:creationId xmlns:a16="http://schemas.microsoft.com/office/drawing/2014/main" id="{757F8967-D0CC-9B4C-A0DA-77C568E81494}"/>
              </a:ext>
            </a:extLst>
          </p:cNvPr>
          <p:cNvSpPr>
            <a:spLocks noChangeArrowheads="1"/>
          </p:cNvSpPr>
          <p:nvPr/>
        </p:nvSpPr>
        <p:spPr bwMode="auto">
          <a:xfrm>
            <a:off x="4142478" y="4726007"/>
            <a:ext cx="47619" cy="101869"/>
          </a:xfrm>
          <a:custGeom>
            <a:avLst/>
            <a:gdLst>
              <a:gd name="T0" fmla="*/ 12319616 w 98"/>
              <a:gd name="T1" fmla="*/ 3048126 h 147"/>
              <a:gd name="T2" fmla="*/ 12319616 w 98"/>
              <a:gd name="T3" fmla="*/ 3048126 h 147"/>
              <a:gd name="T4" fmla="*/ 8128259 w 98"/>
              <a:gd name="T5" fmla="*/ 18543214 h 147"/>
              <a:gd name="T6" fmla="*/ 0 w 98"/>
              <a:gd name="T7" fmla="*/ 16383902 h 147"/>
              <a:gd name="T8" fmla="*/ 4064130 w 98"/>
              <a:gd name="T9" fmla="*/ 0 h 147"/>
              <a:gd name="T10" fmla="*/ 12319616 w 98"/>
              <a:gd name="T11" fmla="*/ 3048126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7">
                <a:moveTo>
                  <a:pt x="97" y="24"/>
                </a:moveTo>
                <a:lnTo>
                  <a:pt x="97" y="24"/>
                </a:lnTo>
                <a:cubicBezTo>
                  <a:pt x="80" y="65"/>
                  <a:pt x="72" y="105"/>
                  <a:pt x="64" y="146"/>
                </a:cubicBezTo>
                <a:cubicBezTo>
                  <a:pt x="0" y="129"/>
                  <a:pt x="0" y="129"/>
                  <a:pt x="0" y="129"/>
                </a:cubicBezTo>
                <a:cubicBezTo>
                  <a:pt x="8" y="89"/>
                  <a:pt x="24" y="49"/>
                  <a:pt x="32" y="0"/>
                </a:cubicBezTo>
                <a:lnTo>
                  <a:pt x="9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2" name="Freeform 257">
            <a:extLst>
              <a:ext uri="{FF2B5EF4-FFF2-40B4-BE49-F238E27FC236}">
                <a16:creationId xmlns:a16="http://schemas.microsoft.com/office/drawing/2014/main" id="{D0C68FC1-99BB-5447-9772-C783EE616FB7}"/>
              </a:ext>
            </a:extLst>
          </p:cNvPr>
          <p:cNvSpPr>
            <a:spLocks noChangeArrowheads="1"/>
          </p:cNvSpPr>
          <p:nvPr/>
        </p:nvSpPr>
        <p:spPr bwMode="auto">
          <a:xfrm>
            <a:off x="4129491" y="4914308"/>
            <a:ext cx="36795" cy="89519"/>
          </a:xfrm>
          <a:custGeom>
            <a:avLst/>
            <a:gdLst>
              <a:gd name="T0" fmla="*/ 9708756 w 74"/>
              <a:gd name="T1" fmla="*/ 0 h 130"/>
              <a:gd name="T2" fmla="*/ 9708756 w 74"/>
              <a:gd name="T3" fmla="*/ 0 h 130"/>
              <a:gd name="T4" fmla="*/ 8644957 w 74"/>
              <a:gd name="T5" fmla="*/ 16177756 h 130"/>
              <a:gd name="T6" fmla="*/ 0 w 74"/>
              <a:gd name="T7" fmla="*/ 16177756 h 130"/>
              <a:gd name="T8" fmla="*/ 1064163 w 74"/>
              <a:gd name="T9" fmla="*/ 0 h 130"/>
              <a:gd name="T10" fmla="*/ 9708756 w 7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30">
                <a:moveTo>
                  <a:pt x="73" y="0"/>
                </a:moveTo>
                <a:lnTo>
                  <a:pt x="73" y="0"/>
                </a:lnTo>
                <a:cubicBezTo>
                  <a:pt x="65" y="48"/>
                  <a:pt x="65" y="89"/>
                  <a:pt x="65" y="129"/>
                </a:cubicBezTo>
                <a:cubicBezTo>
                  <a:pt x="0" y="129"/>
                  <a:pt x="0" y="129"/>
                  <a:pt x="0" y="129"/>
                </a:cubicBezTo>
                <a:cubicBezTo>
                  <a:pt x="0" y="81"/>
                  <a:pt x="0" y="40"/>
                  <a:pt x="8" y="0"/>
                </a:cubicBezTo>
                <a:lnTo>
                  <a:pt x="7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3" name="Freeform 258">
            <a:extLst>
              <a:ext uri="{FF2B5EF4-FFF2-40B4-BE49-F238E27FC236}">
                <a16:creationId xmlns:a16="http://schemas.microsoft.com/office/drawing/2014/main" id="{47EDC8FE-BA77-0A4D-A128-AFA9FFC5AF9A}"/>
              </a:ext>
            </a:extLst>
          </p:cNvPr>
          <p:cNvSpPr>
            <a:spLocks noChangeArrowheads="1"/>
          </p:cNvSpPr>
          <p:nvPr/>
        </p:nvSpPr>
        <p:spPr bwMode="auto">
          <a:xfrm>
            <a:off x="4133820" y="5090259"/>
            <a:ext cx="41124" cy="98780"/>
          </a:xfrm>
          <a:custGeom>
            <a:avLst/>
            <a:gdLst>
              <a:gd name="T0" fmla="*/ 8794430 w 82"/>
              <a:gd name="T1" fmla="*/ 0 h 139"/>
              <a:gd name="T2" fmla="*/ 8794430 w 82"/>
              <a:gd name="T3" fmla="*/ 0 h 139"/>
              <a:gd name="T4" fmla="*/ 10959105 w 82"/>
              <a:gd name="T5" fmla="*/ 17229971 h 139"/>
              <a:gd name="T6" fmla="*/ 2300036 w 82"/>
              <a:gd name="T7" fmla="*/ 18432360 h 139"/>
              <a:gd name="T8" fmla="*/ 0 w 82"/>
              <a:gd name="T9" fmla="*/ 1068627 h 139"/>
              <a:gd name="T10" fmla="*/ 8794430 w 82"/>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39">
                <a:moveTo>
                  <a:pt x="65" y="0"/>
                </a:moveTo>
                <a:lnTo>
                  <a:pt x="65" y="0"/>
                </a:lnTo>
                <a:cubicBezTo>
                  <a:pt x="65" y="49"/>
                  <a:pt x="73" y="89"/>
                  <a:pt x="81" y="129"/>
                </a:cubicBezTo>
                <a:cubicBezTo>
                  <a:pt x="17" y="138"/>
                  <a:pt x="17" y="138"/>
                  <a:pt x="17" y="138"/>
                </a:cubicBezTo>
                <a:cubicBezTo>
                  <a:pt x="9" y="97"/>
                  <a:pt x="0" y="57"/>
                  <a:pt x="0" y="8"/>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4" name="Freeform 259">
            <a:extLst>
              <a:ext uri="{FF2B5EF4-FFF2-40B4-BE49-F238E27FC236}">
                <a16:creationId xmlns:a16="http://schemas.microsoft.com/office/drawing/2014/main" id="{3602071D-7A91-1C40-8978-9EBD70FF5AD0}"/>
              </a:ext>
            </a:extLst>
          </p:cNvPr>
          <p:cNvSpPr>
            <a:spLocks noChangeArrowheads="1"/>
          </p:cNvSpPr>
          <p:nvPr/>
        </p:nvSpPr>
        <p:spPr bwMode="auto">
          <a:xfrm>
            <a:off x="4157629" y="5266212"/>
            <a:ext cx="47619" cy="101866"/>
          </a:xfrm>
          <a:custGeom>
            <a:avLst/>
            <a:gdLst>
              <a:gd name="T0" fmla="*/ 8255486 w 98"/>
              <a:gd name="T1" fmla="*/ 0 h 146"/>
              <a:gd name="T2" fmla="*/ 8255486 w 98"/>
              <a:gd name="T3" fmla="*/ 0 h 146"/>
              <a:gd name="T4" fmla="*/ 12319616 w 98"/>
              <a:gd name="T5" fmla="*/ 15578674 h 146"/>
              <a:gd name="T6" fmla="*/ 5080162 w 98"/>
              <a:gd name="T7" fmla="*/ 18668430 h 146"/>
              <a:gd name="T8" fmla="*/ 0 w 98"/>
              <a:gd name="T9" fmla="*/ 2059957 h 146"/>
              <a:gd name="T10" fmla="*/ 8255486 w 98"/>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6">
                <a:moveTo>
                  <a:pt x="65" y="0"/>
                </a:moveTo>
                <a:lnTo>
                  <a:pt x="65" y="0"/>
                </a:lnTo>
                <a:cubicBezTo>
                  <a:pt x="73" y="40"/>
                  <a:pt x="89" y="81"/>
                  <a:pt x="97" y="121"/>
                </a:cubicBezTo>
                <a:cubicBezTo>
                  <a:pt x="40" y="145"/>
                  <a:pt x="40" y="145"/>
                  <a:pt x="40" y="145"/>
                </a:cubicBezTo>
                <a:cubicBezTo>
                  <a:pt x="24" y="105"/>
                  <a:pt x="8" y="64"/>
                  <a:pt x="0" y="16"/>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5" name="Freeform 260">
            <a:extLst>
              <a:ext uri="{FF2B5EF4-FFF2-40B4-BE49-F238E27FC236}">
                <a16:creationId xmlns:a16="http://schemas.microsoft.com/office/drawing/2014/main" id="{9FD4BD9E-6AD7-9747-8D70-90289F2C9F0E}"/>
              </a:ext>
            </a:extLst>
          </p:cNvPr>
          <p:cNvSpPr>
            <a:spLocks noChangeArrowheads="1"/>
          </p:cNvSpPr>
          <p:nvPr/>
        </p:nvSpPr>
        <p:spPr bwMode="auto">
          <a:xfrm>
            <a:off x="4200918" y="5435989"/>
            <a:ext cx="56276" cy="101869"/>
          </a:xfrm>
          <a:custGeom>
            <a:avLst/>
            <a:gdLst>
              <a:gd name="T0" fmla="*/ 7340795 w 114"/>
              <a:gd name="T1" fmla="*/ 0 h 146"/>
              <a:gd name="T2" fmla="*/ 14813018 w 114"/>
              <a:gd name="T3" fmla="*/ 14549152 h 146"/>
              <a:gd name="T4" fmla="*/ 7340795 w 114"/>
              <a:gd name="T5" fmla="*/ 18669146 h 146"/>
              <a:gd name="T6" fmla="*/ 0 w 114"/>
              <a:gd name="T7" fmla="*/ 3090174 h 146"/>
              <a:gd name="T8" fmla="*/ 7340795 w 114"/>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6">
                <a:moveTo>
                  <a:pt x="56" y="0"/>
                </a:moveTo>
                <a:lnTo>
                  <a:pt x="113" y="113"/>
                </a:lnTo>
                <a:lnTo>
                  <a:pt x="56" y="145"/>
                </a:lnTo>
                <a:lnTo>
                  <a:pt x="0" y="24"/>
                </a:lnTo>
                <a:lnTo>
                  <a:pt x="5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6" name="Freeform 261">
            <a:extLst>
              <a:ext uri="{FF2B5EF4-FFF2-40B4-BE49-F238E27FC236}">
                <a16:creationId xmlns:a16="http://schemas.microsoft.com/office/drawing/2014/main" id="{D9F571EA-394A-DF42-8CEB-6DA49756490E}"/>
              </a:ext>
            </a:extLst>
          </p:cNvPr>
          <p:cNvSpPr>
            <a:spLocks noChangeArrowheads="1"/>
          </p:cNvSpPr>
          <p:nvPr/>
        </p:nvSpPr>
        <p:spPr bwMode="auto">
          <a:xfrm>
            <a:off x="4261523" y="5593420"/>
            <a:ext cx="60606" cy="101866"/>
          </a:xfrm>
          <a:custGeom>
            <a:avLst/>
            <a:gdLst>
              <a:gd name="T0" fmla="*/ 7566702 w 122"/>
              <a:gd name="T1" fmla="*/ 0 h 147"/>
              <a:gd name="T2" fmla="*/ 16062481 w 122"/>
              <a:gd name="T3" fmla="*/ 13335164 h 147"/>
              <a:gd name="T4" fmla="*/ 8628401 w 122"/>
              <a:gd name="T5" fmla="*/ 18542503 h 147"/>
              <a:gd name="T6" fmla="*/ 0 w 122"/>
              <a:gd name="T7" fmla="*/ 4190960 h 147"/>
              <a:gd name="T8" fmla="*/ 7566702 w 122"/>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7">
                <a:moveTo>
                  <a:pt x="57" y="0"/>
                </a:moveTo>
                <a:lnTo>
                  <a:pt x="121" y="105"/>
                </a:lnTo>
                <a:lnTo>
                  <a:pt x="65" y="146"/>
                </a:lnTo>
                <a:lnTo>
                  <a:pt x="0" y="33"/>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7" name="Freeform 262">
            <a:extLst>
              <a:ext uri="{FF2B5EF4-FFF2-40B4-BE49-F238E27FC236}">
                <a16:creationId xmlns:a16="http://schemas.microsoft.com/office/drawing/2014/main" id="{246960BC-FFDB-8642-98B3-E3A557AA92E0}"/>
              </a:ext>
            </a:extLst>
          </p:cNvPr>
          <p:cNvSpPr>
            <a:spLocks noChangeArrowheads="1"/>
          </p:cNvSpPr>
          <p:nvPr/>
        </p:nvSpPr>
        <p:spPr bwMode="auto">
          <a:xfrm>
            <a:off x="4328623" y="5738503"/>
            <a:ext cx="64934" cy="101869"/>
          </a:xfrm>
          <a:custGeom>
            <a:avLst/>
            <a:gdLst>
              <a:gd name="T0" fmla="*/ 7533475 w 131"/>
              <a:gd name="T1" fmla="*/ 0 h 147"/>
              <a:gd name="T2" fmla="*/ 17181719 w 131"/>
              <a:gd name="T3" fmla="*/ 14351817 h 147"/>
              <a:gd name="T4" fmla="*/ 9648243 w 131"/>
              <a:gd name="T5" fmla="*/ 18543214 h 147"/>
              <a:gd name="T6" fmla="*/ 0 w 131"/>
              <a:gd name="T7" fmla="*/ 5080210 h 147"/>
              <a:gd name="T8" fmla="*/ 7533475 w 131"/>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47">
                <a:moveTo>
                  <a:pt x="57" y="0"/>
                </a:moveTo>
                <a:lnTo>
                  <a:pt x="130" y="113"/>
                </a:lnTo>
                <a:lnTo>
                  <a:pt x="73" y="146"/>
                </a:lnTo>
                <a:lnTo>
                  <a:pt x="0" y="40"/>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8" name="Freeform 263">
            <a:extLst>
              <a:ext uri="{FF2B5EF4-FFF2-40B4-BE49-F238E27FC236}">
                <a16:creationId xmlns:a16="http://schemas.microsoft.com/office/drawing/2014/main" id="{195F4DD4-41EA-AF47-A333-3C2026511E04}"/>
              </a:ext>
            </a:extLst>
          </p:cNvPr>
          <p:cNvSpPr>
            <a:spLocks noChangeArrowheads="1"/>
          </p:cNvSpPr>
          <p:nvPr/>
        </p:nvSpPr>
        <p:spPr bwMode="auto">
          <a:xfrm>
            <a:off x="4404378" y="5886673"/>
            <a:ext cx="71429" cy="98780"/>
          </a:xfrm>
          <a:custGeom>
            <a:avLst/>
            <a:gdLst>
              <a:gd name="T0" fmla="*/ 6179990 w 146"/>
              <a:gd name="T1" fmla="*/ 0 h 139"/>
              <a:gd name="T2" fmla="*/ 6179990 w 146"/>
              <a:gd name="T3" fmla="*/ 0 h 139"/>
              <a:gd name="T4" fmla="*/ 18669146 w 146"/>
              <a:gd name="T5" fmla="*/ 11887565 h 139"/>
              <a:gd name="T6" fmla="*/ 12489156 w 146"/>
              <a:gd name="T7" fmla="*/ 18432360 h 139"/>
              <a:gd name="T8" fmla="*/ 0 w 146"/>
              <a:gd name="T9" fmla="*/ 5476167 h 139"/>
              <a:gd name="T10" fmla="*/ 6179990 w 146"/>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39">
                <a:moveTo>
                  <a:pt x="48" y="0"/>
                </a:moveTo>
                <a:lnTo>
                  <a:pt x="48" y="0"/>
                </a:lnTo>
                <a:cubicBezTo>
                  <a:pt x="81" y="33"/>
                  <a:pt x="113" y="57"/>
                  <a:pt x="145" y="89"/>
                </a:cubicBezTo>
                <a:cubicBezTo>
                  <a:pt x="97" y="138"/>
                  <a:pt x="97" y="138"/>
                  <a:pt x="97" y="138"/>
                </a:cubicBezTo>
                <a:cubicBezTo>
                  <a:pt x="64" y="105"/>
                  <a:pt x="32" y="73"/>
                  <a:pt x="0" y="41"/>
                </a:cubicBez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9" name="Freeform 264">
            <a:extLst>
              <a:ext uri="{FF2B5EF4-FFF2-40B4-BE49-F238E27FC236}">
                <a16:creationId xmlns:a16="http://schemas.microsoft.com/office/drawing/2014/main" id="{F84783A6-4CC6-824A-A57B-21642C735FC1}"/>
              </a:ext>
            </a:extLst>
          </p:cNvPr>
          <p:cNvSpPr>
            <a:spLocks noChangeArrowheads="1"/>
          </p:cNvSpPr>
          <p:nvPr/>
        </p:nvSpPr>
        <p:spPr bwMode="auto">
          <a:xfrm>
            <a:off x="4499616" y="6007062"/>
            <a:ext cx="71429" cy="89519"/>
          </a:xfrm>
          <a:custGeom>
            <a:avLst/>
            <a:gdLst>
              <a:gd name="T0" fmla="*/ 6179990 w 146"/>
              <a:gd name="T1" fmla="*/ 0 h 130"/>
              <a:gd name="T2" fmla="*/ 18669146 w 146"/>
              <a:gd name="T3" fmla="*/ 9154989 h 130"/>
              <a:gd name="T4" fmla="*/ 13518975 w 146"/>
              <a:gd name="T5" fmla="*/ 16177756 h 130"/>
              <a:gd name="T6" fmla="*/ 0 w 146"/>
              <a:gd name="T7" fmla="*/ 6019515 h 130"/>
              <a:gd name="T8" fmla="*/ 6179990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48" y="0"/>
                </a:moveTo>
                <a:lnTo>
                  <a:pt x="145" y="73"/>
                </a:lnTo>
                <a:lnTo>
                  <a:pt x="105" y="129"/>
                </a:lnTo>
                <a:lnTo>
                  <a:pt x="0" y="48"/>
                </a:ln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0" name="Freeform 265">
            <a:extLst>
              <a:ext uri="{FF2B5EF4-FFF2-40B4-BE49-F238E27FC236}">
                <a16:creationId xmlns:a16="http://schemas.microsoft.com/office/drawing/2014/main" id="{9CEEE9C7-734C-BD47-9AD0-951E2681A453}"/>
              </a:ext>
            </a:extLst>
          </p:cNvPr>
          <p:cNvSpPr>
            <a:spLocks noChangeArrowheads="1"/>
          </p:cNvSpPr>
          <p:nvPr/>
        </p:nvSpPr>
        <p:spPr bwMode="auto">
          <a:xfrm>
            <a:off x="4601347" y="6105842"/>
            <a:ext cx="75756" cy="89519"/>
          </a:xfrm>
          <a:custGeom>
            <a:avLst/>
            <a:gdLst>
              <a:gd name="T0" fmla="*/ 5206953 w 154"/>
              <a:gd name="T1" fmla="*/ 0 h 130"/>
              <a:gd name="T2" fmla="*/ 19916091 w 154"/>
              <a:gd name="T3" fmla="*/ 9154989 h 130"/>
              <a:gd name="T4" fmla="*/ 14709498 w 154"/>
              <a:gd name="T5" fmla="*/ 16177756 h 130"/>
              <a:gd name="T6" fmla="*/ 0 w 154"/>
              <a:gd name="T7" fmla="*/ 7148130 h 130"/>
              <a:gd name="T8" fmla="*/ 5206953 w 154"/>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30">
                <a:moveTo>
                  <a:pt x="40" y="0"/>
                </a:moveTo>
                <a:lnTo>
                  <a:pt x="153" y="73"/>
                </a:lnTo>
                <a:lnTo>
                  <a:pt x="113" y="129"/>
                </a:lnTo>
                <a:lnTo>
                  <a:pt x="0" y="57"/>
                </a:lnTo>
                <a:lnTo>
                  <a:pt x="4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1" name="Freeform 266">
            <a:extLst>
              <a:ext uri="{FF2B5EF4-FFF2-40B4-BE49-F238E27FC236}">
                <a16:creationId xmlns:a16="http://schemas.microsoft.com/office/drawing/2014/main" id="{909BDE6D-84D0-EE4C-8B70-89F03BD27A88}"/>
              </a:ext>
            </a:extLst>
          </p:cNvPr>
          <p:cNvSpPr>
            <a:spLocks noChangeArrowheads="1"/>
          </p:cNvSpPr>
          <p:nvPr/>
        </p:nvSpPr>
        <p:spPr bwMode="auto">
          <a:xfrm>
            <a:off x="4711734" y="6204622"/>
            <a:ext cx="71429" cy="89519"/>
          </a:xfrm>
          <a:custGeom>
            <a:avLst/>
            <a:gdLst>
              <a:gd name="T0" fmla="*/ 4119993 w 146"/>
              <a:gd name="T1" fmla="*/ 0 h 130"/>
              <a:gd name="T2" fmla="*/ 18669146 w 146"/>
              <a:gd name="T3" fmla="*/ 8026020 h 130"/>
              <a:gd name="T4" fmla="*/ 14549152 w 146"/>
              <a:gd name="T5" fmla="*/ 16177756 h 130"/>
              <a:gd name="T6" fmla="*/ 0 w 146"/>
              <a:gd name="T7" fmla="*/ 8026020 h 130"/>
              <a:gd name="T8" fmla="*/ 4119993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32" y="0"/>
                </a:moveTo>
                <a:lnTo>
                  <a:pt x="145" y="64"/>
                </a:lnTo>
                <a:lnTo>
                  <a:pt x="113" y="129"/>
                </a:lnTo>
                <a:lnTo>
                  <a:pt x="0" y="64"/>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2" name="Freeform 267">
            <a:extLst>
              <a:ext uri="{FF2B5EF4-FFF2-40B4-BE49-F238E27FC236}">
                <a16:creationId xmlns:a16="http://schemas.microsoft.com/office/drawing/2014/main" id="{99CCF5ED-69DF-E44E-9FD9-EE276FA89EC9}"/>
              </a:ext>
            </a:extLst>
          </p:cNvPr>
          <p:cNvSpPr>
            <a:spLocks noChangeArrowheads="1"/>
          </p:cNvSpPr>
          <p:nvPr/>
        </p:nvSpPr>
        <p:spPr bwMode="auto">
          <a:xfrm>
            <a:off x="4824286" y="6294140"/>
            <a:ext cx="71429" cy="86433"/>
          </a:xfrm>
          <a:custGeom>
            <a:avLst/>
            <a:gdLst>
              <a:gd name="T0" fmla="*/ 4248810 w 146"/>
              <a:gd name="T1" fmla="*/ 0 h 122"/>
              <a:gd name="T2" fmla="*/ 18669146 w 146"/>
              <a:gd name="T3" fmla="*/ 7433716 h 122"/>
              <a:gd name="T4" fmla="*/ 14549152 w 146"/>
              <a:gd name="T5" fmla="*/ 16062481 h 122"/>
              <a:gd name="T6" fmla="*/ 0 w 146"/>
              <a:gd name="T7" fmla="*/ 7433716 h 122"/>
              <a:gd name="T8" fmla="*/ 4248810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33" y="0"/>
                </a:moveTo>
                <a:lnTo>
                  <a:pt x="145" y="56"/>
                </a:lnTo>
                <a:lnTo>
                  <a:pt x="113" y="121"/>
                </a:lnTo>
                <a:lnTo>
                  <a:pt x="0" y="56"/>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3" name="Freeform 268">
            <a:extLst>
              <a:ext uri="{FF2B5EF4-FFF2-40B4-BE49-F238E27FC236}">
                <a16:creationId xmlns:a16="http://schemas.microsoft.com/office/drawing/2014/main" id="{CC2D8675-9EB8-764F-9A10-5CD0ABEE4DCE}"/>
              </a:ext>
            </a:extLst>
          </p:cNvPr>
          <p:cNvSpPr>
            <a:spLocks noChangeArrowheads="1"/>
          </p:cNvSpPr>
          <p:nvPr/>
        </p:nvSpPr>
        <p:spPr bwMode="auto">
          <a:xfrm>
            <a:off x="4934675" y="6374400"/>
            <a:ext cx="75756" cy="86433"/>
          </a:xfrm>
          <a:custGeom>
            <a:avLst/>
            <a:gdLst>
              <a:gd name="T0" fmla="*/ 4240277 w 155"/>
              <a:gd name="T1" fmla="*/ 0 h 122"/>
              <a:gd name="T2" fmla="*/ 19788675 w 155"/>
              <a:gd name="T3" fmla="*/ 7566702 h 122"/>
              <a:gd name="T4" fmla="*/ 15676729 w 155"/>
              <a:gd name="T5" fmla="*/ 16062481 h 122"/>
              <a:gd name="T6" fmla="*/ 0 w 155"/>
              <a:gd name="T7" fmla="*/ 8628401 h 122"/>
              <a:gd name="T8" fmla="*/ 4240277 w 155"/>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122">
                <a:moveTo>
                  <a:pt x="33" y="0"/>
                </a:moveTo>
                <a:lnTo>
                  <a:pt x="154" y="57"/>
                </a:lnTo>
                <a:lnTo>
                  <a:pt x="122" y="121"/>
                </a:lnTo>
                <a:lnTo>
                  <a:pt x="0" y="65"/>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4" name="Freeform 269">
            <a:extLst>
              <a:ext uri="{FF2B5EF4-FFF2-40B4-BE49-F238E27FC236}">
                <a16:creationId xmlns:a16="http://schemas.microsoft.com/office/drawing/2014/main" id="{F3E6D4CB-AEDD-C440-9C65-344DFD09D35D}"/>
              </a:ext>
            </a:extLst>
          </p:cNvPr>
          <p:cNvSpPr>
            <a:spLocks noChangeArrowheads="1"/>
          </p:cNvSpPr>
          <p:nvPr/>
        </p:nvSpPr>
        <p:spPr bwMode="auto">
          <a:xfrm>
            <a:off x="5049391" y="6451573"/>
            <a:ext cx="75758" cy="86433"/>
          </a:xfrm>
          <a:custGeom>
            <a:avLst/>
            <a:gdLst>
              <a:gd name="T0" fmla="*/ 4165782 w 154"/>
              <a:gd name="T1" fmla="*/ 0 h 122"/>
              <a:gd name="T2" fmla="*/ 19916810 w 154"/>
              <a:gd name="T3" fmla="*/ 7433716 h 122"/>
              <a:gd name="T4" fmla="*/ 15751389 w 154"/>
              <a:gd name="T5" fmla="*/ 16062481 h 122"/>
              <a:gd name="T6" fmla="*/ 0 w 154"/>
              <a:gd name="T7" fmla="*/ 8628401 h 122"/>
              <a:gd name="T8" fmla="*/ 4165782 w 154"/>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22">
                <a:moveTo>
                  <a:pt x="32" y="0"/>
                </a:moveTo>
                <a:lnTo>
                  <a:pt x="153" y="56"/>
                </a:lnTo>
                <a:lnTo>
                  <a:pt x="121" y="121"/>
                </a:lnTo>
                <a:lnTo>
                  <a:pt x="0" y="65"/>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5" name="Freeform 270">
            <a:extLst>
              <a:ext uri="{FF2B5EF4-FFF2-40B4-BE49-F238E27FC236}">
                <a16:creationId xmlns:a16="http://schemas.microsoft.com/office/drawing/2014/main" id="{60C6F9DB-2E7E-0440-8E50-F3277CF84271}"/>
              </a:ext>
            </a:extLst>
          </p:cNvPr>
          <p:cNvSpPr>
            <a:spLocks noChangeArrowheads="1"/>
          </p:cNvSpPr>
          <p:nvPr/>
        </p:nvSpPr>
        <p:spPr bwMode="auto">
          <a:xfrm>
            <a:off x="5168438" y="6525658"/>
            <a:ext cx="71427" cy="86433"/>
          </a:xfrm>
          <a:custGeom>
            <a:avLst/>
            <a:gdLst>
              <a:gd name="T0" fmla="*/ 3090115 w 146"/>
              <a:gd name="T1" fmla="*/ 0 h 122"/>
              <a:gd name="T2" fmla="*/ 18668430 w 146"/>
              <a:gd name="T3" fmla="*/ 6372017 h 122"/>
              <a:gd name="T4" fmla="*/ 14548516 w 146"/>
              <a:gd name="T5" fmla="*/ 16062481 h 122"/>
              <a:gd name="T6" fmla="*/ 0 w 146"/>
              <a:gd name="T7" fmla="*/ 8628401 h 122"/>
              <a:gd name="T8" fmla="*/ 3090115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24" y="0"/>
                </a:moveTo>
                <a:lnTo>
                  <a:pt x="145" y="48"/>
                </a:lnTo>
                <a:lnTo>
                  <a:pt x="113" y="121"/>
                </a:lnTo>
                <a:lnTo>
                  <a:pt x="0" y="65"/>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6" name="Freeform 271">
            <a:extLst>
              <a:ext uri="{FF2B5EF4-FFF2-40B4-BE49-F238E27FC236}">
                <a16:creationId xmlns:a16="http://schemas.microsoft.com/office/drawing/2014/main" id="{4DD1CD57-54A0-4448-9654-969E18FA178E}"/>
              </a:ext>
            </a:extLst>
          </p:cNvPr>
          <p:cNvSpPr>
            <a:spLocks noChangeArrowheads="1"/>
          </p:cNvSpPr>
          <p:nvPr/>
        </p:nvSpPr>
        <p:spPr bwMode="auto">
          <a:xfrm>
            <a:off x="5283155" y="6593569"/>
            <a:ext cx="71429" cy="86433"/>
          </a:xfrm>
          <a:custGeom>
            <a:avLst/>
            <a:gdLst>
              <a:gd name="T0" fmla="*/ 3175354 w 147"/>
              <a:gd name="T1" fmla="*/ 0 h 122"/>
              <a:gd name="T2" fmla="*/ 18543214 w 147"/>
              <a:gd name="T3" fmla="*/ 6372017 h 122"/>
              <a:gd name="T4" fmla="*/ 15367859 w 147"/>
              <a:gd name="T5" fmla="*/ 16062481 h 122"/>
              <a:gd name="T6" fmla="*/ 0 w 147"/>
              <a:gd name="T7" fmla="*/ 9690464 h 122"/>
              <a:gd name="T8" fmla="*/ 3175354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1"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7" name="Freeform 272">
            <a:extLst>
              <a:ext uri="{FF2B5EF4-FFF2-40B4-BE49-F238E27FC236}">
                <a16:creationId xmlns:a16="http://schemas.microsoft.com/office/drawing/2014/main" id="{536C9CC0-CAE2-2447-B256-013F2A4040AA}"/>
              </a:ext>
            </a:extLst>
          </p:cNvPr>
          <p:cNvSpPr>
            <a:spLocks noChangeArrowheads="1"/>
          </p:cNvSpPr>
          <p:nvPr/>
        </p:nvSpPr>
        <p:spPr bwMode="auto">
          <a:xfrm>
            <a:off x="5402202" y="6661480"/>
            <a:ext cx="71427" cy="86433"/>
          </a:xfrm>
          <a:custGeom>
            <a:avLst/>
            <a:gdLst>
              <a:gd name="T0" fmla="*/ 3174937 w 147"/>
              <a:gd name="T1" fmla="*/ 0 h 122"/>
              <a:gd name="T2" fmla="*/ 18542503 w 147"/>
              <a:gd name="T3" fmla="*/ 6372017 h 122"/>
              <a:gd name="T4" fmla="*/ 15494435 w 147"/>
              <a:gd name="T5" fmla="*/ 16062481 h 122"/>
              <a:gd name="T6" fmla="*/ 0 w 147"/>
              <a:gd name="T7" fmla="*/ 9690464 h 122"/>
              <a:gd name="T8" fmla="*/ 3174937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2"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8" name="Freeform 273">
            <a:extLst>
              <a:ext uri="{FF2B5EF4-FFF2-40B4-BE49-F238E27FC236}">
                <a16:creationId xmlns:a16="http://schemas.microsoft.com/office/drawing/2014/main" id="{DD1E493C-99A3-CE4E-ACB1-7773DD0330E6}"/>
              </a:ext>
            </a:extLst>
          </p:cNvPr>
          <p:cNvSpPr>
            <a:spLocks noChangeArrowheads="1"/>
          </p:cNvSpPr>
          <p:nvPr/>
        </p:nvSpPr>
        <p:spPr bwMode="auto">
          <a:xfrm>
            <a:off x="5521247" y="6729391"/>
            <a:ext cx="71429" cy="80258"/>
          </a:xfrm>
          <a:custGeom>
            <a:avLst/>
            <a:gdLst>
              <a:gd name="T0" fmla="*/ 3090174 w 146"/>
              <a:gd name="T1" fmla="*/ 0 h 114"/>
              <a:gd name="T2" fmla="*/ 18669146 w 146"/>
              <a:gd name="T3" fmla="*/ 5243373 h 114"/>
              <a:gd name="T4" fmla="*/ 15578971 w 146"/>
              <a:gd name="T5" fmla="*/ 14813018 h 114"/>
              <a:gd name="T6" fmla="*/ 0 w 146"/>
              <a:gd name="T7" fmla="*/ 8389687 h 114"/>
              <a:gd name="T8" fmla="*/ 3090174 w 146"/>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14">
                <a:moveTo>
                  <a:pt x="24" y="0"/>
                </a:moveTo>
                <a:lnTo>
                  <a:pt x="145"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9" name="Freeform 274">
            <a:extLst>
              <a:ext uri="{FF2B5EF4-FFF2-40B4-BE49-F238E27FC236}">
                <a16:creationId xmlns:a16="http://schemas.microsoft.com/office/drawing/2014/main" id="{916DC932-BD33-4C4D-946D-4D4154229012}"/>
              </a:ext>
            </a:extLst>
          </p:cNvPr>
          <p:cNvSpPr>
            <a:spLocks noChangeArrowheads="1"/>
          </p:cNvSpPr>
          <p:nvPr/>
        </p:nvSpPr>
        <p:spPr bwMode="auto">
          <a:xfrm>
            <a:off x="5640293" y="6791130"/>
            <a:ext cx="71427" cy="80258"/>
          </a:xfrm>
          <a:custGeom>
            <a:avLst/>
            <a:gdLst>
              <a:gd name="T0" fmla="*/ 3048068 w 147"/>
              <a:gd name="T1" fmla="*/ 0 h 114"/>
              <a:gd name="T2" fmla="*/ 18542503 w 147"/>
              <a:gd name="T3" fmla="*/ 5243373 h 114"/>
              <a:gd name="T4" fmla="*/ 15367210 w 147"/>
              <a:gd name="T5" fmla="*/ 14813018 h 114"/>
              <a:gd name="T6" fmla="*/ 0 w 147"/>
              <a:gd name="T7" fmla="*/ 8389687 h 114"/>
              <a:gd name="T8" fmla="*/ 3048068 w 147"/>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14">
                <a:moveTo>
                  <a:pt x="24" y="0"/>
                </a:moveTo>
                <a:lnTo>
                  <a:pt x="146"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40" name="Line 275">
            <a:extLst>
              <a:ext uri="{FF2B5EF4-FFF2-40B4-BE49-F238E27FC236}">
                <a16:creationId xmlns:a16="http://schemas.microsoft.com/office/drawing/2014/main" id="{FFF9AF25-DD83-E340-B76A-84E2D2128E7F}"/>
              </a:ext>
            </a:extLst>
          </p:cNvPr>
          <p:cNvSpPr>
            <a:spLocks noChangeShapeType="1"/>
          </p:cNvSpPr>
          <p:nvPr/>
        </p:nvSpPr>
        <p:spPr bwMode="auto">
          <a:xfrm>
            <a:off x="4337955" y="5328824"/>
            <a:ext cx="2956671" cy="3086"/>
          </a:xfrm>
          <a:prstGeom prst="line">
            <a:avLst/>
          </a:prstGeom>
          <a:noFill/>
          <a:ln w="38100">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dirty="0"/>
          </a:p>
        </p:txBody>
      </p:sp>
      <p:sp>
        <p:nvSpPr>
          <p:cNvPr id="342" name="Line 277">
            <a:extLst>
              <a:ext uri="{FF2B5EF4-FFF2-40B4-BE49-F238E27FC236}">
                <a16:creationId xmlns:a16="http://schemas.microsoft.com/office/drawing/2014/main" id="{198134F7-F9EF-BE4D-969C-E00115E8DA76}"/>
              </a:ext>
            </a:extLst>
          </p:cNvPr>
          <p:cNvSpPr>
            <a:spLocks noChangeShapeType="1"/>
          </p:cNvSpPr>
          <p:nvPr/>
        </p:nvSpPr>
        <p:spPr bwMode="auto">
          <a:xfrm flipV="1">
            <a:off x="7488754" y="1043916"/>
            <a:ext cx="2080797" cy="18892"/>
          </a:xfrm>
          <a:prstGeom prst="line">
            <a:avLst/>
          </a:prstGeom>
          <a:noFill/>
          <a:ln w="38100">
            <a:solidFill>
              <a:schemeClr val="bg2">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344" name="Freeform 279">
            <a:extLst>
              <a:ext uri="{FF2B5EF4-FFF2-40B4-BE49-F238E27FC236}">
                <a16:creationId xmlns:a16="http://schemas.microsoft.com/office/drawing/2014/main" id="{ACC24B00-10DE-E943-9B16-ED37D032EAC7}"/>
              </a:ext>
            </a:extLst>
          </p:cNvPr>
          <p:cNvSpPr>
            <a:spLocks noChangeArrowheads="1"/>
          </p:cNvSpPr>
          <p:nvPr/>
        </p:nvSpPr>
        <p:spPr bwMode="auto">
          <a:xfrm>
            <a:off x="6733897" y="726838"/>
            <a:ext cx="727484" cy="758724"/>
          </a:xfrm>
          <a:custGeom>
            <a:avLst/>
            <a:gdLst>
              <a:gd name="T0" fmla="*/ 97864577 w 752"/>
              <a:gd name="T1" fmla="*/ 49518351 h 752"/>
              <a:gd name="T2" fmla="*/ 97864577 w 752"/>
              <a:gd name="T3" fmla="*/ 49518351 h 752"/>
              <a:gd name="T4" fmla="*/ 49518533 w 752"/>
              <a:gd name="T5" fmla="*/ 97863856 h 752"/>
              <a:gd name="T6" fmla="*/ 0 w 752"/>
              <a:gd name="T7" fmla="*/ 49518351 h 752"/>
              <a:gd name="T8" fmla="*/ 49518533 w 752"/>
              <a:gd name="T9" fmla="*/ 0 h 752"/>
              <a:gd name="T10" fmla="*/ 97864577 w 752"/>
              <a:gd name="T11" fmla="*/ 49518351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 h="752">
                <a:moveTo>
                  <a:pt x="751" y="380"/>
                </a:moveTo>
                <a:lnTo>
                  <a:pt x="751" y="380"/>
                </a:lnTo>
                <a:cubicBezTo>
                  <a:pt x="751" y="582"/>
                  <a:pt x="582" y="751"/>
                  <a:pt x="380" y="751"/>
                </a:cubicBezTo>
                <a:cubicBezTo>
                  <a:pt x="170" y="751"/>
                  <a:pt x="0" y="582"/>
                  <a:pt x="0" y="380"/>
                </a:cubicBezTo>
                <a:cubicBezTo>
                  <a:pt x="0" y="170"/>
                  <a:pt x="170" y="0"/>
                  <a:pt x="380" y="0"/>
                </a:cubicBezTo>
                <a:cubicBezTo>
                  <a:pt x="582" y="0"/>
                  <a:pt x="751" y="170"/>
                  <a:pt x="751" y="380"/>
                </a:cubicBezTo>
              </a:path>
            </a:pathLst>
          </a:custGeom>
          <a:solidFill>
            <a:schemeClr val="bg2"/>
          </a:solidFill>
          <a:ln>
            <a:noFill/>
          </a:ln>
          <a:effectLst/>
        </p:spPr>
        <p:txBody>
          <a:bodyPr wrap="none" anchor="ctr"/>
          <a:lstStyle/>
          <a:p>
            <a:pPr algn="ctr"/>
            <a:r>
              <a:rPr lang="es-MX" sz="4400" b="1" dirty="0"/>
              <a:t>3</a:t>
            </a:r>
          </a:p>
        </p:txBody>
      </p:sp>
      <p:sp>
        <p:nvSpPr>
          <p:cNvPr id="394" name="Freeform 329">
            <a:extLst>
              <a:ext uri="{FF2B5EF4-FFF2-40B4-BE49-F238E27FC236}">
                <a16:creationId xmlns:a16="http://schemas.microsoft.com/office/drawing/2014/main" id="{7E4691F8-DA5E-FB4C-9E8E-20D3D40FA502}"/>
              </a:ext>
            </a:extLst>
          </p:cNvPr>
          <p:cNvSpPr>
            <a:spLocks noChangeArrowheads="1"/>
          </p:cNvSpPr>
          <p:nvPr/>
        </p:nvSpPr>
        <p:spPr bwMode="auto">
          <a:xfrm>
            <a:off x="3806824" y="4997703"/>
            <a:ext cx="701610" cy="662241"/>
          </a:xfrm>
          <a:custGeom>
            <a:avLst/>
            <a:gdLst>
              <a:gd name="T0" fmla="*/ 0 w 760"/>
              <a:gd name="T1" fmla="*/ 49386977 h 753"/>
              <a:gd name="T2" fmla="*/ 0 w 760"/>
              <a:gd name="T3" fmla="*/ 49386977 h 753"/>
              <a:gd name="T4" fmla="*/ 48921219 w 760"/>
              <a:gd name="T5" fmla="*/ 97733891 h 753"/>
              <a:gd name="T6" fmla="*/ 97971418 w 760"/>
              <a:gd name="T7" fmla="*/ 49386977 h 753"/>
              <a:gd name="T8" fmla="*/ 48921219 w 760"/>
              <a:gd name="T9" fmla="*/ 0 h 753"/>
              <a:gd name="T10" fmla="*/ 0 w 760"/>
              <a:gd name="T11" fmla="*/ 4938697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753">
                <a:moveTo>
                  <a:pt x="0" y="380"/>
                </a:moveTo>
                <a:lnTo>
                  <a:pt x="0" y="380"/>
                </a:lnTo>
                <a:cubicBezTo>
                  <a:pt x="0" y="590"/>
                  <a:pt x="170" y="752"/>
                  <a:pt x="379" y="752"/>
                </a:cubicBezTo>
                <a:cubicBezTo>
                  <a:pt x="590" y="752"/>
                  <a:pt x="759" y="590"/>
                  <a:pt x="759" y="380"/>
                </a:cubicBezTo>
                <a:cubicBezTo>
                  <a:pt x="759" y="170"/>
                  <a:pt x="590" y="0"/>
                  <a:pt x="379" y="0"/>
                </a:cubicBezTo>
                <a:cubicBezTo>
                  <a:pt x="170" y="0"/>
                  <a:pt x="0" y="170"/>
                  <a:pt x="0" y="380"/>
                </a:cubicBezTo>
              </a:path>
            </a:pathLst>
          </a:custGeom>
          <a:solidFill>
            <a:schemeClr val="accent3"/>
          </a:solidFill>
          <a:ln>
            <a:noFill/>
          </a:ln>
          <a:effectLst/>
        </p:spPr>
        <p:txBody>
          <a:bodyPr wrap="none" anchor="ctr"/>
          <a:lstStyle/>
          <a:p>
            <a:pPr algn="ctr"/>
            <a:r>
              <a:rPr lang="es-MX" sz="4400" b="1" dirty="0"/>
              <a:t>1</a:t>
            </a:r>
          </a:p>
        </p:txBody>
      </p:sp>
      <p:grpSp>
        <p:nvGrpSpPr>
          <p:cNvPr id="5" name="Group 4">
            <a:extLst>
              <a:ext uri="{FF2B5EF4-FFF2-40B4-BE49-F238E27FC236}">
                <a16:creationId xmlns:a16="http://schemas.microsoft.com/office/drawing/2014/main" id="{F704B232-259A-254E-AFBC-9047335167BA}"/>
              </a:ext>
            </a:extLst>
          </p:cNvPr>
          <p:cNvGrpSpPr/>
          <p:nvPr/>
        </p:nvGrpSpPr>
        <p:grpSpPr>
          <a:xfrm>
            <a:off x="7101314" y="5080651"/>
            <a:ext cx="1839752" cy="572657"/>
            <a:chOff x="4430342" y="812753"/>
            <a:chExt cx="2051489" cy="572657"/>
          </a:xfrm>
        </p:grpSpPr>
        <p:sp>
          <p:nvSpPr>
            <p:cNvPr id="396" name="Freeform 331">
              <a:extLst>
                <a:ext uri="{FF2B5EF4-FFF2-40B4-BE49-F238E27FC236}">
                  <a16:creationId xmlns:a16="http://schemas.microsoft.com/office/drawing/2014/main" id="{72F7EE2A-2778-1643-822D-A0F993180574}"/>
                </a:ext>
              </a:extLst>
            </p:cNvPr>
            <p:cNvSpPr>
              <a:spLocks noChangeArrowheads="1"/>
            </p:cNvSpPr>
            <p:nvPr/>
          </p:nvSpPr>
          <p:spPr bwMode="auto">
            <a:xfrm>
              <a:off x="4430342" y="812753"/>
              <a:ext cx="2051489" cy="571008"/>
            </a:xfrm>
            <a:custGeom>
              <a:avLst/>
              <a:gdLst>
                <a:gd name="T0" fmla="*/ 9457224 w 3846"/>
                <a:gd name="T1" fmla="*/ 192345995 h 1487"/>
                <a:gd name="T2" fmla="*/ 9457224 w 3846"/>
                <a:gd name="T3" fmla="*/ 192345995 h 1487"/>
                <a:gd name="T4" fmla="*/ 488667618 w 3846"/>
                <a:gd name="T5" fmla="*/ 192345995 h 1487"/>
                <a:gd name="T6" fmla="*/ 498124842 w 3846"/>
                <a:gd name="T7" fmla="*/ 182897197 h 1487"/>
                <a:gd name="T8" fmla="*/ 498124842 w 3846"/>
                <a:gd name="T9" fmla="*/ 8284204 h 1487"/>
                <a:gd name="T10" fmla="*/ 488667618 w 3846"/>
                <a:gd name="T11" fmla="*/ 0 h 1487"/>
                <a:gd name="T12" fmla="*/ 9457224 w 3846"/>
                <a:gd name="T13" fmla="*/ 0 h 1487"/>
                <a:gd name="T14" fmla="*/ 0 w 3846"/>
                <a:gd name="T15" fmla="*/ 8284204 h 1487"/>
                <a:gd name="T16" fmla="*/ 0 w 3846"/>
                <a:gd name="T17" fmla="*/ 182897197 h 1487"/>
                <a:gd name="T18" fmla="*/ 9457224 w 3846"/>
                <a:gd name="T19" fmla="*/ 192345995 h 1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6" h="1487">
                  <a:moveTo>
                    <a:pt x="73" y="1486"/>
                  </a:moveTo>
                  <a:lnTo>
                    <a:pt x="73" y="1486"/>
                  </a:lnTo>
                  <a:cubicBezTo>
                    <a:pt x="3772" y="1486"/>
                    <a:pt x="3772" y="1486"/>
                    <a:pt x="3772" y="1486"/>
                  </a:cubicBezTo>
                  <a:cubicBezTo>
                    <a:pt x="3813" y="1486"/>
                    <a:pt x="3845" y="1454"/>
                    <a:pt x="3845" y="1413"/>
                  </a:cubicBezTo>
                  <a:cubicBezTo>
                    <a:pt x="3845" y="64"/>
                    <a:pt x="3845" y="64"/>
                    <a:pt x="3845" y="64"/>
                  </a:cubicBezTo>
                  <a:cubicBezTo>
                    <a:pt x="3845" y="24"/>
                    <a:pt x="3813" y="0"/>
                    <a:pt x="3772" y="0"/>
                  </a:cubicBezTo>
                  <a:cubicBezTo>
                    <a:pt x="73" y="0"/>
                    <a:pt x="73" y="0"/>
                    <a:pt x="73" y="0"/>
                  </a:cubicBezTo>
                  <a:cubicBezTo>
                    <a:pt x="32" y="0"/>
                    <a:pt x="0" y="24"/>
                    <a:pt x="0" y="64"/>
                  </a:cubicBezTo>
                  <a:cubicBezTo>
                    <a:pt x="0" y="1413"/>
                    <a:pt x="0" y="1413"/>
                    <a:pt x="0" y="1413"/>
                  </a:cubicBezTo>
                  <a:cubicBezTo>
                    <a:pt x="0" y="1454"/>
                    <a:pt x="32" y="1486"/>
                    <a:pt x="73" y="1486"/>
                  </a:cubicBezTo>
                </a:path>
              </a:pathLst>
            </a:custGeom>
            <a:solidFill>
              <a:schemeClr val="accent3"/>
            </a:solidFill>
            <a:ln>
              <a:noFill/>
            </a:ln>
            <a:effectLst/>
          </p:spPr>
          <p:txBody>
            <a:bodyPr wrap="none" anchor="ctr"/>
            <a:lstStyle/>
            <a:p>
              <a:endParaRPr lang="es-MX" sz="900"/>
            </a:p>
          </p:txBody>
        </p:sp>
        <p:sp>
          <p:nvSpPr>
            <p:cNvPr id="158" name="CuadroTexto 395">
              <a:extLst>
                <a:ext uri="{FF2B5EF4-FFF2-40B4-BE49-F238E27FC236}">
                  <a16:creationId xmlns:a16="http://schemas.microsoft.com/office/drawing/2014/main" id="{7D6A31EB-2DFA-C642-80DD-0980EB03CE32}"/>
                </a:ext>
              </a:extLst>
            </p:cNvPr>
            <p:cNvSpPr txBox="1"/>
            <p:nvPr/>
          </p:nvSpPr>
          <p:spPr>
            <a:xfrm>
              <a:off x="4496715" y="862190"/>
              <a:ext cx="1937460" cy="523220"/>
            </a:xfrm>
            <a:prstGeom prst="rect">
              <a:avLst/>
            </a:prstGeom>
            <a:noFill/>
          </p:spPr>
          <p:txBody>
            <a:bodyPr wrap="square" rtlCol="0">
              <a:spAutoFit/>
            </a:bodyPr>
            <a:lstStyle/>
            <a:p>
              <a:r>
                <a:rPr lang="en-US" sz="1400" b="1" dirty="0">
                  <a:solidFill>
                    <a:schemeClr val="bg1"/>
                  </a:solidFill>
                  <a:latin typeface="Avenir Book" panose="02000503020000020003" pitchFamily="2" charset="0"/>
                  <a:ea typeface="Lato" charset="0"/>
                  <a:cs typeface="Lato" charset="0"/>
                </a:rPr>
                <a:t>EXPLORE YOUR MARKET</a:t>
              </a:r>
            </a:p>
          </p:txBody>
        </p:sp>
      </p:grpSp>
      <p:sp>
        <p:nvSpPr>
          <p:cNvPr id="161" name="CuadroTexto 395">
            <a:extLst>
              <a:ext uri="{FF2B5EF4-FFF2-40B4-BE49-F238E27FC236}">
                <a16:creationId xmlns:a16="http://schemas.microsoft.com/office/drawing/2014/main" id="{1C660ACB-8F07-F147-B75E-022FC523896B}"/>
              </a:ext>
            </a:extLst>
          </p:cNvPr>
          <p:cNvSpPr txBox="1"/>
          <p:nvPr/>
        </p:nvSpPr>
        <p:spPr>
          <a:xfrm>
            <a:off x="9605714" y="800867"/>
            <a:ext cx="1841067" cy="523220"/>
          </a:xfrm>
          <a:prstGeom prst="rect">
            <a:avLst/>
          </a:prstGeom>
          <a:noFill/>
        </p:spPr>
        <p:txBody>
          <a:bodyPr wrap="square" rtlCol="0">
            <a:spAutoFit/>
          </a:bodyPr>
          <a:lstStyle/>
          <a:p>
            <a:r>
              <a:rPr lang="en-US" sz="1400" b="1" dirty="0">
                <a:solidFill>
                  <a:schemeClr val="accent1"/>
                </a:solidFill>
                <a:latin typeface="Avenir Book" panose="02000503020000020003" pitchFamily="2" charset="0"/>
                <a:ea typeface="Lato" charset="0"/>
                <a:cs typeface="Lato" charset="0"/>
              </a:rPr>
              <a:t>HOW DO WE GET THERE?</a:t>
            </a:r>
          </a:p>
        </p:txBody>
      </p:sp>
      <p:sp>
        <p:nvSpPr>
          <p:cNvPr id="167" name="CuadroTexto 395">
            <a:extLst>
              <a:ext uri="{FF2B5EF4-FFF2-40B4-BE49-F238E27FC236}">
                <a16:creationId xmlns:a16="http://schemas.microsoft.com/office/drawing/2014/main" id="{4B114497-B557-1446-95F8-444A0AE119B9}"/>
              </a:ext>
            </a:extLst>
          </p:cNvPr>
          <p:cNvSpPr txBox="1"/>
          <p:nvPr/>
        </p:nvSpPr>
        <p:spPr>
          <a:xfrm flipH="1">
            <a:off x="355998" y="3315198"/>
            <a:ext cx="2303478" cy="307777"/>
          </a:xfrm>
          <a:prstGeom prst="rect">
            <a:avLst/>
          </a:prstGeom>
          <a:noFill/>
        </p:spPr>
        <p:txBody>
          <a:bodyPr wrap="square" rtlCol="0">
            <a:spAutoFit/>
          </a:bodyPr>
          <a:lstStyle/>
          <a:p>
            <a:r>
              <a:rPr lang="en-US" sz="1400" b="1" dirty="0">
                <a:solidFill>
                  <a:schemeClr val="accent1"/>
                </a:solidFill>
                <a:latin typeface="Avenir Book" panose="02000503020000020003" pitchFamily="2" charset="0"/>
                <a:ea typeface="Lato" charset="0"/>
                <a:cs typeface="Lato" charset="0"/>
              </a:rPr>
              <a:t>SET YOUR DIRECTION</a:t>
            </a:r>
          </a:p>
        </p:txBody>
      </p:sp>
      <p:sp>
        <p:nvSpPr>
          <p:cNvPr id="2" name="TextBox 1">
            <a:extLst>
              <a:ext uri="{FF2B5EF4-FFF2-40B4-BE49-F238E27FC236}">
                <a16:creationId xmlns:a16="http://schemas.microsoft.com/office/drawing/2014/main" id="{5726072D-3689-324A-BC0A-05FAE41C4C54}"/>
              </a:ext>
            </a:extLst>
          </p:cNvPr>
          <p:cNvSpPr txBox="1"/>
          <p:nvPr/>
        </p:nvSpPr>
        <p:spPr>
          <a:xfrm>
            <a:off x="287919" y="3715112"/>
            <a:ext cx="2183755"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venir Book" panose="02000503020000020003" pitchFamily="2" charset="0"/>
              </a:rPr>
              <a:t>Highlight Strengths and Weaknesses of your practice</a:t>
            </a:r>
          </a:p>
          <a:p>
            <a:pPr marL="171450" indent="-171450">
              <a:buFont typeface="Arial" panose="020B0604020202020204" pitchFamily="34" charset="0"/>
              <a:buChar char="•"/>
            </a:pPr>
            <a:r>
              <a:rPr lang="en-US" sz="1200" dirty="0">
                <a:latin typeface="Avenir Book" panose="02000503020000020003" pitchFamily="2" charset="0"/>
              </a:rPr>
              <a:t>Understand where Opportunities and Threats exist</a:t>
            </a:r>
          </a:p>
          <a:p>
            <a:pPr marL="171450" indent="-171450">
              <a:buFont typeface="Arial" panose="020B0604020202020204" pitchFamily="34" charset="0"/>
              <a:buChar char="•"/>
            </a:pPr>
            <a:r>
              <a:rPr lang="en-US" sz="1200" dirty="0">
                <a:latin typeface="Avenir Book" panose="02000503020000020003" pitchFamily="2" charset="0"/>
              </a:rPr>
              <a:t>What do you want your customers to say about your practice?</a:t>
            </a:r>
          </a:p>
          <a:p>
            <a:pPr marL="171450" indent="-171450">
              <a:buFont typeface="Arial" panose="020B0604020202020204" pitchFamily="34" charset="0"/>
              <a:buChar char="•"/>
            </a:pPr>
            <a:r>
              <a:rPr lang="en-US" sz="1200" dirty="0">
                <a:latin typeface="Avenir Book" panose="02000503020000020003" pitchFamily="2" charset="0"/>
              </a:rPr>
              <a:t>Identify the marketing Goals for your practice</a:t>
            </a:r>
            <a:endParaRPr lang="en-US" dirty="0">
              <a:latin typeface="Avenir Book" panose="02000503020000020003" pitchFamily="2" charset="0"/>
            </a:endParaRPr>
          </a:p>
        </p:txBody>
      </p:sp>
      <p:sp>
        <p:nvSpPr>
          <p:cNvPr id="3" name="Rectangle 2">
            <a:extLst>
              <a:ext uri="{FF2B5EF4-FFF2-40B4-BE49-F238E27FC236}">
                <a16:creationId xmlns:a16="http://schemas.microsoft.com/office/drawing/2014/main" id="{DF78CAD0-0F4C-7A42-A531-73D3C9AFFFE6}"/>
              </a:ext>
            </a:extLst>
          </p:cNvPr>
          <p:cNvSpPr/>
          <p:nvPr/>
        </p:nvSpPr>
        <p:spPr>
          <a:xfrm>
            <a:off x="675555" y="648929"/>
            <a:ext cx="219180" cy="129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itle 1">
            <a:extLst>
              <a:ext uri="{FF2B5EF4-FFF2-40B4-BE49-F238E27FC236}">
                <a16:creationId xmlns:a16="http://schemas.microsoft.com/office/drawing/2014/main" id="{D85DB0F2-BED0-AE42-9DED-B14A78C85772}"/>
              </a:ext>
            </a:extLst>
          </p:cNvPr>
          <p:cNvSpPr txBox="1">
            <a:spLocks/>
          </p:cNvSpPr>
          <p:nvPr/>
        </p:nvSpPr>
        <p:spPr>
          <a:xfrm>
            <a:off x="253168" y="24456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Marketing </a:t>
            </a:r>
          </a:p>
          <a:p>
            <a:r>
              <a:rPr lang="en-US" sz="5400" b="1" dirty="0">
                <a:latin typeface="Aharoni" panose="020F0502020204030204" pitchFamily="34" charset="0"/>
                <a:cs typeface="Aharoni" panose="020F0502020204030204" pitchFamily="34" charset="0"/>
              </a:rPr>
              <a:t>ROAD MAP</a:t>
            </a:r>
          </a:p>
        </p:txBody>
      </p:sp>
      <p:sp>
        <p:nvSpPr>
          <p:cNvPr id="170" name="TextBox 169">
            <a:extLst>
              <a:ext uri="{FF2B5EF4-FFF2-40B4-BE49-F238E27FC236}">
                <a16:creationId xmlns:a16="http://schemas.microsoft.com/office/drawing/2014/main" id="{83E85644-2A4A-074D-B667-1B1E2221D0E1}"/>
              </a:ext>
            </a:extLst>
          </p:cNvPr>
          <p:cNvSpPr txBox="1"/>
          <p:nvPr/>
        </p:nvSpPr>
        <p:spPr>
          <a:xfrm>
            <a:off x="9777528" y="1373992"/>
            <a:ext cx="2076848"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venir Book" panose="02000503020000020003" pitchFamily="2" charset="0"/>
              </a:rPr>
              <a:t>Which actions are you going to take to reach your marketing goals</a:t>
            </a:r>
          </a:p>
          <a:p>
            <a:pPr marL="171450" indent="-171450">
              <a:buFont typeface="Arial" panose="020B0604020202020204" pitchFamily="34" charset="0"/>
              <a:buChar char="•"/>
            </a:pPr>
            <a:r>
              <a:rPr lang="en-US" sz="1200" dirty="0">
                <a:latin typeface="Avenir Book" panose="02000503020000020003" pitchFamily="2" charset="0"/>
              </a:rPr>
              <a:t>What messages do we need to develop to reach our target audience</a:t>
            </a:r>
          </a:p>
        </p:txBody>
      </p:sp>
      <p:sp>
        <p:nvSpPr>
          <p:cNvPr id="171" name="TextBox 170">
            <a:extLst>
              <a:ext uri="{FF2B5EF4-FFF2-40B4-BE49-F238E27FC236}">
                <a16:creationId xmlns:a16="http://schemas.microsoft.com/office/drawing/2014/main" id="{36D50CB9-388B-4443-A510-C383F6DC3BDE}"/>
              </a:ext>
            </a:extLst>
          </p:cNvPr>
          <p:cNvSpPr txBox="1"/>
          <p:nvPr/>
        </p:nvSpPr>
        <p:spPr>
          <a:xfrm>
            <a:off x="8940305" y="5079002"/>
            <a:ext cx="3088087"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venir Book" panose="02000503020000020003" pitchFamily="2" charset="0"/>
              </a:rPr>
              <a:t>Review the market you compete in</a:t>
            </a:r>
          </a:p>
          <a:p>
            <a:pPr marL="171450" indent="-171450">
              <a:buFont typeface="Arial" panose="020B0604020202020204" pitchFamily="34" charset="0"/>
              <a:buChar char="•"/>
            </a:pPr>
            <a:r>
              <a:rPr lang="en-US" sz="1200" dirty="0">
                <a:latin typeface="Avenir Book" panose="02000503020000020003" pitchFamily="2" charset="0"/>
              </a:rPr>
              <a:t>Market trends impacting your business</a:t>
            </a:r>
          </a:p>
          <a:p>
            <a:pPr marL="171450" indent="-171450">
              <a:buFont typeface="Arial" panose="020B0604020202020204" pitchFamily="34" charset="0"/>
              <a:buChar char="•"/>
            </a:pPr>
            <a:r>
              <a:rPr lang="en-US" sz="1200" dirty="0">
                <a:latin typeface="Avenir Book" panose="02000503020000020003" pitchFamily="2" charset="0"/>
              </a:rPr>
              <a:t>Your target customer</a:t>
            </a:r>
          </a:p>
          <a:p>
            <a:pPr marL="171450" indent="-171450">
              <a:buFont typeface="Arial" panose="020B0604020202020204" pitchFamily="34" charset="0"/>
              <a:buChar char="•"/>
            </a:pPr>
            <a:r>
              <a:rPr lang="en-US" sz="1200" dirty="0">
                <a:latin typeface="Avenir Book" panose="02000503020000020003" pitchFamily="2" charset="0"/>
              </a:rPr>
              <a:t>Your customer experience</a:t>
            </a:r>
          </a:p>
          <a:p>
            <a:pPr marL="171450" indent="-171450">
              <a:buFont typeface="Arial" panose="020B0604020202020204" pitchFamily="34" charset="0"/>
              <a:buChar char="•"/>
            </a:pPr>
            <a:r>
              <a:rPr lang="en-US" sz="1200" dirty="0">
                <a:latin typeface="Avenir Book" panose="02000503020000020003" pitchFamily="2" charset="0"/>
              </a:rPr>
              <a:t>Review your competitors</a:t>
            </a:r>
          </a:p>
        </p:txBody>
      </p:sp>
      <p:sp>
        <p:nvSpPr>
          <p:cNvPr id="397" name="Line 332">
            <a:extLst>
              <a:ext uri="{FF2B5EF4-FFF2-40B4-BE49-F238E27FC236}">
                <a16:creationId xmlns:a16="http://schemas.microsoft.com/office/drawing/2014/main" id="{1630DA5A-6121-CF4E-AFC7-95C67FC4F784}"/>
              </a:ext>
            </a:extLst>
          </p:cNvPr>
          <p:cNvSpPr>
            <a:spLocks noChangeShapeType="1"/>
          </p:cNvSpPr>
          <p:nvPr/>
        </p:nvSpPr>
        <p:spPr bwMode="auto">
          <a:xfrm flipH="1">
            <a:off x="2629408" y="3449905"/>
            <a:ext cx="2614785" cy="19182"/>
          </a:xfrm>
          <a:prstGeom prst="line">
            <a:avLst/>
          </a:prstGeom>
          <a:noFill/>
          <a:ln w="38100">
            <a:solidFill>
              <a:schemeClr val="bg1">
                <a:lumMod val="50000"/>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sz="900"/>
          </a:p>
        </p:txBody>
      </p:sp>
      <p:sp>
        <p:nvSpPr>
          <p:cNvPr id="400" name="Freeform 335">
            <a:extLst>
              <a:ext uri="{FF2B5EF4-FFF2-40B4-BE49-F238E27FC236}">
                <a16:creationId xmlns:a16="http://schemas.microsoft.com/office/drawing/2014/main" id="{A846E63F-5040-D340-AE21-7DC64AF1846D}"/>
              </a:ext>
            </a:extLst>
          </p:cNvPr>
          <p:cNvSpPr>
            <a:spLocks noChangeArrowheads="1"/>
          </p:cNvSpPr>
          <p:nvPr/>
        </p:nvSpPr>
        <p:spPr bwMode="auto">
          <a:xfrm>
            <a:off x="5019023" y="3111575"/>
            <a:ext cx="698209" cy="713017"/>
          </a:xfrm>
          <a:custGeom>
            <a:avLst/>
            <a:gdLst>
              <a:gd name="T0" fmla="*/ 97734611 w 753"/>
              <a:gd name="T1" fmla="*/ 49388217 h 752"/>
              <a:gd name="T2" fmla="*/ 97734611 w 753"/>
              <a:gd name="T3" fmla="*/ 49388217 h 752"/>
              <a:gd name="T4" fmla="*/ 49387159 w 753"/>
              <a:gd name="T5" fmla="*/ 97864577 h 752"/>
              <a:gd name="T6" fmla="*/ 0 w 753"/>
              <a:gd name="T7" fmla="*/ 49388217 h 752"/>
              <a:gd name="T8" fmla="*/ 49387159 w 753"/>
              <a:gd name="T9" fmla="*/ 0 h 752"/>
              <a:gd name="T10" fmla="*/ 97734611 w 753"/>
              <a:gd name="T11" fmla="*/ 49388217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3" h="752">
                <a:moveTo>
                  <a:pt x="752" y="379"/>
                </a:moveTo>
                <a:lnTo>
                  <a:pt x="752" y="379"/>
                </a:lnTo>
                <a:cubicBezTo>
                  <a:pt x="752" y="581"/>
                  <a:pt x="582" y="751"/>
                  <a:pt x="380" y="751"/>
                </a:cubicBezTo>
                <a:cubicBezTo>
                  <a:pt x="170" y="751"/>
                  <a:pt x="0" y="581"/>
                  <a:pt x="0" y="379"/>
                </a:cubicBezTo>
                <a:cubicBezTo>
                  <a:pt x="0" y="170"/>
                  <a:pt x="170" y="0"/>
                  <a:pt x="380" y="0"/>
                </a:cubicBezTo>
                <a:cubicBezTo>
                  <a:pt x="582" y="0"/>
                  <a:pt x="752" y="170"/>
                  <a:pt x="752" y="379"/>
                </a:cubicBezTo>
              </a:path>
            </a:pathLst>
          </a:custGeom>
          <a:solidFill>
            <a:schemeClr val="accent2"/>
          </a:solidFill>
          <a:ln>
            <a:noFill/>
          </a:ln>
          <a:effectLst/>
        </p:spPr>
        <p:txBody>
          <a:bodyPr wrap="none" anchor="ctr"/>
          <a:lstStyle/>
          <a:p>
            <a:pPr algn="ctr"/>
            <a:r>
              <a:rPr lang="es-MX" sz="4400" b="1" dirty="0"/>
              <a:t>2</a:t>
            </a:r>
          </a:p>
        </p:txBody>
      </p:sp>
    </p:spTree>
    <p:extLst>
      <p:ext uri="{BB962C8B-B14F-4D97-AF65-F5344CB8AC3E}">
        <p14:creationId xmlns:p14="http://schemas.microsoft.com/office/powerpoint/2010/main" val="3142228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58ED8-02E7-354A-9038-CB6447C59518}"/>
              </a:ext>
            </a:extLst>
          </p:cNvPr>
          <p:cNvSpPr/>
          <p:nvPr/>
        </p:nvSpPr>
        <p:spPr>
          <a:xfrm>
            <a:off x="0" y="0"/>
            <a:ext cx="7821386" cy="6858000"/>
          </a:xfrm>
          <a:prstGeom prst="rect">
            <a:avLst/>
          </a:prstGeom>
          <a:solidFill>
            <a:srgbClr val="005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F73CC7-4026-AC40-A0EA-01A85411AA0B}"/>
              </a:ext>
            </a:extLst>
          </p:cNvPr>
          <p:cNvSpPr txBox="1"/>
          <p:nvPr/>
        </p:nvSpPr>
        <p:spPr>
          <a:xfrm>
            <a:off x="578193" y="1843950"/>
            <a:ext cx="7243193" cy="3170099"/>
          </a:xfrm>
          <a:prstGeom prst="rect">
            <a:avLst/>
          </a:prstGeom>
          <a:noFill/>
        </p:spPr>
        <p:txBody>
          <a:bodyPr wrap="square" rtlCol="0">
            <a:spAutoFit/>
          </a:bodyPr>
          <a:lstStyle/>
          <a:p>
            <a:r>
              <a:rPr lang="en-US" sz="5000" b="1" i="1" dirty="0">
                <a:solidFill>
                  <a:schemeClr val="tx2"/>
                </a:solidFill>
                <a:latin typeface="Avenir Book" panose="02000503020000020003" pitchFamily="2" charset="0"/>
                <a:cs typeface="Aharoni" panose="02010803020104030203" pitchFamily="2" charset="-79"/>
              </a:rPr>
              <a:t>“The Power of a great marketing plan is the ability to identify if your off track and adjust”</a:t>
            </a:r>
          </a:p>
        </p:txBody>
      </p:sp>
      <p:pic>
        <p:nvPicPr>
          <p:cNvPr id="12" name="Picture 11">
            <a:extLst>
              <a:ext uri="{FF2B5EF4-FFF2-40B4-BE49-F238E27FC236}">
                <a16:creationId xmlns:a16="http://schemas.microsoft.com/office/drawing/2014/main" id="{3AD8D60B-72C7-6946-AA0E-74520CBB87D0}"/>
              </a:ext>
            </a:extLst>
          </p:cNvPr>
          <p:cNvPicPr>
            <a:picLocks noChangeAspect="1"/>
          </p:cNvPicPr>
          <p:nvPr/>
        </p:nvPicPr>
        <p:blipFill>
          <a:blip r:embed="rId2"/>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365144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58ED8-02E7-354A-9038-CB6447C59518}"/>
              </a:ext>
            </a:extLst>
          </p:cNvPr>
          <p:cNvSpPr/>
          <p:nvPr/>
        </p:nvSpPr>
        <p:spPr>
          <a:xfrm>
            <a:off x="0" y="0"/>
            <a:ext cx="7821386"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F73CC7-4026-AC40-A0EA-01A85411AA0B}"/>
              </a:ext>
            </a:extLst>
          </p:cNvPr>
          <p:cNvSpPr txBox="1"/>
          <p:nvPr/>
        </p:nvSpPr>
        <p:spPr>
          <a:xfrm>
            <a:off x="2763499" y="2575922"/>
            <a:ext cx="8394357" cy="1862048"/>
          </a:xfrm>
          <a:prstGeom prst="rect">
            <a:avLst/>
          </a:prstGeom>
          <a:noFill/>
        </p:spPr>
        <p:txBody>
          <a:bodyPr wrap="square" rtlCol="0">
            <a:spAutoFit/>
          </a:bodyPr>
          <a:lstStyle/>
          <a:p>
            <a:r>
              <a:rPr lang="en-US" sz="11500" b="1" dirty="0">
                <a:latin typeface="Aharoni" panose="02010803020104030203" pitchFamily="2" charset="-79"/>
                <a:cs typeface="Aharoni" panose="02010803020104030203" pitchFamily="2" charset="-79"/>
              </a:rPr>
              <a:t>THANKYOU</a:t>
            </a:r>
          </a:p>
        </p:txBody>
      </p:sp>
      <p:pic>
        <p:nvPicPr>
          <p:cNvPr id="12" name="Picture 11">
            <a:extLst>
              <a:ext uri="{FF2B5EF4-FFF2-40B4-BE49-F238E27FC236}">
                <a16:creationId xmlns:a16="http://schemas.microsoft.com/office/drawing/2014/main" id="{3AD8D60B-72C7-6946-AA0E-74520CBB87D0}"/>
              </a:ext>
            </a:extLst>
          </p:cNvPr>
          <p:cNvPicPr>
            <a:picLocks noChangeAspect="1"/>
          </p:cNvPicPr>
          <p:nvPr/>
        </p:nvPicPr>
        <p:blipFill>
          <a:blip r:embed="rId2"/>
          <a:stretch>
            <a:fillRect/>
          </a:stretch>
        </p:blipFill>
        <p:spPr>
          <a:xfrm>
            <a:off x="9698490" y="5372099"/>
            <a:ext cx="2918733" cy="2334986"/>
          </a:xfrm>
          <a:prstGeom prst="rect">
            <a:avLst/>
          </a:prstGeom>
        </p:spPr>
      </p:pic>
      <p:sp>
        <p:nvSpPr>
          <p:cNvPr id="11" name="TextBox 10">
            <a:extLst>
              <a:ext uri="{FF2B5EF4-FFF2-40B4-BE49-F238E27FC236}">
                <a16:creationId xmlns:a16="http://schemas.microsoft.com/office/drawing/2014/main" id="{31E248D5-38AF-DA44-B21D-FCFEF0AA4AC0}"/>
              </a:ext>
            </a:extLst>
          </p:cNvPr>
          <p:cNvSpPr txBox="1"/>
          <p:nvPr/>
        </p:nvSpPr>
        <p:spPr>
          <a:xfrm>
            <a:off x="2880521" y="4032158"/>
            <a:ext cx="7243193" cy="1077218"/>
          </a:xfrm>
          <a:prstGeom prst="rect">
            <a:avLst/>
          </a:prstGeom>
          <a:noFill/>
        </p:spPr>
        <p:txBody>
          <a:bodyPr wrap="square" rtlCol="0">
            <a:spAutoFit/>
          </a:bodyPr>
          <a:lstStyle/>
          <a:p>
            <a:r>
              <a:rPr lang="en-US" sz="3200" b="1" i="1" dirty="0">
                <a:latin typeface="Avenir Book" panose="02000503020000020003" pitchFamily="2" charset="0"/>
                <a:cs typeface="Aharoni" panose="02010803020104030203" pitchFamily="2" charset="-79"/>
              </a:rPr>
              <a:t>Further support at </a:t>
            </a:r>
            <a:r>
              <a:rPr lang="en-US" sz="3200" b="1" i="1" dirty="0">
                <a:latin typeface="Avenir Book" panose="02000503020000020003" pitchFamily="2" charset="0"/>
                <a:cs typeface="Aharoni" panose="02010803020104030203" pitchFamily="2" charset="-79"/>
                <a:hlinkClick r:id="rId3">
                  <a:extLst>
                    <a:ext uri="{A12FA001-AC4F-418D-AE19-62706E023703}">
                      <ahyp:hlinkClr xmlns:ahyp="http://schemas.microsoft.com/office/drawing/2018/hyperlinkcolor" val="tx"/>
                    </a:ext>
                  </a:extLst>
                </a:hlinkClick>
              </a:rPr>
              <a:t>contact@AquaBlueMarketing.com</a:t>
            </a:r>
            <a:r>
              <a:rPr lang="en-US" sz="3200" b="1" i="1" dirty="0">
                <a:latin typeface="Avenir Book" panose="02000503020000020003" pitchFamily="2" charset="0"/>
                <a:cs typeface="Aharoni" panose="02010803020104030203" pitchFamily="2" charset="-79"/>
              </a:rPr>
              <a:t> </a:t>
            </a:r>
          </a:p>
        </p:txBody>
      </p:sp>
    </p:spTree>
    <p:extLst>
      <p:ext uri="{BB962C8B-B14F-4D97-AF65-F5344CB8AC3E}">
        <p14:creationId xmlns:p14="http://schemas.microsoft.com/office/powerpoint/2010/main" val="235226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A3967-C4A1-CB48-B0F2-2DF161408DFD}"/>
              </a:ext>
            </a:extLst>
          </p:cNvPr>
          <p:cNvSpPr/>
          <p:nvPr/>
        </p:nvSpPr>
        <p:spPr>
          <a:xfrm>
            <a:off x="-10884" y="0"/>
            <a:ext cx="9094573"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69F5266E-516B-3342-A447-B9188E741445}"/>
              </a:ext>
            </a:extLst>
          </p:cNvPr>
          <p:cNvSpPr txBox="1">
            <a:spLocks/>
          </p:cNvSpPr>
          <p:nvPr/>
        </p:nvSpPr>
        <p:spPr>
          <a:xfrm>
            <a:off x="253168" y="24456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How to use this template</a:t>
            </a:r>
          </a:p>
        </p:txBody>
      </p:sp>
      <p:grpSp>
        <p:nvGrpSpPr>
          <p:cNvPr id="4" name="Group 3">
            <a:extLst>
              <a:ext uri="{FF2B5EF4-FFF2-40B4-BE49-F238E27FC236}">
                <a16:creationId xmlns:a16="http://schemas.microsoft.com/office/drawing/2014/main" id="{065CFF2B-6C5E-1641-AEF7-C99FA2AFA3A3}"/>
              </a:ext>
            </a:extLst>
          </p:cNvPr>
          <p:cNvGrpSpPr/>
          <p:nvPr/>
        </p:nvGrpSpPr>
        <p:grpSpPr>
          <a:xfrm>
            <a:off x="279020" y="4384443"/>
            <a:ext cx="853293" cy="811330"/>
            <a:chOff x="323415" y="1987728"/>
            <a:chExt cx="853293" cy="811330"/>
          </a:xfrm>
        </p:grpSpPr>
        <p:sp>
          <p:nvSpPr>
            <p:cNvPr id="5" name="Oval 4">
              <a:extLst>
                <a:ext uri="{FF2B5EF4-FFF2-40B4-BE49-F238E27FC236}">
                  <a16:creationId xmlns:a16="http://schemas.microsoft.com/office/drawing/2014/main" id="{173B723B-0239-4349-8226-2B373C383772}"/>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Freeform 5">
              <a:extLst>
                <a:ext uri="{FF2B5EF4-FFF2-40B4-BE49-F238E27FC236}">
                  <a16:creationId xmlns:a16="http://schemas.microsoft.com/office/drawing/2014/main" id="{9A923254-6312-4B43-88E2-C129313D3FB8}"/>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7" name="Group 6">
            <a:extLst>
              <a:ext uri="{FF2B5EF4-FFF2-40B4-BE49-F238E27FC236}">
                <a16:creationId xmlns:a16="http://schemas.microsoft.com/office/drawing/2014/main" id="{A27A0039-61A0-0946-87B7-4FD552386CC6}"/>
              </a:ext>
            </a:extLst>
          </p:cNvPr>
          <p:cNvGrpSpPr/>
          <p:nvPr/>
        </p:nvGrpSpPr>
        <p:grpSpPr>
          <a:xfrm>
            <a:off x="9359357" y="4152229"/>
            <a:ext cx="853293" cy="811330"/>
            <a:chOff x="323415" y="5593031"/>
            <a:chExt cx="853293" cy="811330"/>
          </a:xfrm>
        </p:grpSpPr>
        <p:sp>
          <p:nvSpPr>
            <p:cNvPr id="8" name="Oval 7">
              <a:extLst>
                <a:ext uri="{FF2B5EF4-FFF2-40B4-BE49-F238E27FC236}">
                  <a16:creationId xmlns:a16="http://schemas.microsoft.com/office/drawing/2014/main" id="{C299C1F5-839E-B24A-A784-7EB6213555C8}"/>
                </a:ext>
              </a:extLst>
            </p:cNvPr>
            <p:cNvSpPr/>
            <p:nvPr/>
          </p:nvSpPr>
          <p:spPr>
            <a:xfrm>
              <a:off x="323415" y="5593031"/>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Freeform 8">
              <a:extLst>
                <a:ext uri="{FF2B5EF4-FFF2-40B4-BE49-F238E27FC236}">
                  <a16:creationId xmlns:a16="http://schemas.microsoft.com/office/drawing/2014/main" id="{1427D4BD-A74F-FF4B-B1E6-9071ABFF0C0C}"/>
                </a:ext>
              </a:extLst>
            </p:cNvPr>
            <p:cNvSpPr/>
            <p:nvPr/>
          </p:nvSpPr>
          <p:spPr>
            <a:xfrm>
              <a:off x="436190" y="5713682"/>
              <a:ext cx="627742" cy="541975"/>
            </a:xfrm>
            <a:custGeom>
              <a:avLst/>
              <a:gdLst/>
              <a:ahLst/>
              <a:cxnLst>
                <a:cxn ang="3cd4">
                  <a:pos x="hc" y="t"/>
                </a:cxn>
                <a:cxn ang="cd2">
                  <a:pos x="l" y="vc"/>
                </a:cxn>
                <a:cxn ang="cd4">
                  <a:pos x="hc" y="b"/>
                </a:cxn>
                <a:cxn ang="0">
                  <a:pos x="r" y="vc"/>
                </a:cxn>
              </a:cxnLst>
              <a:rect l="l" t="t" r="r" b="b"/>
              <a:pathLst>
                <a:path w="904" h="904">
                  <a:moveTo>
                    <a:pt x="140" y="389"/>
                  </a:moveTo>
                  <a:lnTo>
                    <a:pt x="123" y="380"/>
                  </a:lnTo>
                  <a:lnTo>
                    <a:pt x="140" y="380"/>
                  </a:lnTo>
                  <a:close/>
                  <a:moveTo>
                    <a:pt x="709" y="55"/>
                  </a:moveTo>
                  <a:lnTo>
                    <a:pt x="709" y="341"/>
                  </a:lnTo>
                  <a:cubicBezTo>
                    <a:pt x="707" y="345"/>
                    <a:pt x="706" y="349"/>
                    <a:pt x="706" y="353"/>
                  </a:cubicBezTo>
                  <a:cubicBezTo>
                    <a:pt x="706" y="357"/>
                    <a:pt x="707" y="361"/>
                    <a:pt x="709" y="364"/>
                  </a:cubicBezTo>
                  <a:lnTo>
                    <a:pt x="709" y="417"/>
                  </a:lnTo>
                  <a:lnTo>
                    <a:pt x="451" y="547"/>
                  </a:lnTo>
                  <a:lnTo>
                    <a:pt x="195" y="417"/>
                  </a:lnTo>
                  <a:lnTo>
                    <a:pt x="195" y="55"/>
                  </a:lnTo>
                  <a:close/>
                  <a:moveTo>
                    <a:pt x="781" y="380"/>
                  </a:moveTo>
                  <a:lnTo>
                    <a:pt x="764" y="389"/>
                  </a:lnTo>
                  <a:lnTo>
                    <a:pt x="764" y="380"/>
                  </a:lnTo>
                  <a:close/>
                  <a:moveTo>
                    <a:pt x="615" y="576"/>
                  </a:moveTo>
                  <a:cubicBezTo>
                    <a:pt x="604" y="565"/>
                    <a:pt x="586" y="565"/>
                    <a:pt x="576" y="576"/>
                  </a:cubicBezTo>
                  <a:cubicBezTo>
                    <a:pt x="565" y="586"/>
                    <a:pt x="565" y="604"/>
                    <a:pt x="576" y="615"/>
                  </a:cubicBezTo>
                  <a:lnTo>
                    <a:pt x="810" y="849"/>
                  </a:lnTo>
                  <a:lnTo>
                    <a:pt x="94" y="849"/>
                  </a:lnTo>
                  <a:lnTo>
                    <a:pt x="328" y="615"/>
                  </a:lnTo>
                  <a:cubicBezTo>
                    <a:pt x="339" y="604"/>
                    <a:pt x="339" y="586"/>
                    <a:pt x="328" y="576"/>
                  </a:cubicBezTo>
                  <a:cubicBezTo>
                    <a:pt x="317" y="565"/>
                    <a:pt x="300" y="565"/>
                    <a:pt x="289" y="576"/>
                  </a:cubicBezTo>
                  <a:lnTo>
                    <a:pt x="55" y="809"/>
                  </a:lnTo>
                  <a:lnTo>
                    <a:pt x="55" y="407"/>
                  </a:lnTo>
                  <a:lnTo>
                    <a:pt x="439" y="603"/>
                  </a:lnTo>
                  <a:cubicBezTo>
                    <a:pt x="439" y="604"/>
                    <a:pt x="440" y="604"/>
                    <a:pt x="441" y="604"/>
                  </a:cubicBezTo>
                  <a:cubicBezTo>
                    <a:pt x="442" y="604"/>
                    <a:pt x="442" y="604"/>
                    <a:pt x="442" y="604"/>
                  </a:cubicBezTo>
                  <a:cubicBezTo>
                    <a:pt x="443" y="605"/>
                    <a:pt x="444" y="605"/>
                    <a:pt x="444" y="605"/>
                  </a:cubicBezTo>
                  <a:cubicBezTo>
                    <a:pt x="445" y="605"/>
                    <a:pt x="445" y="605"/>
                    <a:pt x="445" y="605"/>
                  </a:cubicBezTo>
                  <a:cubicBezTo>
                    <a:pt x="446" y="606"/>
                    <a:pt x="447" y="606"/>
                    <a:pt x="448" y="606"/>
                  </a:cubicBezTo>
                  <a:cubicBezTo>
                    <a:pt x="449" y="606"/>
                    <a:pt x="450" y="606"/>
                    <a:pt x="451" y="606"/>
                  </a:cubicBezTo>
                  <a:cubicBezTo>
                    <a:pt x="452" y="606"/>
                    <a:pt x="453" y="606"/>
                    <a:pt x="454" y="606"/>
                  </a:cubicBezTo>
                  <a:lnTo>
                    <a:pt x="455" y="606"/>
                  </a:lnTo>
                  <a:cubicBezTo>
                    <a:pt x="455" y="606"/>
                    <a:pt x="456" y="606"/>
                    <a:pt x="457" y="605"/>
                  </a:cubicBezTo>
                  <a:lnTo>
                    <a:pt x="458" y="605"/>
                  </a:lnTo>
                  <a:cubicBezTo>
                    <a:pt x="459" y="605"/>
                    <a:pt x="460" y="605"/>
                    <a:pt x="460" y="604"/>
                  </a:cubicBezTo>
                  <a:cubicBezTo>
                    <a:pt x="461" y="604"/>
                    <a:pt x="461" y="604"/>
                    <a:pt x="461" y="604"/>
                  </a:cubicBezTo>
                  <a:cubicBezTo>
                    <a:pt x="462" y="604"/>
                    <a:pt x="463" y="604"/>
                    <a:pt x="463" y="603"/>
                  </a:cubicBezTo>
                  <a:cubicBezTo>
                    <a:pt x="464" y="603"/>
                    <a:pt x="464" y="603"/>
                    <a:pt x="464" y="603"/>
                  </a:cubicBezTo>
                  <a:lnTo>
                    <a:pt x="849" y="407"/>
                  </a:lnTo>
                  <a:lnTo>
                    <a:pt x="849" y="810"/>
                  </a:lnTo>
                  <a:close/>
                  <a:moveTo>
                    <a:pt x="904" y="367"/>
                  </a:moveTo>
                  <a:cubicBezTo>
                    <a:pt x="904" y="366"/>
                    <a:pt x="904" y="365"/>
                    <a:pt x="904" y="365"/>
                  </a:cubicBezTo>
                  <a:cubicBezTo>
                    <a:pt x="905" y="360"/>
                    <a:pt x="904" y="355"/>
                    <a:pt x="901" y="350"/>
                  </a:cubicBezTo>
                  <a:cubicBezTo>
                    <a:pt x="900" y="347"/>
                    <a:pt x="898" y="345"/>
                    <a:pt x="897" y="343"/>
                  </a:cubicBezTo>
                  <a:cubicBezTo>
                    <a:pt x="889" y="332"/>
                    <a:pt x="876" y="325"/>
                    <a:pt x="861" y="325"/>
                  </a:cubicBezTo>
                  <a:lnTo>
                    <a:pt x="764" y="325"/>
                  </a:lnTo>
                  <a:lnTo>
                    <a:pt x="764" y="38"/>
                  </a:lnTo>
                  <a:cubicBezTo>
                    <a:pt x="764" y="17"/>
                    <a:pt x="747" y="0"/>
                    <a:pt x="727" y="0"/>
                  </a:cubicBezTo>
                  <a:lnTo>
                    <a:pt x="177" y="0"/>
                  </a:lnTo>
                  <a:cubicBezTo>
                    <a:pt x="156" y="0"/>
                    <a:pt x="140" y="17"/>
                    <a:pt x="140" y="38"/>
                  </a:cubicBezTo>
                  <a:lnTo>
                    <a:pt x="140" y="325"/>
                  </a:lnTo>
                  <a:lnTo>
                    <a:pt x="43" y="325"/>
                  </a:lnTo>
                  <a:cubicBezTo>
                    <a:pt x="29" y="325"/>
                    <a:pt x="16" y="332"/>
                    <a:pt x="8" y="343"/>
                  </a:cubicBezTo>
                  <a:cubicBezTo>
                    <a:pt x="6" y="345"/>
                    <a:pt x="4" y="347"/>
                    <a:pt x="3" y="350"/>
                  </a:cubicBezTo>
                  <a:cubicBezTo>
                    <a:pt x="1" y="355"/>
                    <a:pt x="0" y="360"/>
                    <a:pt x="0" y="365"/>
                  </a:cubicBezTo>
                  <a:cubicBezTo>
                    <a:pt x="0" y="365"/>
                    <a:pt x="0" y="366"/>
                    <a:pt x="0" y="367"/>
                  </a:cubicBezTo>
                  <a:lnTo>
                    <a:pt x="0" y="862"/>
                  </a:lnTo>
                  <a:cubicBezTo>
                    <a:pt x="0" y="885"/>
                    <a:pt x="19" y="904"/>
                    <a:pt x="43" y="904"/>
                  </a:cubicBezTo>
                  <a:lnTo>
                    <a:pt x="861" y="904"/>
                  </a:lnTo>
                  <a:cubicBezTo>
                    <a:pt x="872" y="904"/>
                    <a:pt x="882" y="900"/>
                    <a:pt x="889" y="894"/>
                  </a:cubicBezTo>
                  <a:cubicBezTo>
                    <a:pt x="890" y="893"/>
                    <a:pt x="890" y="893"/>
                    <a:pt x="890" y="893"/>
                  </a:cubicBezTo>
                  <a:lnTo>
                    <a:pt x="891" y="893"/>
                  </a:lnTo>
                  <a:cubicBezTo>
                    <a:pt x="891" y="892"/>
                    <a:pt x="891" y="892"/>
                    <a:pt x="892" y="892"/>
                  </a:cubicBezTo>
                  <a:cubicBezTo>
                    <a:pt x="892" y="891"/>
                    <a:pt x="892" y="891"/>
                    <a:pt x="892" y="891"/>
                  </a:cubicBezTo>
                  <a:cubicBezTo>
                    <a:pt x="900" y="884"/>
                    <a:pt x="904" y="873"/>
                    <a:pt x="904" y="862"/>
                  </a:cubicBez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10" name="TextBox 9">
            <a:extLst>
              <a:ext uri="{FF2B5EF4-FFF2-40B4-BE49-F238E27FC236}">
                <a16:creationId xmlns:a16="http://schemas.microsoft.com/office/drawing/2014/main" id="{9E201A0F-4867-034C-A586-A290311D97FA}"/>
              </a:ext>
            </a:extLst>
          </p:cNvPr>
          <p:cNvSpPr txBox="1"/>
          <p:nvPr/>
        </p:nvSpPr>
        <p:spPr>
          <a:xfrm>
            <a:off x="9561874" y="2221779"/>
            <a:ext cx="2668198" cy="1601849"/>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a:lnSpc>
                <a:spcPts val="2040"/>
              </a:lnSpc>
            </a:pPr>
            <a:r>
              <a:rPr lang="en-US" sz="1600" dirty="0">
                <a:latin typeface="Avenir Book" panose="02000503020000020003" pitchFamily="2" charset="0"/>
                <a:ea typeface="Lato Light" panose="020F0502020204030203" pitchFamily="34" charset="0"/>
                <a:cs typeface="Lato Light" panose="020F0502020204030203" pitchFamily="34" charset="0"/>
              </a:rPr>
              <a:t>We’ve added some ideas for places you can find resources to complete this slide</a:t>
            </a:r>
          </a:p>
        </p:txBody>
      </p:sp>
      <p:pic>
        <p:nvPicPr>
          <p:cNvPr id="11" name="Picture 10">
            <a:extLst>
              <a:ext uri="{FF2B5EF4-FFF2-40B4-BE49-F238E27FC236}">
                <a16:creationId xmlns:a16="http://schemas.microsoft.com/office/drawing/2014/main" id="{7E9A415A-C6F4-BA4E-ABF7-BC2DB4ECC185}"/>
              </a:ext>
            </a:extLst>
          </p:cNvPr>
          <p:cNvPicPr>
            <a:picLocks noChangeAspect="1"/>
          </p:cNvPicPr>
          <p:nvPr/>
        </p:nvPicPr>
        <p:blipFill>
          <a:blip r:embed="rId2"/>
          <a:stretch>
            <a:fillRect/>
          </a:stretch>
        </p:blipFill>
        <p:spPr>
          <a:xfrm>
            <a:off x="155153" y="5188523"/>
            <a:ext cx="995005" cy="991502"/>
          </a:xfrm>
          <a:prstGeom prst="rect">
            <a:avLst/>
          </a:prstGeom>
        </p:spPr>
      </p:pic>
      <p:sp>
        <p:nvSpPr>
          <p:cNvPr id="12" name="TextBox 11">
            <a:extLst>
              <a:ext uri="{FF2B5EF4-FFF2-40B4-BE49-F238E27FC236}">
                <a16:creationId xmlns:a16="http://schemas.microsoft.com/office/drawing/2014/main" id="{05768794-4FBC-E54A-97C6-7801C69AA2D7}"/>
              </a:ext>
            </a:extLst>
          </p:cNvPr>
          <p:cNvSpPr txBox="1"/>
          <p:nvPr/>
        </p:nvSpPr>
        <p:spPr>
          <a:xfrm>
            <a:off x="1150157" y="5403220"/>
            <a:ext cx="7878521" cy="677108"/>
          </a:xfrm>
          <a:prstGeom prst="rect">
            <a:avLst/>
          </a:prstGeom>
          <a:noFill/>
        </p:spPr>
        <p:txBody>
          <a:bodyPr wrap="square" rtlCol="0">
            <a:spAutoFit/>
          </a:bodyPr>
          <a:lstStyle/>
          <a:p>
            <a:r>
              <a:rPr lang="en-US" sz="2000" b="1" dirty="0">
                <a:latin typeface="Avenir Book" panose="02000503020000020003" pitchFamily="2" charset="0"/>
              </a:rPr>
              <a:t>KEY TAKEAWAY – </a:t>
            </a:r>
            <a:r>
              <a:rPr lang="en-US" dirty="0">
                <a:latin typeface="Avenir Book" panose="02000503020000020003" pitchFamily="2" charset="0"/>
              </a:rPr>
              <a:t>Highlight one or two elements of your findings that will have the highest impact on your business </a:t>
            </a:r>
            <a:endParaRPr lang="en-US" sz="2000" dirty="0">
              <a:latin typeface="Avenir Book" panose="02000503020000020003" pitchFamily="2" charset="0"/>
            </a:endParaRPr>
          </a:p>
        </p:txBody>
      </p:sp>
      <p:sp>
        <p:nvSpPr>
          <p:cNvPr id="13" name="Gráfico 221">
            <a:extLst>
              <a:ext uri="{FF2B5EF4-FFF2-40B4-BE49-F238E27FC236}">
                <a16:creationId xmlns:a16="http://schemas.microsoft.com/office/drawing/2014/main" id="{3B61B257-A8CD-4741-848B-C3E522C7B220}"/>
              </a:ext>
            </a:extLst>
          </p:cNvPr>
          <p:cNvSpPr/>
          <p:nvPr/>
        </p:nvSpPr>
        <p:spPr>
          <a:xfrm>
            <a:off x="9561874" y="2266166"/>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sp>
        <p:nvSpPr>
          <p:cNvPr id="14" name="Content Placeholder 2">
            <a:extLst>
              <a:ext uri="{FF2B5EF4-FFF2-40B4-BE49-F238E27FC236}">
                <a16:creationId xmlns:a16="http://schemas.microsoft.com/office/drawing/2014/main" id="{8049A269-4576-AC42-A80F-B80194E44F06}"/>
              </a:ext>
            </a:extLst>
          </p:cNvPr>
          <p:cNvSpPr txBox="1">
            <a:spLocks/>
          </p:cNvSpPr>
          <p:nvPr/>
        </p:nvSpPr>
        <p:spPr>
          <a:xfrm>
            <a:off x="1055905" y="4638064"/>
            <a:ext cx="7793148" cy="77983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b="1" dirty="0">
                <a:solidFill>
                  <a:schemeClr val="tx1">
                    <a:lumMod val="50000"/>
                  </a:schemeClr>
                </a:solidFill>
                <a:latin typeface="Avenir Book" panose="02000503020000020003" pitchFamily="2" charset="0"/>
              </a:rPr>
              <a:t>OBJECTIVE – </a:t>
            </a:r>
            <a:r>
              <a:rPr lang="en-US" sz="1800" dirty="0">
                <a:solidFill>
                  <a:schemeClr val="tx1">
                    <a:lumMod val="50000"/>
                  </a:schemeClr>
                </a:solidFill>
                <a:latin typeface="Avenir Book" panose="02000503020000020003" pitchFamily="2" charset="0"/>
              </a:rPr>
              <a:t>what do you want to achieve with this page</a:t>
            </a:r>
          </a:p>
          <a:p>
            <a:pPr marL="0" indent="0">
              <a:buNone/>
            </a:pPr>
            <a:endParaRPr lang="en-US" sz="2000" b="1" dirty="0">
              <a:solidFill>
                <a:schemeClr val="tx1">
                  <a:lumMod val="50000"/>
                </a:schemeClr>
              </a:solidFill>
              <a:latin typeface="Avenir Book" panose="02000503020000020003" pitchFamily="2" charset="0"/>
            </a:endParaRPr>
          </a:p>
        </p:txBody>
      </p:sp>
      <p:sp>
        <p:nvSpPr>
          <p:cNvPr id="15" name="Content Placeholder 2">
            <a:extLst>
              <a:ext uri="{FF2B5EF4-FFF2-40B4-BE49-F238E27FC236}">
                <a16:creationId xmlns:a16="http://schemas.microsoft.com/office/drawing/2014/main" id="{3A52AE91-30E2-AB4E-8E8F-6236D3302F26}"/>
              </a:ext>
            </a:extLst>
          </p:cNvPr>
          <p:cNvSpPr txBox="1">
            <a:spLocks/>
          </p:cNvSpPr>
          <p:nvPr/>
        </p:nvSpPr>
        <p:spPr>
          <a:xfrm>
            <a:off x="253167" y="1342121"/>
            <a:ext cx="8699104" cy="262161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pPr>
            <a:r>
              <a:rPr lang="en-US" sz="1800" b="1" dirty="0">
                <a:solidFill>
                  <a:schemeClr val="tx1">
                    <a:lumMod val="50000"/>
                  </a:schemeClr>
                </a:solidFill>
                <a:latin typeface="Avenir Book" panose="02000503020000020003" pitchFamily="2" charset="0"/>
              </a:rPr>
              <a:t>This template is divided into 3 sections</a:t>
            </a:r>
          </a:p>
          <a:p>
            <a:pPr>
              <a:lnSpc>
                <a:spcPct val="100000"/>
              </a:lnSpc>
            </a:pPr>
            <a:r>
              <a:rPr lang="en-US" sz="1600" dirty="0">
                <a:solidFill>
                  <a:schemeClr val="tx1">
                    <a:lumMod val="50000"/>
                  </a:schemeClr>
                </a:solidFill>
                <a:latin typeface="Avenir Book" panose="02000503020000020003" pitchFamily="2" charset="0"/>
              </a:rPr>
              <a:t>1</a:t>
            </a:r>
            <a:r>
              <a:rPr lang="en-US" sz="1600" b="1" dirty="0">
                <a:solidFill>
                  <a:schemeClr val="tx1">
                    <a:lumMod val="50000"/>
                  </a:schemeClr>
                </a:solidFill>
                <a:latin typeface="Avenir Book" panose="02000503020000020003" pitchFamily="2" charset="0"/>
              </a:rPr>
              <a:t>. Explore your Market (Situational Analysis) </a:t>
            </a:r>
            <a:r>
              <a:rPr lang="en-US" sz="1600" dirty="0">
                <a:solidFill>
                  <a:schemeClr val="tx1">
                    <a:lumMod val="50000"/>
                  </a:schemeClr>
                </a:solidFill>
                <a:latin typeface="Avenir Book" panose="02000503020000020003" pitchFamily="2" charset="0"/>
              </a:rPr>
              <a:t>– what does your product and the market currently look like </a:t>
            </a:r>
          </a:p>
          <a:p>
            <a:pPr>
              <a:lnSpc>
                <a:spcPct val="100000"/>
              </a:lnSpc>
            </a:pPr>
            <a:r>
              <a:rPr lang="en-US" sz="1600" dirty="0">
                <a:solidFill>
                  <a:schemeClr val="tx1">
                    <a:lumMod val="50000"/>
                  </a:schemeClr>
                </a:solidFill>
                <a:latin typeface="Avenir Book" panose="02000503020000020003" pitchFamily="2" charset="0"/>
              </a:rPr>
              <a:t>2. </a:t>
            </a:r>
            <a:r>
              <a:rPr lang="en-US" sz="1600" b="1" dirty="0">
                <a:solidFill>
                  <a:schemeClr val="tx1">
                    <a:lumMod val="50000"/>
                  </a:schemeClr>
                </a:solidFill>
                <a:latin typeface="Avenir Book" panose="02000503020000020003" pitchFamily="2" charset="0"/>
              </a:rPr>
              <a:t>Set your Direction (Marketing Strategy) </a:t>
            </a:r>
            <a:r>
              <a:rPr lang="en-US" sz="1600" dirty="0">
                <a:solidFill>
                  <a:schemeClr val="tx1">
                    <a:lumMod val="50000"/>
                  </a:schemeClr>
                </a:solidFill>
                <a:latin typeface="Avenir Book" panose="02000503020000020003" pitchFamily="2" charset="0"/>
              </a:rPr>
              <a:t>– this ties together all your thinking from the situational analysis and sets the direction for your marketing tactics</a:t>
            </a:r>
          </a:p>
          <a:p>
            <a:pPr>
              <a:lnSpc>
                <a:spcPct val="100000"/>
              </a:lnSpc>
            </a:pPr>
            <a:r>
              <a:rPr lang="en-US" sz="1600" dirty="0">
                <a:solidFill>
                  <a:schemeClr val="tx1">
                    <a:lumMod val="50000"/>
                  </a:schemeClr>
                </a:solidFill>
                <a:latin typeface="Avenir Book" panose="02000503020000020003" pitchFamily="2" charset="0"/>
              </a:rPr>
              <a:t>3. </a:t>
            </a:r>
            <a:r>
              <a:rPr lang="en-US" sz="1600" b="1" dirty="0">
                <a:solidFill>
                  <a:schemeClr val="tx1">
                    <a:lumMod val="50000"/>
                  </a:schemeClr>
                </a:solidFill>
                <a:latin typeface="Avenir Book" panose="02000503020000020003" pitchFamily="2" charset="0"/>
              </a:rPr>
              <a:t>How you get There </a:t>
            </a:r>
            <a:r>
              <a:rPr lang="en-US" sz="1600" dirty="0">
                <a:solidFill>
                  <a:schemeClr val="tx1">
                    <a:lumMod val="50000"/>
                  </a:schemeClr>
                </a:solidFill>
                <a:latin typeface="Avenir Book" panose="02000503020000020003" pitchFamily="2" charset="0"/>
              </a:rPr>
              <a:t>(</a:t>
            </a:r>
            <a:r>
              <a:rPr lang="en-US" sz="1600" b="1" dirty="0">
                <a:solidFill>
                  <a:schemeClr val="tx1">
                    <a:lumMod val="50000"/>
                  </a:schemeClr>
                </a:solidFill>
                <a:latin typeface="Avenir Book" panose="02000503020000020003" pitchFamily="2" charset="0"/>
              </a:rPr>
              <a:t>Marketing Tactics) </a:t>
            </a:r>
            <a:r>
              <a:rPr lang="en-US" sz="1600" dirty="0">
                <a:solidFill>
                  <a:schemeClr val="tx1">
                    <a:lumMod val="50000"/>
                  </a:schemeClr>
                </a:solidFill>
                <a:latin typeface="Avenir Book" panose="02000503020000020003" pitchFamily="2" charset="0"/>
              </a:rPr>
              <a:t>– this is your action plan for the next 12months and will include how you’ll measure and track your performance</a:t>
            </a:r>
          </a:p>
        </p:txBody>
      </p:sp>
      <p:sp>
        <p:nvSpPr>
          <p:cNvPr id="16" name="TextBox 15">
            <a:extLst>
              <a:ext uri="{FF2B5EF4-FFF2-40B4-BE49-F238E27FC236}">
                <a16:creationId xmlns:a16="http://schemas.microsoft.com/office/drawing/2014/main" id="{D908F4AA-5460-594D-9BFA-02FB4AF973BE}"/>
              </a:ext>
            </a:extLst>
          </p:cNvPr>
          <p:cNvSpPr txBox="1"/>
          <p:nvPr/>
        </p:nvSpPr>
        <p:spPr>
          <a:xfrm>
            <a:off x="9625938" y="4231245"/>
            <a:ext cx="2668198" cy="1858329"/>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NOTE</a:t>
            </a:r>
          </a:p>
          <a:p>
            <a:pPr>
              <a:lnSpc>
                <a:spcPts val="2040"/>
              </a:lnSpc>
            </a:pPr>
            <a:endParaRPr lang="en-US" sz="1600" dirty="0">
              <a:latin typeface="Avenir Book" panose="02000503020000020003" pitchFamily="2" charset="0"/>
              <a:ea typeface="Lato Light" panose="020F0502020204030203" pitchFamily="34" charset="0"/>
              <a:cs typeface="Lato Light" panose="020F0502020204030203" pitchFamily="34" charset="0"/>
            </a:endParaRPr>
          </a:p>
          <a:p>
            <a:pPr>
              <a:lnSpc>
                <a:spcPts val="2040"/>
              </a:lnSpc>
            </a:pPr>
            <a:r>
              <a:rPr lang="en-US" sz="1600" dirty="0">
                <a:latin typeface="Avenir Book" panose="02000503020000020003" pitchFamily="2" charset="0"/>
                <a:ea typeface="Lato Light" panose="020F0502020204030203" pitchFamily="34" charset="0"/>
                <a:cs typeface="Lato Light" panose="020F0502020204030203" pitchFamily="34" charset="0"/>
              </a:rPr>
              <a:t>We’ve added a note to provide advice on how to complete this section efficiently</a:t>
            </a:r>
          </a:p>
        </p:txBody>
      </p:sp>
      <p:sp>
        <p:nvSpPr>
          <p:cNvPr id="19" name="Content Placeholder 2">
            <a:extLst>
              <a:ext uri="{FF2B5EF4-FFF2-40B4-BE49-F238E27FC236}">
                <a16:creationId xmlns:a16="http://schemas.microsoft.com/office/drawing/2014/main" id="{A003EA91-1FC4-3E42-86FA-687DD1F45ED3}"/>
              </a:ext>
            </a:extLst>
          </p:cNvPr>
          <p:cNvSpPr txBox="1">
            <a:spLocks/>
          </p:cNvSpPr>
          <p:nvPr/>
        </p:nvSpPr>
        <p:spPr>
          <a:xfrm>
            <a:off x="253166" y="3772407"/>
            <a:ext cx="7793148" cy="77983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b="1" dirty="0">
                <a:solidFill>
                  <a:schemeClr val="tx1">
                    <a:lumMod val="50000"/>
                  </a:schemeClr>
                </a:solidFill>
                <a:latin typeface="Avenir Book" panose="02000503020000020003" pitchFamily="2" charset="0"/>
              </a:rPr>
              <a:t>Each slide will explain what’s required to build your plan through the following icons and descriptions</a:t>
            </a:r>
            <a:endParaRPr lang="en-US" sz="1800" dirty="0">
              <a:solidFill>
                <a:schemeClr val="tx1">
                  <a:lumMod val="50000"/>
                </a:schemeClr>
              </a:solidFill>
              <a:latin typeface="Avenir Book" panose="02000503020000020003" pitchFamily="2" charset="0"/>
            </a:endParaRPr>
          </a:p>
          <a:p>
            <a:pPr marL="0" indent="0">
              <a:buNone/>
            </a:pPr>
            <a:endParaRPr lang="en-US" sz="2000" b="1" dirty="0">
              <a:solidFill>
                <a:schemeClr val="tx1">
                  <a:lumMod val="50000"/>
                </a:schemeClr>
              </a:solidFill>
              <a:latin typeface="Avenir Book" panose="02000503020000020003" pitchFamily="2" charset="0"/>
            </a:endParaRPr>
          </a:p>
        </p:txBody>
      </p:sp>
      <p:pic>
        <p:nvPicPr>
          <p:cNvPr id="20" name="Picture 19">
            <a:extLst>
              <a:ext uri="{FF2B5EF4-FFF2-40B4-BE49-F238E27FC236}">
                <a16:creationId xmlns:a16="http://schemas.microsoft.com/office/drawing/2014/main" id="{A8036D81-2897-3B40-85DA-1447644F2041}"/>
              </a:ext>
            </a:extLst>
          </p:cNvPr>
          <p:cNvPicPr>
            <a:picLocks noChangeAspect="1"/>
          </p:cNvPicPr>
          <p:nvPr/>
        </p:nvPicPr>
        <p:blipFill>
          <a:blip r:embed="rId3"/>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150789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Freeform 161">
            <a:extLst>
              <a:ext uri="{FF2B5EF4-FFF2-40B4-BE49-F238E27FC236}">
                <a16:creationId xmlns:a16="http://schemas.microsoft.com/office/drawing/2014/main" id="{E643C5B5-72E6-3C43-9B14-81E0894D5697}"/>
              </a:ext>
            </a:extLst>
          </p:cNvPr>
          <p:cNvSpPr>
            <a:spLocks noChangeArrowheads="1"/>
          </p:cNvSpPr>
          <p:nvPr/>
        </p:nvSpPr>
        <p:spPr bwMode="auto">
          <a:xfrm>
            <a:off x="11250600" y="942276"/>
            <a:ext cx="70579" cy="4705"/>
          </a:xfrm>
          <a:custGeom>
            <a:avLst/>
            <a:gdLst>
              <a:gd name="T0" fmla="*/ 17181719 w 131"/>
              <a:gd name="T1" fmla="*/ 995539 h 9"/>
              <a:gd name="T2" fmla="*/ 0 w 131"/>
              <a:gd name="T3" fmla="*/ 0 h 9"/>
              <a:gd name="T4" fmla="*/ 0 w 131"/>
              <a:gd name="T5" fmla="*/ 0 h 9"/>
              <a:gd name="T6" fmla="*/ 17181719 w 131"/>
              <a:gd name="T7" fmla="*/ 99553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 h="9">
                <a:moveTo>
                  <a:pt x="130" y="8"/>
                </a:moveTo>
                <a:lnTo>
                  <a:pt x="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27" name="Freeform 162">
            <a:extLst>
              <a:ext uri="{FF2B5EF4-FFF2-40B4-BE49-F238E27FC236}">
                <a16:creationId xmlns:a16="http://schemas.microsoft.com/office/drawing/2014/main" id="{68A367A5-18A4-0F4C-9BF6-15D90CA065CF}"/>
              </a:ext>
            </a:extLst>
          </p:cNvPr>
          <p:cNvSpPr>
            <a:spLocks noChangeArrowheads="1"/>
          </p:cNvSpPr>
          <p:nvPr/>
        </p:nvSpPr>
        <p:spPr bwMode="auto">
          <a:xfrm>
            <a:off x="11114148" y="942276"/>
            <a:ext cx="68227" cy="2354"/>
          </a:xfrm>
          <a:custGeom>
            <a:avLst/>
            <a:gdLst>
              <a:gd name="T0" fmla="*/ 16178461 w 130"/>
              <a:gd name="T1" fmla="*/ 0 h 1"/>
              <a:gd name="T2" fmla="*/ 0 w 130"/>
              <a:gd name="T3" fmla="*/ 0 h 1"/>
              <a:gd name="T4" fmla="*/ 0 w 130"/>
              <a:gd name="T5" fmla="*/ 0 h 1"/>
              <a:gd name="T6" fmla="*/ 16178461 w 13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1">
                <a:moveTo>
                  <a:pt x="129" y="0"/>
                </a:moveTo>
                <a:lnTo>
                  <a:pt x="0" y="0"/>
                </a:lnTo>
                <a:lnTo>
                  <a:pt x="12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25" name="Freeform 160">
            <a:extLst>
              <a:ext uri="{FF2B5EF4-FFF2-40B4-BE49-F238E27FC236}">
                <a16:creationId xmlns:a16="http://schemas.microsoft.com/office/drawing/2014/main" id="{4325852F-5811-A647-AC73-9DA3A4687D5F}"/>
              </a:ext>
            </a:extLst>
          </p:cNvPr>
          <p:cNvSpPr>
            <a:spLocks noChangeArrowheads="1"/>
          </p:cNvSpPr>
          <p:nvPr/>
        </p:nvSpPr>
        <p:spPr bwMode="auto">
          <a:xfrm>
            <a:off x="2035453" y="33956"/>
            <a:ext cx="8394820" cy="6818912"/>
          </a:xfrm>
          <a:custGeom>
            <a:avLst/>
            <a:gdLst>
              <a:gd name="T0" fmla="*/ 2147483646 w 17506"/>
              <a:gd name="T1" fmla="*/ 3110425 h 9741"/>
              <a:gd name="T2" fmla="*/ 2147483646 w 17506"/>
              <a:gd name="T3" fmla="*/ 3110425 h 9741"/>
              <a:gd name="T4" fmla="*/ 1306586813 w 17506"/>
              <a:gd name="T5" fmla="*/ 59616836 h 9741"/>
              <a:gd name="T6" fmla="*/ 1284553341 w 17506"/>
              <a:gd name="T7" fmla="*/ 69078072 h 9741"/>
              <a:gd name="T8" fmla="*/ 1250077125 w 17506"/>
              <a:gd name="T9" fmla="*/ 174833236 h 9741"/>
              <a:gd name="T10" fmla="*/ 1697098255 w 17506"/>
              <a:gd name="T11" fmla="*/ 297307294 h 9741"/>
              <a:gd name="T12" fmla="*/ 1746349375 w 17506"/>
              <a:gd name="T13" fmla="*/ 309878594 h 9741"/>
              <a:gd name="T14" fmla="*/ 1726389934 w 17506"/>
              <a:gd name="T15" fmla="*/ 382066731 h 9741"/>
              <a:gd name="T16" fmla="*/ 796835343 w 17506"/>
              <a:gd name="T17" fmla="*/ 534997392 h 9741"/>
              <a:gd name="T18" fmla="*/ 124554169 w 17506"/>
              <a:gd name="T19" fmla="*/ 1043555812 h 9741"/>
              <a:gd name="T20" fmla="*/ 232518252 w 17506"/>
              <a:gd name="T21" fmla="*/ 1262324159 h 9741"/>
              <a:gd name="T22" fmla="*/ 2147483646 w 17506"/>
              <a:gd name="T23" fmla="*/ 1262324159 h 9741"/>
              <a:gd name="T24" fmla="*/ 1113988163 w 17506"/>
              <a:gd name="T25" fmla="*/ 694926149 h 9741"/>
              <a:gd name="T26" fmla="*/ 1231154520 w 17506"/>
              <a:gd name="T27" fmla="*/ 646843805 h 9741"/>
              <a:gd name="T28" fmla="*/ 1652124081 w 17506"/>
              <a:gd name="T29" fmla="*/ 538107817 h 9741"/>
              <a:gd name="T30" fmla="*/ 1874014410 w 17506"/>
              <a:gd name="T31" fmla="*/ 477324571 h 9741"/>
              <a:gd name="T32" fmla="*/ 1945299002 w 17506"/>
              <a:gd name="T33" fmla="*/ 271127525 h 9741"/>
              <a:gd name="T34" fmla="*/ 1797674526 w 17506"/>
              <a:gd name="T35" fmla="*/ 239634113 h 9741"/>
              <a:gd name="T36" fmla="*/ 1421679499 w 17506"/>
              <a:gd name="T37" fmla="*/ 60653644 h 9741"/>
              <a:gd name="T38" fmla="*/ 1529643582 w 17506"/>
              <a:gd name="T39" fmla="*/ 41861494 h 9741"/>
              <a:gd name="T40" fmla="*/ 1872977215 w 17506"/>
              <a:gd name="T41" fmla="*/ 16718533 h 9741"/>
              <a:gd name="T42" fmla="*/ 2147483646 w 17506"/>
              <a:gd name="T43" fmla="*/ 3110425 h 97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506" h="9741">
                <a:moveTo>
                  <a:pt x="17505" y="24"/>
                </a:moveTo>
                <a:lnTo>
                  <a:pt x="17505" y="24"/>
                </a:lnTo>
                <a:cubicBezTo>
                  <a:pt x="17505" y="24"/>
                  <a:pt x="11236" y="0"/>
                  <a:pt x="10081" y="460"/>
                </a:cubicBezTo>
                <a:cubicBezTo>
                  <a:pt x="10024" y="484"/>
                  <a:pt x="9968" y="509"/>
                  <a:pt x="9911" y="533"/>
                </a:cubicBezTo>
                <a:cubicBezTo>
                  <a:pt x="9701" y="622"/>
                  <a:pt x="9265" y="864"/>
                  <a:pt x="9645" y="1349"/>
                </a:cubicBezTo>
                <a:cubicBezTo>
                  <a:pt x="10065" y="1898"/>
                  <a:pt x="12512" y="2221"/>
                  <a:pt x="13094" y="2294"/>
                </a:cubicBezTo>
                <a:cubicBezTo>
                  <a:pt x="13223" y="2302"/>
                  <a:pt x="13353" y="2342"/>
                  <a:pt x="13474" y="2391"/>
                </a:cubicBezTo>
                <a:cubicBezTo>
                  <a:pt x="13724" y="2496"/>
                  <a:pt x="13975" y="2698"/>
                  <a:pt x="13320" y="2948"/>
                </a:cubicBezTo>
                <a:cubicBezTo>
                  <a:pt x="12327" y="3328"/>
                  <a:pt x="6148" y="4128"/>
                  <a:pt x="6148" y="4128"/>
                </a:cubicBezTo>
                <a:cubicBezTo>
                  <a:pt x="6148" y="4128"/>
                  <a:pt x="0" y="5015"/>
                  <a:pt x="961" y="8052"/>
                </a:cubicBezTo>
                <a:cubicBezTo>
                  <a:pt x="961" y="8052"/>
                  <a:pt x="1325" y="9272"/>
                  <a:pt x="1794" y="9740"/>
                </a:cubicBezTo>
                <a:cubicBezTo>
                  <a:pt x="17505" y="9740"/>
                  <a:pt x="17505" y="9740"/>
                  <a:pt x="17505" y="9740"/>
                </a:cubicBezTo>
                <a:cubicBezTo>
                  <a:pt x="17505" y="9740"/>
                  <a:pt x="4508" y="7681"/>
                  <a:pt x="8595" y="5362"/>
                </a:cubicBezTo>
                <a:cubicBezTo>
                  <a:pt x="8877" y="5201"/>
                  <a:pt x="9184" y="5080"/>
                  <a:pt x="9499" y="4991"/>
                </a:cubicBezTo>
                <a:cubicBezTo>
                  <a:pt x="10162" y="4805"/>
                  <a:pt x="11713" y="4386"/>
                  <a:pt x="12747" y="4152"/>
                </a:cubicBezTo>
                <a:cubicBezTo>
                  <a:pt x="13151" y="4063"/>
                  <a:pt x="14088" y="3788"/>
                  <a:pt x="14459" y="3683"/>
                </a:cubicBezTo>
                <a:cubicBezTo>
                  <a:pt x="15590" y="3344"/>
                  <a:pt x="17263" y="2738"/>
                  <a:pt x="15009" y="2092"/>
                </a:cubicBezTo>
                <a:cubicBezTo>
                  <a:pt x="14629" y="1979"/>
                  <a:pt x="14249" y="1906"/>
                  <a:pt x="13870" y="1849"/>
                </a:cubicBezTo>
                <a:cubicBezTo>
                  <a:pt x="12601" y="1688"/>
                  <a:pt x="8554" y="1074"/>
                  <a:pt x="10969" y="468"/>
                </a:cubicBezTo>
                <a:cubicBezTo>
                  <a:pt x="11244" y="403"/>
                  <a:pt x="11519" y="355"/>
                  <a:pt x="11802" y="323"/>
                </a:cubicBezTo>
                <a:cubicBezTo>
                  <a:pt x="12238" y="274"/>
                  <a:pt x="13110" y="194"/>
                  <a:pt x="14451" y="129"/>
                </a:cubicBezTo>
                <a:lnTo>
                  <a:pt x="17505" y="24"/>
                </a:lnTo>
              </a:path>
            </a:pathLst>
          </a:custGeom>
          <a:solidFill>
            <a:srgbClr val="005E7C"/>
          </a:solidFill>
          <a:ln>
            <a:noFill/>
          </a:ln>
          <a:effectLst/>
        </p:spPr>
        <p:txBody>
          <a:bodyPr wrap="none" anchor="ctr"/>
          <a:lstStyle/>
          <a:p>
            <a:endParaRPr lang="es-MX" sz="900" dirty="0"/>
          </a:p>
        </p:txBody>
      </p:sp>
      <p:sp>
        <p:nvSpPr>
          <p:cNvPr id="240" name="Freeform 175">
            <a:extLst>
              <a:ext uri="{FF2B5EF4-FFF2-40B4-BE49-F238E27FC236}">
                <a16:creationId xmlns:a16="http://schemas.microsoft.com/office/drawing/2014/main" id="{59DA87EA-31B3-534D-BD28-F57BFDD85C6E}"/>
              </a:ext>
            </a:extLst>
          </p:cNvPr>
          <p:cNvSpPr>
            <a:spLocks noChangeArrowheads="1"/>
          </p:cNvSpPr>
          <p:nvPr/>
        </p:nvSpPr>
        <p:spPr bwMode="auto">
          <a:xfrm>
            <a:off x="8590470" y="92607"/>
            <a:ext cx="64934" cy="12348"/>
          </a:xfrm>
          <a:custGeom>
            <a:avLst/>
            <a:gdLst>
              <a:gd name="T0" fmla="*/ 17181719 w 131"/>
              <a:gd name="T1" fmla="*/ 1120069 h 18"/>
              <a:gd name="T2" fmla="*/ 0 w 131"/>
              <a:gd name="T3" fmla="*/ 2115608 h 18"/>
              <a:gd name="T4" fmla="*/ 0 w 131"/>
              <a:gd name="T5" fmla="*/ 1120069 h 18"/>
              <a:gd name="T6" fmla="*/ 17181719 w 131"/>
              <a:gd name="T7" fmla="*/ 0 h 18"/>
              <a:gd name="T8" fmla="*/ 17181719 w 131"/>
              <a:gd name="T9" fmla="*/ 112006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8">
                <a:moveTo>
                  <a:pt x="130" y="9"/>
                </a:moveTo>
                <a:lnTo>
                  <a:pt x="0" y="17"/>
                </a:lnTo>
                <a:lnTo>
                  <a:pt x="0" y="9"/>
                </a:lnTo>
                <a:lnTo>
                  <a:pt x="130" y="0"/>
                </a:lnTo>
                <a:lnTo>
                  <a:pt x="130" y="9"/>
                </a:lnTo>
              </a:path>
            </a:pathLst>
          </a:custGeom>
          <a:solidFill>
            <a:schemeClr val="bg2"/>
          </a:solidFill>
          <a:ln>
            <a:noFill/>
          </a:ln>
          <a:effectLst/>
        </p:spPr>
        <p:txBody>
          <a:bodyPr wrap="none" anchor="ctr"/>
          <a:lstStyle/>
          <a:p>
            <a:endParaRPr lang="es-MX" sz="900"/>
          </a:p>
        </p:txBody>
      </p:sp>
      <p:sp>
        <p:nvSpPr>
          <p:cNvPr id="241" name="Freeform 176">
            <a:extLst>
              <a:ext uri="{FF2B5EF4-FFF2-40B4-BE49-F238E27FC236}">
                <a16:creationId xmlns:a16="http://schemas.microsoft.com/office/drawing/2014/main" id="{4474A2B1-7577-744C-BB5D-1F99F050FA96}"/>
              </a:ext>
            </a:extLst>
          </p:cNvPr>
          <p:cNvSpPr>
            <a:spLocks noChangeArrowheads="1"/>
          </p:cNvSpPr>
          <p:nvPr/>
        </p:nvSpPr>
        <p:spPr bwMode="auto">
          <a:xfrm>
            <a:off x="8462767" y="101866"/>
            <a:ext cx="62770" cy="12348"/>
          </a:xfrm>
          <a:custGeom>
            <a:avLst/>
            <a:gdLst>
              <a:gd name="T0" fmla="*/ 16177756 w 130"/>
              <a:gd name="T1" fmla="*/ 1116106 h 17"/>
              <a:gd name="T2" fmla="*/ 0 w 130"/>
              <a:gd name="T3" fmla="*/ 2232212 h 17"/>
              <a:gd name="T4" fmla="*/ 0 w 130"/>
              <a:gd name="T5" fmla="*/ 0 h 17"/>
              <a:gd name="T6" fmla="*/ 16177756 w 130"/>
              <a:gd name="T7" fmla="*/ 0 h 17"/>
              <a:gd name="T8" fmla="*/ 16177756 w 130"/>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
                <a:moveTo>
                  <a:pt x="129" y="8"/>
                </a:moveTo>
                <a:lnTo>
                  <a:pt x="0" y="16"/>
                </a:lnTo>
                <a:lnTo>
                  <a:pt x="0" y="0"/>
                </a:lnTo>
                <a:lnTo>
                  <a:pt x="129" y="0"/>
                </a:lnTo>
                <a:lnTo>
                  <a:pt x="129" y="8"/>
                </a:lnTo>
              </a:path>
            </a:pathLst>
          </a:custGeom>
          <a:solidFill>
            <a:schemeClr val="bg2"/>
          </a:solidFill>
          <a:ln>
            <a:noFill/>
          </a:ln>
          <a:effectLst/>
        </p:spPr>
        <p:txBody>
          <a:bodyPr wrap="none" anchor="ctr"/>
          <a:lstStyle/>
          <a:p>
            <a:endParaRPr lang="es-MX" sz="900"/>
          </a:p>
        </p:txBody>
      </p:sp>
      <p:sp>
        <p:nvSpPr>
          <p:cNvPr id="242" name="Freeform 177">
            <a:extLst>
              <a:ext uri="{FF2B5EF4-FFF2-40B4-BE49-F238E27FC236}">
                <a16:creationId xmlns:a16="http://schemas.microsoft.com/office/drawing/2014/main" id="{C2883289-B5DA-894F-96E0-9ECDA0A8B48D}"/>
              </a:ext>
            </a:extLst>
          </p:cNvPr>
          <p:cNvSpPr>
            <a:spLocks noChangeArrowheads="1"/>
          </p:cNvSpPr>
          <p:nvPr/>
        </p:nvSpPr>
        <p:spPr bwMode="auto">
          <a:xfrm>
            <a:off x="8335063" y="108041"/>
            <a:ext cx="64934" cy="18522"/>
          </a:xfrm>
          <a:custGeom>
            <a:avLst/>
            <a:gdLst>
              <a:gd name="T0" fmla="*/ 17181719 w 131"/>
              <a:gd name="T1" fmla="*/ 2322576 h 25"/>
              <a:gd name="T2" fmla="*/ 0 w 131"/>
              <a:gd name="T3" fmla="*/ 3483864 h 25"/>
              <a:gd name="T4" fmla="*/ 0 w 131"/>
              <a:gd name="T5" fmla="*/ 1161288 h 25"/>
              <a:gd name="T6" fmla="*/ 17181719 w 131"/>
              <a:gd name="T7" fmla="*/ 0 h 25"/>
              <a:gd name="T8" fmla="*/ 17181719 w 131"/>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25">
                <a:moveTo>
                  <a:pt x="130" y="16"/>
                </a:moveTo>
                <a:lnTo>
                  <a:pt x="0" y="24"/>
                </a:lnTo>
                <a:lnTo>
                  <a:pt x="0" y="8"/>
                </a:lnTo>
                <a:lnTo>
                  <a:pt x="130" y="0"/>
                </a:lnTo>
                <a:lnTo>
                  <a:pt x="130" y="16"/>
                </a:lnTo>
              </a:path>
            </a:pathLst>
          </a:custGeom>
          <a:solidFill>
            <a:schemeClr val="bg2"/>
          </a:solidFill>
          <a:ln>
            <a:noFill/>
          </a:ln>
          <a:effectLst/>
        </p:spPr>
        <p:txBody>
          <a:bodyPr wrap="none" anchor="ctr"/>
          <a:lstStyle/>
          <a:p>
            <a:endParaRPr lang="es-MX" sz="900"/>
          </a:p>
        </p:txBody>
      </p:sp>
      <p:sp>
        <p:nvSpPr>
          <p:cNvPr id="243" name="Freeform 178">
            <a:extLst>
              <a:ext uri="{FF2B5EF4-FFF2-40B4-BE49-F238E27FC236}">
                <a16:creationId xmlns:a16="http://schemas.microsoft.com/office/drawing/2014/main" id="{19CC853A-DCB7-F142-9F1C-82D441FC3091}"/>
              </a:ext>
            </a:extLst>
          </p:cNvPr>
          <p:cNvSpPr>
            <a:spLocks noChangeArrowheads="1"/>
          </p:cNvSpPr>
          <p:nvPr/>
        </p:nvSpPr>
        <p:spPr bwMode="auto">
          <a:xfrm>
            <a:off x="8209523" y="120388"/>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chemeClr val="bg2"/>
          </a:solidFill>
          <a:ln>
            <a:noFill/>
          </a:ln>
          <a:effectLst/>
        </p:spPr>
        <p:txBody>
          <a:bodyPr wrap="none" anchor="ctr"/>
          <a:lstStyle/>
          <a:p>
            <a:endParaRPr lang="es-MX" sz="900"/>
          </a:p>
        </p:txBody>
      </p:sp>
      <p:sp>
        <p:nvSpPr>
          <p:cNvPr id="244" name="Freeform 179">
            <a:extLst>
              <a:ext uri="{FF2B5EF4-FFF2-40B4-BE49-F238E27FC236}">
                <a16:creationId xmlns:a16="http://schemas.microsoft.com/office/drawing/2014/main" id="{64539E39-1395-AE47-A5EA-24A2EB13D3D1}"/>
              </a:ext>
            </a:extLst>
          </p:cNvPr>
          <p:cNvSpPr>
            <a:spLocks noChangeArrowheads="1"/>
          </p:cNvSpPr>
          <p:nvPr/>
        </p:nvSpPr>
        <p:spPr bwMode="auto">
          <a:xfrm>
            <a:off x="8081819" y="135823"/>
            <a:ext cx="64934" cy="12348"/>
          </a:xfrm>
          <a:custGeom>
            <a:avLst/>
            <a:gdLst>
              <a:gd name="T0" fmla="*/ 17181719 w 131"/>
              <a:gd name="T1" fmla="*/ 1116106 h 17"/>
              <a:gd name="T2" fmla="*/ 1189534 w 131"/>
              <a:gd name="T3" fmla="*/ 2232212 h 17"/>
              <a:gd name="T4" fmla="*/ 0 w 131"/>
              <a:gd name="T5" fmla="*/ 1116106 h 17"/>
              <a:gd name="T6" fmla="*/ 17181719 w 131"/>
              <a:gd name="T7" fmla="*/ 0 h 17"/>
              <a:gd name="T8" fmla="*/ 17181719 w 131"/>
              <a:gd name="T9" fmla="*/ 111610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7">
                <a:moveTo>
                  <a:pt x="130" y="8"/>
                </a:moveTo>
                <a:lnTo>
                  <a:pt x="9" y="16"/>
                </a:lnTo>
                <a:lnTo>
                  <a:pt x="0" y="8"/>
                </a:lnTo>
                <a:lnTo>
                  <a:pt x="130" y="0"/>
                </a:lnTo>
                <a:lnTo>
                  <a:pt x="130"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5" name="Freeform 180">
            <a:extLst>
              <a:ext uri="{FF2B5EF4-FFF2-40B4-BE49-F238E27FC236}">
                <a16:creationId xmlns:a16="http://schemas.microsoft.com/office/drawing/2014/main" id="{A92702D3-81F3-2C41-95A5-395324079651}"/>
              </a:ext>
            </a:extLst>
          </p:cNvPr>
          <p:cNvSpPr>
            <a:spLocks noChangeArrowheads="1"/>
          </p:cNvSpPr>
          <p:nvPr/>
        </p:nvSpPr>
        <p:spPr bwMode="auto">
          <a:xfrm>
            <a:off x="7956280" y="148170"/>
            <a:ext cx="67098" cy="18522"/>
          </a:xfrm>
          <a:custGeom>
            <a:avLst/>
            <a:gdLst>
              <a:gd name="T0" fmla="*/ 17422118 w 138"/>
              <a:gd name="T1" fmla="*/ 2147521 h 26"/>
              <a:gd name="T2" fmla="*/ 1017405 w 138"/>
              <a:gd name="T3" fmla="*/ 3355364 h 26"/>
              <a:gd name="T4" fmla="*/ 0 w 138"/>
              <a:gd name="T5" fmla="*/ 2147521 h 26"/>
              <a:gd name="T6" fmla="*/ 16405070 w 138"/>
              <a:gd name="T7" fmla="*/ 0 h 26"/>
              <a:gd name="T8" fmla="*/ 17422118 w 138"/>
              <a:gd name="T9" fmla="*/ 214752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26">
                <a:moveTo>
                  <a:pt x="137" y="16"/>
                </a:moveTo>
                <a:lnTo>
                  <a:pt x="8" y="25"/>
                </a:lnTo>
                <a:lnTo>
                  <a:pt x="0" y="16"/>
                </a:lnTo>
                <a:lnTo>
                  <a:pt x="129" y="0"/>
                </a:lnTo>
                <a:lnTo>
                  <a:pt x="137"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6" name="Freeform 181">
            <a:extLst>
              <a:ext uri="{FF2B5EF4-FFF2-40B4-BE49-F238E27FC236}">
                <a16:creationId xmlns:a16="http://schemas.microsoft.com/office/drawing/2014/main" id="{0C450F2C-E84D-8B40-AC34-4AEAB8EEDAD2}"/>
              </a:ext>
            </a:extLst>
          </p:cNvPr>
          <p:cNvSpPr>
            <a:spLocks noChangeArrowheads="1"/>
          </p:cNvSpPr>
          <p:nvPr/>
        </p:nvSpPr>
        <p:spPr bwMode="auto">
          <a:xfrm>
            <a:off x="7832905" y="166692"/>
            <a:ext cx="62771" cy="18522"/>
          </a:xfrm>
          <a:custGeom>
            <a:avLst/>
            <a:gdLst>
              <a:gd name="T0" fmla="*/ 16178461 w 130"/>
              <a:gd name="T1" fmla="*/ 2322576 h 25"/>
              <a:gd name="T2" fmla="*/ 0 w 130"/>
              <a:gd name="T3" fmla="*/ 3483864 h 25"/>
              <a:gd name="T4" fmla="*/ 0 w 130"/>
              <a:gd name="T5" fmla="*/ 2322576 h 25"/>
              <a:gd name="T6" fmla="*/ 16178461 w 130"/>
              <a:gd name="T7" fmla="*/ 0 h 25"/>
              <a:gd name="T8" fmla="*/ 16178461 w 130"/>
              <a:gd name="T9" fmla="*/ 232257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25">
                <a:moveTo>
                  <a:pt x="129" y="16"/>
                </a:moveTo>
                <a:lnTo>
                  <a:pt x="0" y="24"/>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7" name="Freeform 182">
            <a:extLst>
              <a:ext uri="{FF2B5EF4-FFF2-40B4-BE49-F238E27FC236}">
                <a16:creationId xmlns:a16="http://schemas.microsoft.com/office/drawing/2014/main" id="{892A7858-7F7C-6B42-8CA5-27014903A217}"/>
              </a:ext>
            </a:extLst>
          </p:cNvPr>
          <p:cNvSpPr>
            <a:spLocks noChangeArrowheads="1"/>
          </p:cNvSpPr>
          <p:nvPr/>
        </p:nvSpPr>
        <p:spPr bwMode="auto">
          <a:xfrm>
            <a:off x="7705202" y="182126"/>
            <a:ext cx="62770" cy="21609"/>
          </a:xfrm>
          <a:custGeom>
            <a:avLst/>
            <a:gdLst>
              <a:gd name="T0" fmla="*/ 16177756 w 130"/>
              <a:gd name="T1" fmla="*/ 1814450 h 33"/>
              <a:gd name="T2" fmla="*/ 0 w 130"/>
              <a:gd name="T3" fmla="*/ 3628900 h 33"/>
              <a:gd name="T4" fmla="*/ 0 w 130"/>
              <a:gd name="T5" fmla="*/ 1814450 h 33"/>
              <a:gd name="T6" fmla="*/ 16177756 w 130"/>
              <a:gd name="T7" fmla="*/ 0 h 33"/>
              <a:gd name="T8" fmla="*/ 16177756 w 130"/>
              <a:gd name="T9" fmla="*/ 181445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8" name="Freeform 183">
            <a:extLst>
              <a:ext uri="{FF2B5EF4-FFF2-40B4-BE49-F238E27FC236}">
                <a16:creationId xmlns:a16="http://schemas.microsoft.com/office/drawing/2014/main" id="{AB2AAEFA-4F94-1B4A-A3D1-B77E8D113C50}"/>
              </a:ext>
            </a:extLst>
          </p:cNvPr>
          <p:cNvSpPr>
            <a:spLocks noChangeArrowheads="1"/>
          </p:cNvSpPr>
          <p:nvPr/>
        </p:nvSpPr>
        <p:spPr bwMode="auto">
          <a:xfrm>
            <a:off x="7579661" y="203735"/>
            <a:ext cx="62770" cy="21608"/>
          </a:xfrm>
          <a:custGeom>
            <a:avLst/>
            <a:gdLst>
              <a:gd name="T0" fmla="*/ 16177756 w 130"/>
              <a:gd name="T1" fmla="*/ 1814287 h 33"/>
              <a:gd name="T2" fmla="*/ 0 w 130"/>
              <a:gd name="T3" fmla="*/ 3628236 h 33"/>
              <a:gd name="T4" fmla="*/ 0 w 130"/>
              <a:gd name="T5" fmla="*/ 1814287 h 33"/>
              <a:gd name="T6" fmla="*/ 16177756 w 130"/>
              <a:gd name="T7" fmla="*/ 0 h 33"/>
              <a:gd name="T8" fmla="*/ 16177756 w 130"/>
              <a:gd name="T9" fmla="*/ 181428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29" y="16"/>
                </a:moveTo>
                <a:lnTo>
                  <a:pt x="0" y="32"/>
                </a:lnTo>
                <a:lnTo>
                  <a:pt x="0" y="16"/>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49" name="Freeform 184">
            <a:extLst>
              <a:ext uri="{FF2B5EF4-FFF2-40B4-BE49-F238E27FC236}">
                <a16:creationId xmlns:a16="http://schemas.microsoft.com/office/drawing/2014/main" id="{4ED39BBF-BCD3-BB48-BF69-BD7B32B88163}"/>
              </a:ext>
            </a:extLst>
          </p:cNvPr>
          <p:cNvSpPr>
            <a:spLocks noChangeArrowheads="1"/>
          </p:cNvSpPr>
          <p:nvPr/>
        </p:nvSpPr>
        <p:spPr bwMode="auto">
          <a:xfrm>
            <a:off x="7451957" y="228430"/>
            <a:ext cx="62771" cy="24695"/>
          </a:xfrm>
          <a:custGeom>
            <a:avLst/>
            <a:gdLst>
              <a:gd name="T0" fmla="*/ 16178461 w 130"/>
              <a:gd name="T1" fmla="*/ 2232212 h 34"/>
              <a:gd name="T2" fmla="*/ 1003274 w 130"/>
              <a:gd name="T3" fmla="*/ 4604124 h 34"/>
              <a:gd name="T4" fmla="*/ 0 w 130"/>
              <a:gd name="T5" fmla="*/ 3488018 h 34"/>
              <a:gd name="T6" fmla="*/ 16178461 w 130"/>
              <a:gd name="T7" fmla="*/ 0 h 34"/>
              <a:gd name="T8" fmla="*/ 16178461 w 130"/>
              <a:gd name="T9" fmla="*/ 223221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4">
                <a:moveTo>
                  <a:pt x="129" y="16"/>
                </a:moveTo>
                <a:lnTo>
                  <a:pt x="8" y="33"/>
                </a:lnTo>
                <a:lnTo>
                  <a:pt x="0" y="25"/>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0" name="Freeform 185">
            <a:extLst>
              <a:ext uri="{FF2B5EF4-FFF2-40B4-BE49-F238E27FC236}">
                <a16:creationId xmlns:a16="http://schemas.microsoft.com/office/drawing/2014/main" id="{EA8F5DC9-F86C-204B-9643-34F03B225876}"/>
              </a:ext>
            </a:extLst>
          </p:cNvPr>
          <p:cNvSpPr>
            <a:spLocks noChangeArrowheads="1"/>
          </p:cNvSpPr>
          <p:nvPr/>
        </p:nvSpPr>
        <p:spPr bwMode="auto">
          <a:xfrm>
            <a:off x="7328583" y="256210"/>
            <a:ext cx="62770" cy="27784"/>
          </a:xfrm>
          <a:custGeom>
            <a:avLst/>
            <a:gdLst>
              <a:gd name="T0" fmla="*/ 16177756 w 130"/>
              <a:gd name="T1" fmla="*/ 1943168 h 41"/>
              <a:gd name="T2" fmla="*/ 0 w 130"/>
              <a:gd name="T3" fmla="*/ 4857920 h 41"/>
              <a:gd name="T4" fmla="*/ 0 w 130"/>
              <a:gd name="T5" fmla="*/ 2914752 h 41"/>
              <a:gd name="T6" fmla="*/ 15174503 w 130"/>
              <a:gd name="T7" fmla="*/ 0 h 41"/>
              <a:gd name="T8" fmla="*/ 16177756 w 130"/>
              <a:gd name="T9" fmla="*/ 1943168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0" y="40"/>
                </a:lnTo>
                <a:lnTo>
                  <a:pt x="0" y="24"/>
                </a:lnTo>
                <a:lnTo>
                  <a:pt x="121"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1" name="Freeform 186">
            <a:extLst>
              <a:ext uri="{FF2B5EF4-FFF2-40B4-BE49-F238E27FC236}">
                <a16:creationId xmlns:a16="http://schemas.microsoft.com/office/drawing/2014/main" id="{992FDA02-A64C-EA43-8B61-054DF9121F64}"/>
              </a:ext>
            </a:extLst>
          </p:cNvPr>
          <p:cNvSpPr>
            <a:spLocks noChangeArrowheads="1"/>
          </p:cNvSpPr>
          <p:nvPr/>
        </p:nvSpPr>
        <p:spPr bwMode="auto">
          <a:xfrm>
            <a:off x="7203044" y="290167"/>
            <a:ext cx="62770" cy="27781"/>
          </a:xfrm>
          <a:custGeom>
            <a:avLst/>
            <a:gdLst>
              <a:gd name="T0" fmla="*/ 16177756 w 130"/>
              <a:gd name="T1" fmla="*/ 1942684 h 41"/>
              <a:gd name="T2" fmla="*/ 1003252 w 130"/>
              <a:gd name="T3" fmla="*/ 4857232 h 41"/>
              <a:gd name="T4" fmla="*/ 0 w 130"/>
              <a:gd name="T5" fmla="*/ 2914200 h 41"/>
              <a:gd name="T6" fmla="*/ 16177756 w 130"/>
              <a:gd name="T7" fmla="*/ 0 h 41"/>
              <a:gd name="T8" fmla="*/ 16177756 w 130"/>
              <a:gd name="T9" fmla="*/ 1942684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1">
                <a:moveTo>
                  <a:pt x="129" y="16"/>
                </a:moveTo>
                <a:lnTo>
                  <a:pt x="8" y="40"/>
                </a:lnTo>
                <a:lnTo>
                  <a:pt x="0" y="24"/>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2" name="Freeform 187">
            <a:extLst>
              <a:ext uri="{FF2B5EF4-FFF2-40B4-BE49-F238E27FC236}">
                <a16:creationId xmlns:a16="http://schemas.microsoft.com/office/drawing/2014/main" id="{1FA0E4DF-D17D-4F4C-B094-3A5F86D3EE40}"/>
              </a:ext>
            </a:extLst>
          </p:cNvPr>
          <p:cNvSpPr>
            <a:spLocks noChangeArrowheads="1"/>
          </p:cNvSpPr>
          <p:nvPr/>
        </p:nvSpPr>
        <p:spPr bwMode="auto">
          <a:xfrm>
            <a:off x="7079668" y="324121"/>
            <a:ext cx="62771" cy="33957"/>
          </a:xfrm>
          <a:custGeom>
            <a:avLst/>
            <a:gdLst>
              <a:gd name="T0" fmla="*/ 16178461 w 130"/>
              <a:gd name="T1" fmla="*/ 2032123 h 49"/>
              <a:gd name="T2" fmla="*/ 1003274 w 130"/>
              <a:gd name="T3" fmla="*/ 6096725 h 49"/>
              <a:gd name="T4" fmla="*/ 0 w 130"/>
              <a:gd name="T5" fmla="*/ 4064246 h 49"/>
              <a:gd name="T6" fmla="*/ 16178461 w 130"/>
              <a:gd name="T7" fmla="*/ 0 h 49"/>
              <a:gd name="T8" fmla="*/ 16178461 w 130"/>
              <a:gd name="T9" fmla="*/ 2032123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9">
                <a:moveTo>
                  <a:pt x="129" y="16"/>
                </a:moveTo>
                <a:lnTo>
                  <a:pt x="8" y="48"/>
                </a:lnTo>
                <a:lnTo>
                  <a:pt x="0" y="32"/>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3" name="Freeform 188">
            <a:extLst>
              <a:ext uri="{FF2B5EF4-FFF2-40B4-BE49-F238E27FC236}">
                <a16:creationId xmlns:a16="http://schemas.microsoft.com/office/drawing/2014/main" id="{2E8D93DD-437D-DB40-8184-5660A9BD6DAE}"/>
              </a:ext>
            </a:extLst>
          </p:cNvPr>
          <p:cNvSpPr>
            <a:spLocks noChangeArrowheads="1"/>
          </p:cNvSpPr>
          <p:nvPr/>
        </p:nvSpPr>
        <p:spPr bwMode="auto">
          <a:xfrm>
            <a:off x="6956294" y="367338"/>
            <a:ext cx="62770" cy="40131"/>
          </a:xfrm>
          <a:custGeom>
            <a:avLst/>
            <a:gdLst>
              <a:gd name="T0" fmla="*/ 16177756 w 130"/>
              <a:gd name="T1" fmla="*/ 2025726 h 58"/>
              <a:gd name="T2" fmla="*/ 1003252 w 130"/>
              <a:gd name="T3" fmla="*/ 7216895 h 58"/>
              <a:gd name="T4" fmla="*/ 0 w 130"/>
              <a:gd name="T5" fmla="*/ 5191169 h 58"/>
              <a:gd name="T6" fmla="*/ 16177756 w 130"/>
              <a:gd name="T7" fmla="*/ 0 h 58"/>
              <a:gd name="T8" fmla="*/ 16177756 w 130"/>
              <a:gd name="T9" fmla="*/ 202572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16"/>
                </a:moveTo>
                <a:lnTo>
                  <a:pt x="8" y="57"/>
                </a:lnTo>
                <a:lnTo>
                  <a:pt x="0" y="41"/>
                </a:lnTo>
                <a:lnTo>
                  <a:pt x="129" y="0"/>
                </a:lnTo>
                <a:lnTo>
                  <a:pt x="129"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4" name="Freeform 189">
            <a:extLst>
              <a:ext uri="{FF2B5EF4-FFF2-40B4-BE49-F238E27FC236}">
                <a16:creationId xmlns:a16="http://schemas.microsoft.com/office/drawing/2014/main" id="{13C10477-B177-B749-9DAE-8F865DADFF79}"/>
              </a:ext>
            </a:extLst>
          </p:cNvPr>
          <p:cNvSpPr>
            <a:spLocks noChangeArrowheads="1"/>
          </p:cNvSpPr>
          <p:nvPr/>
        </p:nvSpPr>
        <p:spPr bwMode="auto">
          <a:xfrm>
            <a:off x="6837247" y="425990"/>
            <a:ext cx="62771" cy="52476"/>
          </a:xfrm>
          <a:custGeom>
            <a:avLst/>
            <a:gdLst>
              <a:gd name="T0" fmla="*/ 16178461 w 130"/>
              <a:gd name="T1" fmla="*/ 3192124 h 74"/>
              <a:gd name="T2" fmla="*/ 16178461 w 130"/>
              <a:gd name="T3" fmla="*/ 3192124 h 74"/>
              <a:gd name="T4" fmla="*/ 1003274 w 130"/>
              <a:gd name="T5" fmla="*/ 9708756 h 74"/>
              <a:gd name="T6" fmla="*/ 0 w 130"/>
              <a:gd name="T7" fmla="*/ 7580794 h 74"/>
              <a:gd name="T8" fmla="*/ 15175187 w 130"/>
              <a:gd name="T9" fmla="*/ 0 h 74"/>
              <a:gd name="T10" fmla="*/ 16178461 w 130"/>
              <a:gd name="T11" fmla="*/ 3192124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74">
                <a:moveTo>
                  <a:pt x="129" y="24"/>
                </a:moveTo>
                <a:lnTo>
                  <a:pt x="129" y="24"/>
                </a:lnTo>
                <a:cubicBezTo>
                  <a:pt x="89" y="40"/>
                  <a:pt x="48" y="57"/>
                  <a:pt x="8" y="73"/>
                </a:cubicBezTo>
                <a:cubicBezTo>
                  <a:pt x="0" y="57"/>
                  <a:pt x="0" y="57"/>
                  <a:pt x="0" y="57"/>
                </a:cubicBezTo>
                <a:cubicBezTo>
                  <a:pt x="40" y="40"/>
                  <a:pt x="81" y="16"/>
                  <a:pt x="121" y="0"/>
                </a:cubicBezTo>
                <a:lnTo>
                  <a:pt x="129"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5" name="Freeform 190">
            <a:extLst>
              <a:ext uri="{FF2B5EF4-FFF2-40B4-BE49-F238E27FC236}">
                <a16:creationId xmlns:a16="http://schemas.microsoft.com/office/drawing/2014/main" id="{512CAF6B-F9E6-1D4C-A7E2-5C0634FDAFF6}"/>
              </a:ext>
            </a:extLst>
          </p:cNvPr>
          <p:cNvSpPr>
            <a:spLocks noChangeArrowheads="1"/>
          </p:cNvSpPr>
          <p:nvPr/>
        </p:nvSpPr>
        <p:spPr bwMode="auto">
          <a:xfrm>
            <a:off x="6733352" y="509335"/>
            <a:ext cx="56276" cy="67912"/>
          </a:xfrm>
          <a:custGeom>
            <a:avLst/>
            <a:gdLst>
              <a:gd name="T0" fmla="*/ 14813018 w 114"/>
              <a:gd name="T1" fmla="*/ 2032065 h 98"/>
              <a:gd name="T2" fmla="*/ 14813018 w 114"/>
              <a:gd name="T3" fmla="*/ 2032065 h 98"/>
              <a:gd name="T4" fmla="*/ 1048530 w 114"/>
              <a:gd name="T5" fmla="*/ 12319616 h 98"/>
              <a:gd name="T6" fmla="*/ 0 w 114"/>
              <a:gd name="T7" fmla="*/ 10287551 h 98"/>
              <a:gd name="T8" fmla="*/ 12715596 w 114"/>
              <a:gd name="T9" fmla="*/ 0 h 98"/>
              <a:gd name="T10" fmla="*/ 14813018 w 114"/>
              <a:gd name="T11" fmla="*/ 2032065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98">
                <a:moveTo>
                  <a:pt x="113" y="16"/>
                </a:moveTo>
                <a:lnTo>
                  <a:pt x="113" y="16"/>
                </a:lnTo>
                <a:cubicBezTo>
                  <a:pt x="73" y="41"/>
                  <a:pt x="40" y="65"/>
                  <a:pt x="8" y="97"/>
                </a:cubicBezTo>
                <a:cubicBezTo>
                  <a:pt x="0" y="81"/>
                  <a:pt x="0" y="81"/>
                  <a:pt x="0" y="81"/>
                </a:cubicBezTo>
                <a:cubicBezTo>
                  <a:pt x="24" y="49"/>
                  <a:pt x="64" y="25"/>
                  <a:pt x="97"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6" name="Freeform 191">
            <a:extLst>
              <a:ext uri="{FF2B5EF4-FFF2-40B4-BE49-F238E27FC236}">
                <a16:creationId xmlns:a16="http://schemas.microsoft.com/office/drawing/2014/main" id="{13C1FCE3-313F-844C-948B-EE2B8037DFB2}"/>
              </a:ext>
            </a:extLst>
          </p:cNvPr>
          <p:cNvSpPr>
            <a:spLocks noChangeArrowheads="1"/>
          </p:cNvSpPr>
          <p:nvPr/>
        </p:nvSpPr>
        <p:spPr bwMode="auto">
          <a:xfrm>
            <a:off x="6690062" y="645157"/>
            <a:ext cx="15152" cy="89521"/>
          </a:xfrm>
          <a:custGeom>
            <a:avLst/>
            <a:gdLst>
              <a:gd name="T0" fmla="*/ 3628900 w 33"/>
              <a:gd name="T1" fmla="*/ 1003274 h 130"/>
              <a:gd name="T2" fmla="*/ 3628900 w 33"/>
              <a:gd name="T3" fmla="*/ 1003274 h 130"/>
              <a:gd name="T4" fmla="*/ 2721675 w 33"/>
              <a:gd name="T5" fmla="*/ 16178461 h 130"/>
              <a:gd name="T6" fmla="*/ 907225 w 33"/>
              <a:gd name="T7" fmla="*/ 16178461 h 130"/>
              <a:gd name="T8" fmla="*/ 0 w 33"/>
              <a:gd name="T9" fmla="*/ 8151913 h 130"/>
              <a:gd name="T10" fmla="*/ 1814450 w 33"/>
              <a:gd name="T11" fmla="*/ 0 h 130"/>
              <a:gd name="T12" fmla="*/ 3628900 w 33"/>
              <a:gd name="T13" fmla="*/ 1003274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30">
                <a:moveTo>
                  <a:pt x="32" y="8"/>
                </a:moveTo>
                <a:lnTo>
                  <a:pt x="32" y="8"/>
                </a:lnTo>
                <a:cubicBezTo>
                  <a:pt x="16" y="40"/>
                  <a:pt x="16" y="89"/>
                  <a:pt x="24" y="129"/>
                </a:cubicBezTo>
                <a:cubicBezTo>
                  <a:pt x="8" y="129"/>
                  <a:pt x="8" y="129"/>
                  <a:pt x="8" y="129"/>
                </a:cubicBezTo>
                <a:cubicBezTo>
                  <a:pt x="0" y="113"/>
                  <a:pt x="0" y="89"/>
                  <a:pt x="0" y="65"/>
                </a:cubicBezTo>
                <a:cubicBezTo>
                  <a:pt x="0" y="40"/>
                  <a:pt x="8" y="16"/>
                  <a:pt x="16" y="0"/>
                </a:cubicBezTo>
                <a:lnTo>
                  <a:pt x="32" y="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7" name="Freeform 192">
            <a:extLst>
              <a:ext uri="{FF2B5EF4-FFF2-40B4-BE49-F238E27FC236}">
                <a16:creationId xmlns:a16="http://schemas.microsoft.com/office/drawing/2014/main" id="{9E887427-DC0A-9C4D-9DBC-BE4223208615}"/>
              </a:ext>
            </a:extLst>
          </p:cNvPr>
          <p:cNvSpPr>
            <a:spLocks noChangeArrowheads="1"/>
          </p:cNvSpPr>
          <p:nvPr/>
        </p:nvSpPr>
        <p:spPr bwMode="auto">
          <a:xfrm>
            <a:off x="6722530" y="808762"/>
            <a:ext cx="51947" cy="80258"/>
          </a:xfrm>
          <a:custGeom>
            <a:avLst/>
            <a:gdLst>
              <a:gd name="T0" fmla="*/ 2067105 w 106"/>
              <a:gd name="T1" fmla="*/ 0 h 115"/>
              <a:gd name="T2" fmla="*/ 2067105 w 106"/>
              <a:gd name="T3" fmla="*/ 0 h 115"/>
              <a:gd name="T4" fmla="*/ 13565397 w 106"/>
              <a:gd name="T5" fmla="*/ 12495558 h 115"/>
              <a:gd name="T6" fmla="*/ 11368896 w 106"/>
              <a:gd name="T7" fmla="*/ 14685286 h 115"/>
              <a:gd name="T8" fmla="*/ 0 w 106"/>
              <a:gd name="T9" fmla="*/ 2190087 h 115"/>
              <a:gd name="T10" fmla="*/ 2067105 w 106"/>
              <a:gd name="T11" fmla="*/ 0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6" y="0"/>
                </a:moveTo>
                <a:lnTo>
                  <a:pt x="16" y="0"/>
                </a:lnTo>
                <a:cubicBezTo>
                  <a:pt x="40" y="41"/>
                  <a:pt x="72" y="65"/>
                  <a:pt x="105" y="97"/>
                </a:cubicBezTo>
                <a:cubicBezTo>
                  <a:pt x="88" y="114"/>
                  <a:pt x="88" y="114"/>
                  <a:pt x="88" y="114"/>
                </a:cubicBezTo>
                <a:cubicBezTo>
                  <a:pt x="56" y="81"/>
                  <a:pt x="32" y="49"/>
                  <a:pt x="0" y="17"/>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8" name="Freeform 193">
            <a:extLst>
              <a:ext uri="{FF2B5EF4-FFF2-40B4-BE49-F238E27FC236}">
                <a16:creationId xmlns:a16="http://schemas.microsoft.com/office/drawing/2014/main" id="{1B6A1F12-0D1B-AB4B-843A-BA915AC8EF85}"/>
              </a:ext>
            </a:extLst>
          </p:cNvPr>
          <p:cNvSpPr>
            <a:spLocks noChangeArrowheads="1"/>
          </p:cNvSpPr>
          <p:nvPr/>
        </p:nvSpPr>
        <p:spPr bwMode="auto">
          <a:xfrm>
            <a:off x="6813439" y="935323"/>
            <a:ext cx="60606" cy="67912"/>
          </a:xfrm>
          <a:custGeom>
            <a:avLst/>
            <a:gdLst>
              <a:gd name="T0" fmla="*/ 2219970 w 123"/>
              <a:gd name="T1" fmla="*/ 0 h 98"/>
              <a:gd name="T2" fmla="*/ 5354599 w 123"/>
              <a:gd name="T3" fmla="*/ 3048097 h 98"/>
              <a:gd name="T4" fmla="*/ 9533622 w 123"/>
              <a:gd name="T5" fmla="*/ 5080162 h 98"/>
              <a:gd name="T6" fmla="*/ 15932976 w 123"/>
              <a:gd name="T7" fmla="*/ 9271518 h 98"/>
              <a:gd name="T8" fmla="*/ 14888220 w 123"/>
              <a:gd name="T9" fmla="*/ 12319616 h 98"/>
              <a:gd name="T10" fmla="*/ 7444110 w 123"/>
              <a:gd name="T11" fmla="*/ 7112227 h 98"/>
              <a:gd name="T12" fmla="*/ 4309843 w 123"/>
              <a:gd name="T13" fmla="*/ 5080162 h 98"/>
              <a:gd name="T14" fmla="*/ 0 w 123"/>
              <a:gd name="T15" fmla="*/ 2032065 h 98"/>
              <a:gd name="T16" fmla="*/ 2219970 w 123"/>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3" h="98">
                <a:moveTo>
                  <a:pt x="17" y="0"/>
                </a:moveTo>
                <a:lnTo>
                  <a:pt x="41" y="24"/>
                </a:lnTo>
                <a:lnTo>
                  <a:pt x="73" y="40"/>
                </a:lnTo>
                <a:lnTo>
                  <a:pt x="122" y="73"/>
                </a:lnTo>
                <a:lnTo>
                  <a:pt x="114" y="97"/>
                </a:lnTo>
                <a:lnTo>
                  <a:pt x="57" y="56"/>
                </a:lnTo>
                <a:lnTo>
                  <a:pt x="33" y="40"/>
                </a:lnTo>
                <a:lnTo>
                  <a:pt x="0" y="16"/>
                </a:lnTo>
                <a:lnTo>
                  <a:pt x="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59" name="Freeform 194">
            <a:extLst>
              <a:ext uri="{FF2B5EF4-FFF2-40B4-BE49-F238E27FC236}">
                <a16:creationId xmlns:a16="http://schemas.microsoft.com/office/drawing/2014/main" id="{056150FF-A8B9-E14B-BF8F-0B600A565B0C}"/>
              </a:ext>
            </a:extLst>
          </p:cNvPr>
          <p:cNvSpPr>
            <a:spLocks noChangeArrowheads="1"/>
          </p:cNvSpPr>
          <p:nvPr/>
        </p:nvSpPr>
        <p:spPr bwMode="auto">
          <a:xfrm>
            <a:off x="6923826" y="1031017"/>
            <a:ext cx="60606" cy="58650"/>
          </a:xfrm>
          <a:custGeom>
            <a:avLst/>
            <a:gdLst>
              <a:gd name="T0" fmla="*/ 1062064 w 122"/>
              <a:gd name="T1" fmla="*/ 0 h 82"/>
              <a:gd name="T2" fmla="*/ 1062064 w 122"/>
              <a:gd name="T3" fmla="*/ 0 h 82"/>
              <a:gd name="T4" fmla="*/ 16062481 w 122"/>
              <a:gd name="T5" fmla="*/ 7711908 h 82"/>
              <a:gd name="T6" fmla="*/ 15000418 w 122"/>
              <a:gd name="T7" fmla="*/ 10959105 h 82"/>
              <a:gd name="T8" fmla="*/ 0 w 122"/>
              <a:gd name="T9" fmla="*/ 3382558 h 82"/>
              <a:gd name="T10" fmla="*/ 1062064 w 122"/>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82">
                <a:moveTo>
                  <a:pt x="8" y="0"/>
                </a:moveTo>
                <a:lnTo>
                  <a:pt x="8" y="0"/>
                </a:lnTo>
                <a:cubicBezTo>
                  <a:pt x="48" y="25"/>
                  <a:pt x="80" y="41"/>
                  <a:pt x="121" y="57"/>
                </a:cubicBezTo>
                <a:cubicBezTo>
                  <a:pt x="113" y="81"/>
                  <a:pt x="113" y="81"/>
                  <a:pt x="113" y="81"/>
                </a:cubicBezTo>
                <a:cubicBezTo>
                  <a:pt x="72" y="65"/>
                  <a:pt x="32"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0" name="Freeform 195">
            <a:extLst>
              <a:ext uri="{FF2B5EF4-FFF2-40B4-BE49-F238E27FC236}">
                <a16:creationId xmlns:a16="http://schemas.microsoft.com/office/drawing/2014/main" id="{B065EF55-4B30-2745-8E1B-630D0CDB93E7}"/>
              </a:ext>
            </a:extLst>
          </p:cNvPr>
          <p:cNvSpPr>
            <a:spLocks noChangeArrowheads="1"/>
          </p:cNvSpPr>
          <p:nvPr/>
        </p:nvSpPr>
        <p:spPr bwMode="auto">
          <a:xfrm>
            <a:off x="7038543" y="1102015"/>
            <a:ext cx="62770" cy="46304"/>
          </a:xfrm>
          <a:custGeom>
            <a:avLst/>
            <a:gdLst>
              <a:gd name="T0" fmla="*/ 1003252 w 130"/>
              <a:gd name="T1" fmla="*/ 0 h 66"/>
              <a:gd name="T2" fmla="*/ 1003252 w 130"/>
              <a:gd name="T3" fmla="*/ 0 h 66"/>
              <a:gd name="T4" fmla="*/ 16177756 w 130"/>
              <a:gd name="T5" fmla="*/ 5337359 h 66"/>
              <a:gd name="T6" fmla="*/ 15174503 w 130"/>
              <a:gd name="T7" fmla="*/ 8461553 h 66"/>
              <a:gd name="T8" fmla="*/ 0 w 130"/>
              <a:gd name="T9" fmla="*/ 3254443 h 66"/>
              <a:gd name="T10" fmla="*/ 1003252 w 130"/>
              <a:gd name="T11" fmla="*/ 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66">
                <a:moveTo>
                  <a:pt x="8" y="0"/>
                </a:moveTo>
                <a:lnTo>
                  <a:pt x="8" y="0"/>
                </a:lnTo>
                <a:cubicBezTo>
                  <a:pt x="48" y="17"/>
                  <a:pt x="89" y="33"/>
                  <a:pt x="129" y="41"/>
                </a:cubicBezTo>
                <a:cubicBezTo>
                  <a:pt x="121" y="65"/>
                  <a:pt x="121" y="65"/>
                  <a:pt x="121" y="65"/>
                </a:cubicBezTo>
                <a:cubicBezTo>
                  <a:pt x="81" y="49"/>
                  <a:pt x="40" y="41"/>
                  <a:pt x="0" y="25"/>
                </a:cubicBez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1" name="Freeform 196">
            <a:extLst>
              <a:ext uri="{FF2B5EF4-FFF2-40B4-BE49-F238E27FC236}">
                <a16:creationId xmlns:a16="http://schemas.microsoft.com/office/drawing/2014/main" id="{47AEF653-4BF5-A74A-AEF0-8FF7A2C44F13}"/>
              </a:ext>
            </a:extLst>
          </p:cNvPr>
          <p:cNvSpPr>
            <a:spLocks noChangeArrowheads="1"/>
          </p:cNvSpPr>
          <p:nvPr/>
        </p:nvSpPr>
        <p:spPr bwMode="auto">
          <a:xfrm>
            <a:off x="7161917" y="1154493"/>
            <a:ext cx="62771" cy="30868"/>
          </a:xfrm>
          <a:custGeom>
            <a:avLst/>
            <a:gdLst>
              <a:gd name="T0" fmla="*/ 1128639 w 130"/>
              <a:gd name="T1" fmla="*/ 0 h 42"/>
              <a:gd name="T2" fmla="*/ 1128639 w 130"/>
              <a:gd name="T3" fmla="*/ 0 h 42"/>
              <a:gd name="T4" fmla="*/ 8151913 w 130"/>
              <a:gd name="T5" fmla="*/ 1143000 h 42"/>
              <a:gd name="T6" fmla="*/ 16178461 w 130"/>
              <a:gd name="T7" fmla="*/ 2286000 h 42"/>
              <a:gd name="T8" fmla="*/ 16178461 w 130"/>
              <a:gd name="T9" fmla="*/ 5857497 h 42"/>
              <a:gd name="T10" fmla="*/ 8151913 w 130"/>
              <a:gd name="T11" fmla="*/ 4571622 h 42"/>
              <a:gd name="T12" fmla="*/ 0 w 130"/>
              <a:gd name="T13" fmla="*/ 3428622 h 42"/>
              <a:gd name="T14" fmla="*/ 1128639 w 130"/>
              <a:gd name="T15" fmla="*/ 0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42">
                <a:moveTo>
                  <a:pt x="9" y="0"/>
                </a:moveTo>
                <a:lnTo>
                  <a:pt x="9" y="0"/>
                </a:lnTo>
                <a:cubicBezTo>
                  <a:pt x="65" y="8"/>
                  <a:pt x="65" y="8"/>
                  <a:pt x="65" y="8"/>
                </a:cubicBezTo>
                <a:cubicBezTo>
                  <a:pt x="89" y="8"/>
                  <a:pt x="113" y="16"/>
                  <a:pt x="129" y="16"/>
                </a:cubicBezTo>
                <a:cubicBezTo>
                  <a:pt x="129" y="41"/>
                  <a:pt x="129" y="41"/>
                  <a:pt x="129" y="41"/>
                </a:cubicBezTo>
                <a:cubicBezTo>
                  <a:pt x="105" y="41"/>
                  <a:pt x="89" y="32"/>
                  <a:pt x="65" y="32"/>
                </a:cubicBezTo>
                <a:cubicBezTo>
                  <a:pt x="0" y="24"/>
                  <a:pt x="0" y="24"/>
                  <a:pt x="0" y="24"/>
                </a:cubicBez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2" name="Freeform 197">
            <a:extLst>
              <a:ext uri="{FF2B5EF4-FFF2-40B4-BE49-F238E27FC236}">
                <a16:creationId xmlns:a16="http://schemas.microsoft.com/office/drawing/2014/main" id="{4BEDA616-3CCE-AC45-9583-DE1D8AB5CADA}"/>
              </a:ext>
            </a:extLst>
          </p:cNvPr>
          <p:cNvSpPr>
            <a:spLocks noChangeArrowheads="1"/>
          </p:cNvSpPr>
          <p:nvPr/>
        </p:nvSpPr>
        <p:spPr bwMode="auto">
          <a:xfrm>
            <a:off x="7289623" y="1176099"/>
            <a:ext cx="62770" cy="33957"/>
          </a:xfrm>
          <a:custGeom>
            <a:avLst/>
            <a:gdLst>
              <a:gd name="T0" fmla="*/ 0 w 130"/>
              <a:gd name="T1" fmla="*/ 0 h 50"/>
              <a:gd name="T2" fmla="*/ 16177756 w 130"/>
              <a:gd name="T3" fmla="*/ 3049738 h 50"/>
              <a:gd name="T4" fmla="*/ 16177756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9"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3" name="Freeform 198">
            <a:extLst>
              <a:ext uri="{FF2B5EF4-FFF2-40B4-BE49-F238E27FC236}">
                <a16:creationId xmlns:a16="http://schemas.microsoft.com/office/drawing/2014/main" id="{E8BDB16E-D1DD-B146-8FAB-50C95A8D1303}"/>
              </a:ext>
            </a:extLst>
          </p:cNvPr>
          <p:cNvSpPr>
            <a:spLocks noChangeArrowheads="1"/>
          </p:cNvSpPr>
          <p:nvPr/>
        </p:nvSpPr>
        <p:spPr bwMode="auto">
          <a:xfrm>
            <a:off x="7412997" y="1206969"/>
            <a:ext cx="69263" cy="27784"/>
          </a:xfrm>
          <a:custGeom>
            <a:avLst/>
            <a:gdLst>
              <a:gd name="T0" fmla="*/ 1068627 w 139"/>
              <a:gd name="T1" fmla="*/ 0 h 41"/>
              <a:gd name="T2" fmla="*/ 18432360 w 139"/>
              <a:gd name="T3" fmla="*/ 1943168 h 41"/>
              <a:gd name="T4" fmla="*/ 17229971 w 139"/>
              <a:gd name="T5" fmla="*/ 4857920 h 41"/>
              <a:gd name="T6" fmla="*/ 0 w 139"/>
              <a:gd name="T7" fmla="*/ 2914752 h 41"/>
              <a:gd name="T8" fmla="*/ 1068627 w 139"/>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41">
                <a:moveTo>
                  <a:pt x="8" y="0"/>
                </a:moveTo>
                <a:lnTo>
                  <a:pt x="138" y="16"/>
                </a:lnTo>
                <a:lnTo>
                  <a:pt x="129" y="40"/>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4" name="Freeform 199">
            <a:extLst>
              <a:ext uri="{FF2B5EF4-FFF2-40B4-BE49-F238E27FC236}">
                <a16:creationId xmlns:a16="http://schemas.microsoft.com/office/drawing/2014/main" id="{D8489F33-6E94-4342-9EB7-63AE67D1F569}"/>
              </a:ext>
            </a:extLst>
          </p:cNvPr>
          <p:cNvSpPr>
            <a:spLocks noChangeArrowheads="1"/>
          </p:cNvSpPr>
          <p:nvPr/>
        </p:nvSpPr>
        <p:spPr bwMode="auto">
          <a:xfrm>
            <a:off x="7538536" y="1234751"/>
            <a:ext cx="62771" cy="30868"/>
          </a:xfrm>
          <a:custGeom>
            <a:avLst/>
            <a:gdLst>
              <a:gd name="T0" fmla="*/ 1003274 w 130"/>
              <a:gd name="T1" fmla="*/ 0 h 42"/>
              <a:gd name="T2" fmla="*/ 16178461 w 130"/>
              <a:gd name="T3" fmla="*/ 2286000 h 42"/>
              <a:gd name="T4" fmla="*/ 16178461 w 130"/>
              <a:gd name="T5" fmla="*/ 5857497 h 42"/>
              <a:gd name="T6" fmla="*/ 0 w 130"/>
              <a:gd name="T7" fmla="*/ 3428622 h 42"/>
              <a:gd name="T8" fmla="*/ 1003274 w 13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42">
                <a:moveTo>
                  <a:pt x="8" y="0"/>
                </a:moveTo>
                <a:lnTo>
                  <a:pt x="129" y="16"/>
                </a:lnTo>
                <a:lnTo>
                  <a:pt x="129" y="41"/>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5" name="Freeform 200">
            <a:extLst>
              <a:ext uri="{FF2B5EF4-FFF2-40B4-BE49-F238E27FC236}">
                <a16:creationId xmlns:a16="http://schemas.microsoft.com/office/drawing/2014/main" id="{F1EBC809-F141-BC48-AD22-28AE649A17A5}"/>
              </a:ext>
            </a:extLst>
          </p:cNvPr>
          <p:cNvSpPr>
            <a:spLocks noChangeArrowheads="1"/>
          </p:cNvSpPr>
          <p:nvPr/>
        </p:nvSpPr>
        <p:spPr bwMode="auto">
          <a:xfrm>
            <a:off x="7666240" y="1262532"/>
            <a:ext cx="64934" cy="33957"/>
          </a:xfrm>
          <a:custGeom>
            <a:avLst/>
            <a:gdLst>
              <a:gd name="T0" fmla="*/ 0 w 131"/>
              <a:gd name="T1" fmla="*/ 0 h 49"/>
              <a:gd name="T2" fmla="*/ 17181719 w 131"/>
              <a:gd name="T3" fmla="*/ 2032123 h 49"/>
              <a:gd name="T4" fmla="*/ 15992548 w 131"/>
              <a:gd name="T5" fmla="*/ 6096725 h 49"/>
              <a:gd name="T6" fmla="*/ 0 w 131"/>
              <a:gd name="T7" fmla="*/ 3048184 h 49"/>
              <a:gd name="T8" fmla="*/ 0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0" y="0"/>
                </a:moveTo>
                <a:lnTo>
                  <a:pt x="130" y="16"/>
                </a:lnTo>
                <a:lnTo>
                  <a:pt x="121" y="48"/>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6" name="Freeform 201">
            <a:extLst>
              <a:ext uri="{FF2B5EF4-FFF2-40B4-BE49-F238E27FC236}">
                <a16:creationId xmlns:a16="http://schemas.microsoft.com/office/drawing/2014/main" id="{A212F566-3BE3-BF43-97E0-38EB3DCE9AD1}"/>
              </a:ext>
            </a:extLst>
          </p:cNvPr>
          <p:cNvSpPr>
            <a:spLocks noChangeArrowheads="1"/>
          </p:cNvSpPr>
          <p:nvPr/>
        </p:nvSpPr>
        <p:spPr bwMode="auto">
          <a:xfrm>
            <a:off x="7789615" y="1290315"/>
            <a:ext cx="67099" cy="33955"/>
          </a:xfrm>
          <a:custGeom>
            <a:avLst/>
            <a:gdLst>
              <a:gd name="T0" fmla="*/ 1017425 w 138"/>
              <a:gd name="T1" fmla="*/ 0 h 49"/>
              <a:gd name="T2" fmla="*/ 17422828 w 138"/>
              <a:gd name="T3" fmla="*/ 3048010 h 49"/>
              <a:gd name="T4" fmla="*/ 16405403 w 138"/>
              <a:gd name="T5" fmla="*/ 6096020 h 49"/>
              <a:gd name="T6" fmla="*/ 0 w 138"/>
              <a:gd name="T7" fmla="*/ 3048010 h 49"/>
              <a:gd name="T8" fmla="*/ 1017425 w 13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49">
                <a:moveTo>
                  <a:pt x="8" y="0"/>
                </a:moveTo>
                <a:lnTo>
                  <a:pt x="137" y="24"/>
                </a:lnTo>
                <a:lnTo>
                  <a:pt x="129" y="48"/>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7" name="Freeform 202">
            <a:extLst>
              <a:ext uri="{FF2B5EF4-FFF2-40B4-BE49-F238E27FC236}">
                <a16:creationId xmlns:a16="http://schemas.microsoft.com/office/drawing/2014/main" id="{51F58A92-6CA0-CF44-A26E-6FAE0274B3C1}"/>
              </a:ext>
            </a:extLst>
          </p:cNvPr>
          <p:cNvSpPr>
            <a:spLocks noChangeArrowheads="1"/>
          </p:cNvSpPr>
          <p:nvPr/>
        </p:nvSpPr>
        <p:spPr bwMode="auto">
          <a:xfrm>
            <a:off x="7915154" y="1324269"/>
            <a:ext cx="62771" cy="33957"/>
          </a:xfrm>
          <a:custGeom>
            <a:avLst/>
            <a:gdLst>
              <a:gd name="T0" fmla="*/ 0 w 130"/>
              <a:gd name="T1" fmla="*/ 0 h 50"/>
              <a:gd name="T2" fmla="*/ 16178461 w 130"/>
              <a:gd name="T3" fmla="*/ 3049738 h 50"/>
              <a:gd name="T4" fmla="*/ 15175187 w 130"/>
              <a:gd name="T5" fmla="*/ 5977236 h 50"/>
              <a:gd name="T6" fmla="*/ 0 w 130"/>
              <a:gd name="T7" fmla="*/ 3049738 h 50"/>
              <a:gd name="T8" fmla="*/ 0 w 130"/>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0">
                <a:moveTo>
                  <a:pt x="0" y="0"/>
                </a:moveTo>
                <a:lnTo>
                  <a:pt x="129" y="25"/>
                </a:lnTo>
                <a:lnTo>
                  <a:pt x="121" y="49"/>
                </a:lnTo>
                <a:lnTo>
                  <a:pt x="0" y="25"/>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8" name="Freeform 203">
            <a:extLst>
              <a:ext uri="{FF2B5EF4-FFF2-40B4-BE49-F238E27FC236}">
                <a16:creationId xmlns:a16="http://schemas.microsoft.com/office/drawing/2014/main" id="{31C8601C-823C-7842-825E-B2C102942525}"/>
              </a:ext>
            </a:extLst>
          </p:cNvPr>
          <p:cNvSpPr>
            <a:spLocks noChangeArrowheads="1"/>
          </p:cNvSpPr>
          <p:nvPr/>
        </p:nvSpPr>
        <p:spPr bwMode="auto">
          <a:xfrm>
            <a:off x="8038530" y="1358226"/>
            <a:ext cx="64934" cy="33955"/>
          </a:xfrm>
          <a:custGeom>
            <a:avLst/>
            <a:gdLst>
              <a:gd name="T0" fmla="*/ 1189534 w 131"/>
              <a:gd name="T1" fmla="*/ 0 h 49"/>
              <a:gd name="T2" fmla="*/ 17181719 w 131"/>
              <a:gd name="T3" fmla="*/ 3048010 h 49"/>
              <a:gd name="T4" fmla="*/ 17181719 w 131"/>
              <a:gd name="T5" fmla="*/ 6096020 h 49"/>
              <a:gd name="T6" fmla="*/ 0 w 131"/>
              <a:gd name="T7" fmla="*/ 3048010 h 49"/>
              <a:gd name="T8" fmla="*/ 1189534 w 13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49">
                <a:moveTo>
                  <a:pt x="9" y="0"/>
                </a:moveTo>
                <a:lnTo>
                  <a:pt x="130" y="24"/>
                </a:lnTo>
                <a:lnTo>
                  <a:pt x="130" y="48"/>
                </a:lnTo>
                <a:lnTo>
                  <a:pt x="0" y="24"/>
                </a:lnTo>
                <a:lnTo>
                  <a:pt x="9"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69" name="Freeform 204">
            <a:extLst>
              <a:ext uri="{FF2B5EF4-FFF2-40B4-BE49-F238E27FC236}">
                <a16:creationId xmlns:a16="http://schemas.microsoft.com/office/drawing/2014/main" id="{88A8775B-7829-9648-BB35-066F61CCD767}"/>
              </a:ext>
            </a:extLst>
          </p:cNvPr>
          <p:cNvSpPr>
            <a:spLocks noChangeArrowheads="1"/>
          </p:cNvSpPr>
          <p:nvPr/>
        </p:nvSpPr>
        <p:spPr bwMode="auto">
          <a:xfrm>
            <a:off x="8161905" y="1392181"/>
            <a:ext cx="67099" cy="40131"/>
          </a:xfrm>
          <a:custGeom>
            <a:avLst/>
            <a:gdLst>
              <a:gd name="T0" fmla="*/ 1017425 w 138"/>
              <a:gd name="T1" fmla="*/ 0 h 58"/>
              <a:gd name="T2" fmla="*/ 17422828 w 138"/>
              <a:gd name="T3" fmla="*/ 3165442 h 58"/>
              <a:gd name="T4" fmla="*/ 16405403 w 138"/>
              <a:gd name="T5" fmla="*/ 7216895 h 58"/>
              <a:gd name="T6" fmla="*/ 0 w 138"/>
              <a:gd name="T7" fmla="*/ 3165442 h 58"/>
              <a:gd name="T8" fmla="*/ 1017425 w 138"/>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8" y="0"/>
                </a:moveTo>
                <a:lnTo>
                  <a:pt x="137" y="25"/>
                </a:lnTo>
                <a:lnTo>
                  <a:pt x="129" y="57"/>
                </a:lnTo>
                <a:lnTo>
                  <a:pt x="0" y="25"/>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0" name="Freeform 205">
            <a:extLst>
              <a:ext uri="{FF2B5EF4-FFF2-40B4-BE49-F238E27FC236}">
                <a16:creationId xmlns:a16="http://schemas.microsoft.com/office/drawing/2014/main" id="{7564FA93-BD33-E849-962D-6779C36B5978}"/>
              </a:ext>
            </a:extLst>
          </p:cNvPr>
          <p:cNvSpPr>
            <a:spLocks noChangeArrowheads="1"/>
          </p:cNvSpPr>
          <p:nvPr/>
        </p:nvSpPr>
        <p:spPr bwMode="auto">
          <a:xfrm>
            <a:off x="8287444" y="1432311"/>
            <a:ext cx="64934" cy="40129"/>
          </a:xfrm>
          <a:custGeom>
            <a:avLst/>
            <a:gdLst>
              <a:gd name="T0" fmla="*/ 0 w 131"/>
              <a:gd name="T1" fmla="*/ 0 h 57"/>
              <a:gd name="T2" fmla="*/ 17181719 w 131"/>
              <a:gd name="T3" fmla="*/ 3145875 h 57"/>
              <a:gd name="T4" fmla="*/ 16124516 w 131"/>
              <a:gd name="T5" fmla="*/ 7340617 h 57"/>
              <a:gd name="T6" fmla="*/ 0 w 131"/>
              <a:gd name="T7" fmla="*/ 3145875 h 57"/>
              <a:gd name="T8" fmla="*/ 0 w 13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57">
                <a:moveTo>
                  <a:pt x="0" y="0"/>
                </a:moveTo>
                <a:lnTo>
                  <a:pt x="130" y="24"/>
                </a:lnTo>
                <a:lnTo>
                  <a:pt x="122" y="56"/>
                </a:lnTo>
                <a:lnTo>
                  <a:pt x="0" y="24"/>
                </a:lnTo>
                <a:lnTo>
                  <a:pt x="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1" name="Freeform 206">
            <a:extLst>
              <a:ext uri="{FF2B5EF4-FFF2-40B4-BE49-F238E27FC236}">
                <a16:creationId xmlns:a16="http://schemas.microsoft.com/office/drawing/2014/main" id="{0CA6FACB-85FB-CD47-8261-F5C4C4FE9BEB}"/>
              </a:ext>
            </a:extLst>
          </p:cNvPr>
          <p:cNvSpPr>
            <a:spLocks noChangeArrowheads="1"/>
          </p:cNvSpPr>
          <p:nvPr/>
        </p:nvSpPr>
        <p:spPr bwMode="auto">
          <a:xfrm>
            <a:off x="8410820" y="1472439"/>
            <a:ext cx="62770" cy="40131"/>
          </a:xfrm>
          <a:custGeom>
            <a:avLst/>
            <a:gdLst>
              <a:gd name="T0" fmla="*/ 1003252 w 130"/>
              <a:gd name="T1" fmla="*/ 0 h 58"/>
              <a:gd name="T2" fmla="*/ 16177756 w 130"/>
              <a:gd name="T3" fmla="*/ 4178128 h 58"/>
              <a:gd name="T4" fmla="*/ 15174503 w 130"/>
              <a:gd name="T5" fmla="*/ 7216895 h 58"/>
              <a:gd name="T6" fmla="*/ 0 w 130"/>
              <a:gd name="T7" fmla="*/ 4178128 h 58"/>
              <a:gd name="T8" fmla="*/ 1003252 w 13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8" y="0"/>
                </a:moveTo>
                <a:lnTo>
                  <a:pt x="129" y="33"/>
                </a:lnTo>
                <a:lnTo>
                  <a:pt x="121" y="57"/>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2" name="Freeform 207">
            <a:extLst>
              <a:ext uri="{FF2B5EF4-FFF2-40B4-BE49-F238E27FC236}">
                <a16:creationId xmlns:a16="http://schemas.microsoft.com/office/drawing/2014/main" id="{C6121C75-5988-794D-945A-EFA739EC1C42}"/>
              </a:ext>
            </a:extLst>
          </p:cNvPr>
          <p:cNvSpPr>
            <a:spLocks noChangeArrowheads="1"/>
          </p:cNvSpPr>
          <p:nvPr/>
        </p:nvSpPr>
        <p:spPr bwMode="auto">
          <a:xfrm>
            <a:off x="8534194" y="1515656"/>
            <a:ext cx="64934" cy="46304"/>
          </a:xfrm>
          <a:custGeom>
            <a:avLst/>
            <a:gdLst>
              <a:gd name="T0" fmla="*/ 1057202 w 131"/>
              <a:gd name="T1" fmla="*/ 0 h 66"/>
              <a:gd name="T2" fmla="*/ 17181719 w 131"/>
              <a:gd name="T3" fmla="*/ 4165832 h 66"/>
              <a:gd name="T4" fmla="*/ 16124516 w 131"/>
              <a:gd name="T5" fmla="*/ 8461553 h 66"/>
              <a:gd name="T6" fmla="*/ 0 w 131"/>
              <a:gd name="T7" fmla="*/ 3124193 h 66"/>
              <a:gd name="T8" fmla="*/ 1057202 w 131"/>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6">
                <a:moveTo>
                  <a:pt x="8" y="0"/>
                </a:moveTo>
                <a:lnTo>
                  <a:pt x="130" y="32"/>
                </a:lnTo>
                <a:lnTo>
                  <a:pt x="122" y="65"/>
                </a:lnTo>
                <a:lnTo>
                  <a:pt x="0" y="24"/>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3" name="Freeform 208">
            <a:extLst>
              <a:ext uri="{FF2B5EF4-FFF2-40B4-BE49-F238E27FC236}">
                <a16:creationId xmlns:a16="http://schemas.microsoft.com/office/drawing/2014/main" id="{EF11204E-4A20-7847-A629-7B3E52C251DB}"/>
              </a:ext>
            </a:extLst>
          </p:cNvPr>
          <p:cNvSpPr>
            <a:spLocks noChangeArrowheads="1"/>
          </p:cNvSpPr>
          <p:nvPr/>
        </p:nvSpPr>
        <p:spPr bwMode="auto">
          <a:xfrm>
            <a:off x="8653241" y="1568133"/>
            <a:ext cx="67098" cy="46303"/>
          </a:xfrm>
          <a:custGeom>
            <a:avLst/>
            <a:gdLst>
              <a:gd name="T0" fmla="*/ 2034809 w 138"/>
              <a:gd name="T1" fmla="*/ 0 h 65"/>
              <a:gd name="T2" fmla="*/ 17422118 w 138"/>
              <a:gd name="T3" fmla="*/ 4294586 h 65"/>
              <a:gd name="T4" fmla="*/ 16405070 w 138"/>
              <a:gd name="T5" fmla="*/ 8589172 h 65"/>
              <a:gd name="T6" fmla="*/ 0 w 138"/>
              <a:gd name="T7" fmla="*/ 3220848 h 65"/>
              <a:gd name="T8" fmla="*/ 2034809 w 138"/>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6" y="0"/>
                </a:moveTo>
                <a:lnTo>
                  <a:pt x="137" y="32"/>
                </a:lnTo>
                <a:lnTo>
                  <a:pt x="129" y="64"/>
                </a:lnTo>
                <a:lnTo>
                  <a:pt x="0" y="24"/>
                </a:ln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4" name="Freeform 209">
            <a:extLst>
              <a:ext uri="{FF2B5EF4-FFF2-40B4-BE49-F238E27FC236}">
                <a16:creationId xmlns:a16="http://schemas.microsoft.com/office/drawing/2014/main" id="{3CEAC774-009E-3B4E-AE07-783DDA850A9F}"/>
              </a:ext>
            </a:extLst>
          </p:cNvPr>
          <p:cNvSpPr>
            <a:spLocks noChangeArrowheads="1"/>
          </p:cNvSpPr>
          <p:nvPr/>
        </p:nvSpPr>
        <p:spPr bwMode="auto">
          <a:xfrm>
            <a:off x="8776615" y="1617523"/>
            <a:ext cx="62771" cy="58650"/>
          </a:xfrm>
          <a:custGeom>
            <a:avLst/>
            <a:gdLst>
              <a:gd name="T0" fmla="*/ 1003274 w 130"/>
              <a:gd name="T1" fmla="*/ 0 h 82"/>
              <a:gd name="T2" fmla="*/ 16178461 w 130"/>
              <a:gd name="T3" fmla="*/ 6629755 h 82"/>
              <a:gd name="T4" fmla="*/ 15175187 w 130"/>
              <a:gd name="T5" fmla="*/ 10959105 h 82"/>
              <a:gd name="T6" fmla="*/ 0 w 130"/>
              <a:gd name="T7" fmla="*/ 4464712 h 82"/>
              <a:gd name="T8" fmla="*/ 1003274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49"/>
                </a:lnTo>
                <a:lnTo>
                  <a:pt x="121"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5" name="Freeform 210">
            <a:extLst>
              <a:ext uri="{FF2B5EF4-FFF2-40B4-BE49-F238E27FC236}">
                <a16:creationId xmlns:a16="http://schemas.microsoft.com/office/drawing/2014/main" id="{573051C1-B611-684A-A2AB-5C9C1A0799C2}"/>
              </a:ext>
            </a:extLst>
          </p:cNvPr>
          <p:cNvSpPr>
            <a:spLocks noChangeArrowheads="1"/>
          </p:cNvSpPr>
          <p:nvPr/>
        </p:nvSpPr>
        <p:spPr bwMode="auto">
          <a:xfrm>
            <a:off x="8895662" y="1685435"/>
            <a:ext cx="62770" cy="58650"/>
          </a:xfrm>
          <a:custGeom>
            <a:avLst/>
            <a:gdLst>
              <a:gd name="T0" fmla="*/ 1003252 w 130"/>
              <a:gd name="T1" fmla="*/ 0 h 82"/>
              <a:gd name="T2" fmla="*/ 16177756 w 130"/>
              <a:gd name="T3" fmla="*/ 7711908 h 82"/>
              <a:gd name="T4" fmla="*/ 14171251 w 130"/>
              <a:gd name="T5" fmla="*/ 10959105 h 82"/>
              <a:gd name="T6" fmla="*/ 0 w 130"/>
              <a:gd name="T7" fmla="*/ 4464712 h 82"/>
              <a:gd name="T8" fmla="*/ 1003252 w 1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82">
                <a:moveTo>
                  <a:pt x="8" y="0"/>
                </a:moveTo>
                <a:lnTo>
                  <a:pt x="129" y="57"/>
                </a:lnTo>
                <a:lnTo>
                  <a:pt x="113" y="81"/>
                </a:lnTo>
                <a:lnTo>
                  <a:pt x="0" y="33"/>
                </a:lnTo>
                <a:lnTo>
                  <a:pt x="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6" name="Freeform 211">
            <a:extLst>
              <a:ext uri="{FF2B5EF4-FFF2-40B4-BE49-F238E27FC236}">
                <a16:creationId xmlns:a16="http://schemas.microsoft.com/office/drawing/2014/main" id="{DA1DA2D4-5F08-B448-ACBC-40665589FE22}"/>
              </a:ext>
            </a:extLst>
          </p:cNvPr>
          <p:cNvSpPr>
            <a:spLocks noChangeArrowheads="1"/>
          </p:cNvSpPr>
          <p:nvPr/>
        </p:nvSpPr>
        <p:spPr bwMode="auto">
          <a:xfrm>
            <a:off x="9006049" y="1765693"/>
            <a:ext cx="62771" cy="67912"/>
          </a:xfrm>
          <a:custGeom>
            <a:avLst/>
            <a:gdLst>
              <a:gd name="T0" fmla="*/ 2006549 w 130"/>
              <a:gd name="T1" fmla="*/ 0 h 98"/>
              <a:gd name="T2" fmla="*/ 2006549 w 130"/>
              <a:gd name="T3" fmla="*/ 0 h 98"/>
              <a:gd name="T4" fmla="*/ 16178461 w 130"/>
              <a:gd name="T5" fmla="*/ 9271518 h 98"/>
              <a:gd name="T6" fmla="*/ 13168639 w 130"/>
              <a:gd name="T7" fmla="*/ 12319616 h 98"/>
              <a:gd name="T8" fmla="*/ 0 w 130"/>
              <a:gd name="T9" fmla="*/ 4191000 h 98"/>
              <a:gd name="T10" fmla="*/ 2006549 w 130"/>
              <a:gd name="T11" fmla="*/ 0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98">
                <a:moveTo>
                  <a:pt x="16" y="0"/>
                </a:moveTo>
                <a:lnTo>
                  <a:pt x="16" y="0"/>
                </a:lnTo>
                <a:cubicBezTo>
                  <a:pt x="56" y="25"/>
                  <a:pt x="89" y="49"/>
                  <a:pt x="129" y="73"/>
                </a:cubicBezTo>
                <a:cubicBezTo>
                  <a:pt x="105" y="97"/>
                  <a:pt x="105" y="97"/>
                  <a:pt x="105" y="97"/>
                </a:cubicBezTo>
                <a:cubicBezTo>
                  <a:pt x="72" y="73"/>
                  <a:pt x="40" y="49"/>
                  <a:pt x="0" y="33"/>
                </a:cubicBezTo>
                <a:lnTo>
                  <a:pt x="1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7" name="Freeform 212">
            <a:extLst>
              <a:ext uri="{FF2B5EF4-FFF2-40B4-BE49-F238E27FC236}">
                <a16:creationId xmlns:a16="http://schemas.microsoft.com/office/drawing/2014/main" id="{BCC9FBCA-B0A0-E841-B099-BCAA0ADA41A4}"/>
              </a:ext>
            </a:extLst>
          </p:cNvPr>
          <p:cNvSpPr>
            <a:spLocks noChangeArrowheads="1"/>
          </p:cNvSpPr>
          <p:nvPr/>
        </p:nvSpPr>
        <p:spPr bwMode="auto">
          <a:xfrm>
            <a:off x="9101286" y="1879908"/>
            <a:ext cx="43290" cy="89521"/>
          </a:xfrm>
          <a:custGeom>
            <a:avLst/>
            <a:gdLst>
              <a:gd name="T0" fmla="*/ 4072562 w 89"/>
              <a:gd name="T1" fmla="*/ 0 h 130"/>
              <a:gd name="T2" fmla="*/ 4072562 w 89"/>
              <a:gd name="T3" fmla="*/ 0 h 130"/>
              <a:gd name="T4" fmla="*/ 8144767 w 89"/>
              <a:gd name="T5" fmla="*/ 8151913 h 130"/>
              <a:gd name="T6" fmla="*/ 11199188 w 89"/>
              <a:gd name="T7" fmla="*/ 16178461 h 130"/>
              <a:gd name="T8" fmla="*/ 6108843 w 89"/>
              <a:gd name="T9" fmla="*/ 16178461 h 130"/>
              <a:gd name="T10" fmla="*/ 0 w 89"/>
              <a:gd name="T11" fmla="*/ 3009823 h 130"/>
              <a:gd name="T12" fmla="*/ 4072562 w 89"/>
              <a:gd name="T13" fmla="*/ 0 h 1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30">
                <a:moveTo>
                  <a:pt x="32" y="0"/>
                </a:moveTo>
                <a:lnTo>
                  <a:pt x="32" y="0"/>
                </a:lnTo>
                <a:cubicBezTo>
                  <a:pt x="40" y="24"/>
                  <a:pt x="56" y="41"/>
                  <a:pt x="64" y="65"/>
                </a:cubicBezTo>
                <a:cubicBezTo>
                  <a:pt x="72" y="81"/>
                  <a:pt x="80" y="105"/>
                  <a:pt x="88" y="129"/>
                </a:cubicBezTo>
                <a:cubicBezTo>
                  <a:pt x="48" y="129"/>
                  <a:pt x="48" y="129"/>
                  <a:pt x="48" y="129"/>
                </a:cubicBezTo>
                <a:cubicBezTo>
                  <a:pt x="48" y="97"/>
                  <a:pt x="24" y="57"/>
                  <a:pt x="0" y="24"/>
                </a:cubicBez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8" name="Freeform 213">
            <a:extLst>
              <a:ext uri="{FF2B5EF4-FFF2-40B4-BE49-F238E27FC236}">
                <a16:creationId xmlns:a16="http://schemas.microsoft.com/office/drawing/2014/main" id="{6101FBFB-DCCD-214E-A11A-25470BCFE0B1}"/>
              </a:ext>
            </a:extLst>
          </p:cNvPr>
          <p:cNvSpPr>
            <a:spLocks noChangeArrowheads="1"/>
          </p:cNvSpPr>
          <p:nvPr/>
        </p:nvSpPr>
        <p:spPr bwMode="auto">
          <a:xfrm>
            <a:off x="9073148" y="2046598"/>
            <a:ext cx="56276" cy="86433"/>
          </a:xfrm>
          <a:custGeom>
            <a:avLst/>
            <a:gdLst>
              <a:gd name="T0" fmla="*/ 14813018 w 114"/>
              <a:gd name="T1" fmla="*/ 2089511 h 123"/>
              <a:gd name="T2" fmla="*/ 14813018 w 114"/>
              <a:gd name="T3" fmla="*/ 2089511 h 123"/>
              <a:gd name="T4" fmla="*/ 3145952 w 114"/>
              <a:gd name="T5" fmla="*/ 15932976 h 123"/>
              <a:gd name="T6" fmla="*/ 0 w 114"/>
              <a:gd name="T7" fmla="*/ 12667889 h 123"/>
              <a:gd name="T8" fmla="*/ 10618175 w 114"/>
              <a:gd name="T9" fmla="*/ 0 h 123"/>
              <a:gd name="T10" fmla="*/ 14813018 w 114"/>
              <a:gd name="T11" fmla="*/ 2089511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23">
                <a:moveTo>
                  <a:pt x="113" y="16"/>
                </a:moveTo>
                <a:lnTo>
                  <a:pt x="113" y="16"/>
                </a:lnTo>
                <a:cubicBezTo>
                  <a:pt x="89" y="57"/>
                  <a:pt x="57" y="89"/>
                  <a:pt x="24" y="122"/>
                </a:cubicBezTo>
                <a:cubicBezTo>
                  <a:pt x="0" y="97"/>
                  <a:pt x="0" y="97"/>
                  <a:pt x="0" y="97"/>
                </a:cubicBezTo>
                <a:cubicBezTo>
                  <a:pt x="32" y="65"/>
                  <a:pt x="65" y="41"/>
                  <a:pt x="81" y="0"/>
                </a:cubicBezTo>
                <a:lnTo>
                  <a:pt x="113" y="1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79" name="Freeform 214">
            <a:extLst>
              <a:ext uri="{FF2B5EF4-FFF2-40B4-BE49-F238E27FC236}">
                <a16:creationId xmlns:a16="http://schemas.microsoft.com/office/drawing/2014/main" id="{D459A2C0-9F06-CD4E-8B41-A23550BFF5E0}"/>
              </a:ext>
            </a:extLst>
          </p:cNvPr>
          <p:cNvSpPr>
            <a:spLocks noChangeArrowheads="1"/>
          </p:cNvSpPr>
          <p:nvPr/>
        </p:nvSpPr>
        <p:spPr bwMode="auto">
          <a:xfrm>
            <a:off x="8967089" y="2166988"/>
            <a:ext cx="67099" cy="61738"/>
          </a:xfrm>
          <a:custGeom>
            <a:avLst/>
            <a:gdLst>
              <a:gd name="T0" fmla="*/ 17422828 w 138"/>
              <a:gd name="T1" fmla="*/ 2986969 h 90"/>
              <a:gd name="T2" fmla="*/ 17422828 w 138"/>
              <a:gd name="T3" fmla="*/ 2986969 h 90"/>
              <a:gd name="T4" fmla="*/ 2034851 w 138"/>
              <a:gd name="T5" fmla="*/ 11076164 h 90"/>
              <a:gd name="T6" fmla="*/ 0 w 138"/>
              <a:gd name="T7" fmla="*/ 7093656 h 90"/>
              <a:gd name="T8" fmla="*/ 14370909 w 138"/>
              <a:gd name="T9" fmla="*/ 0 h 90"/>
              <a:gd name="T10" fmla="*/ 17422828 w 138"/>
              <a:gd name="T11" fmla="*/ 2986969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90">
                <a:moveTo>
                  <a:pt x="137" y="24"/>
                </a:moveTo>
                <a:lnTo>
                  <a:pt x="137" y="24"/>
                </a:lnTo>
                <a:cubicBezTo>
                  <a:pt x="97" y="49"/>
                  <a:pt x="57" y="73"/>
                  <a:pt x="16" y="89"/>
                </a:cubicBezTo>
                <a:cubicBezTo>
                  <a:pt x="0" y="57"/>
                  <a:pt x="0" y="57"/>
                  <a:pt x="0" y="57"/>
                </a:cubicBezTo>
                <a:cubicBezTo>
                  <a:pt x="40" y="40"/>
                  <a:pt x="81" y="24"/>
                  <a:pt x="113" y="0"/>
                </a:cubicBezTo>
                <a:lnTo>
                  <a:pt x="13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0" name="Freeform 215">
            <a:extLst>
              <a:ext uri="{FF2B5EF4-FFF2-40B4-BE49-F238E27FC236}">
                <a16:creationId xmlns:a16="http://schemas.microsoft.com/office/drawing/2014/main" id="{E6253C46-2317-7C4A-8C4B-4B9C2A907B20}"/>
              </a:ext>
            </a:extLst>
          </p:cNvPr>
          <p:cNvSpPr>
            <a:spLocks noChangeArrowheads="1"/>
          </p:cNvSpPr>
          <p:nvPr/>
        </p:nvSpPr>
        <p:spPr bwMode="auto">
          <a:xfrm>
            <a:off x="8852372" y="2247247"/>
            <a:ext cx="67098" cy="58650"/>
          </a:xfrm>
          <a:custGeom>
            <a:avLst/>
            <a:gdLst>
              <a:gd name="T0" fmla="*/ 17422118 w 138"/>
              <a:gd name="T1" fmla="*/ 4464712 h 82"/>
              <a:gd name="T2" fmla="*/ 2034809 w 138"/>
              <a:gd name="T3" fmla="*/ 10959105 h 82"/>
              <a:gd name="T4" fmla="*/ 0 w 138"/>
              <a:gd name="T5" fmla="*/ 6629755 h 82"/>
              <a:gd name="T6" fmla="*/ 15387665 w 138"/>
              <a:gd name="T7" fmla="*/ 0 h 82"/>
              <a:gd name="T8" fmla="*/ 17422118 w 138"/>
              <a:gd name="T9" fmla="*/ 446471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33"/>
                </a:moveTo>
                <a:lnTo>
                  <a:pt x="16" y="81"/>
                </a:lnTo>
                <a:lnTo>
                  <a:pt x="0" y="49"/>
                </a:lnTo>
                <a:lnTo>
                  <a:pt x="121"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1" name="Freeform 216">
            <a:extLst>
              <a:ext uri="{FF2B5EF4-FFF2-40B4-BE49-F238E27FC236}">
                <a16:creationId xmlns:a16="http://schemas.microsoft.com/office/drawing/2014/main" id="{0C9E38B2-7B72-E246-A428-7C579864789D}"/>
              </a:ext>
            </a:extLst>
          </p:cNvPr>
          <p:cNvSpPr>
            <a:spLocks noChangeArrowheads="1"/>
          </p:cNvSpPr>
          <p:nvPr/>
        </p:nvSpPr>
        <p:spPr bwMode="auto">
          <a:xfrm>
            <a:off x="8733325" y="2308984"/>
            <a:ext cx="69263" cy="52476"/>
          </a:xfrm>
          <a:custGeom>
            <a:avLst/>
            <a:gdLst>
              <a:gd name="T0" fmla="*/ 18432360 w 139"/>
              <a:gd name="T1" fmla="*/ 4255923 h 74"/>
              <a:gd name="T2" fmla="*/ 1202023 w 139"/>
              <a:gd name="T3" fmla="*/ 9708756 h 74"/>
              <a:gd name="T4" fmla="*/ 0 w 139"/>
              <a:gd name="T5" fmla="*/ 5320086 h 74"/>
              <a:gd name="T6" fmla="*/ 16161709 w 139"/>
              <a:gd name="T7" fmla="*/ 0 h 74"/>
              <a:gd name="T8" fmla="*/ 18432360 w 139"/>
              <a:gd name="T9" fmla="*/ 4255923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74">
                <a:moveTo>
                  <a:pt x="138" y="32"/>
                </a:moveTo>
                <a:lnTo>
                  <a:pt x="9" y="73"/>
                </a:lnTo>
                <a:lnTo>
                  <a:pt x="0" y="40"/>
                </a:lnTo>
                <a:lnTo>
                  <a:pt x="121" y="0"/>
                </a:lnTo>
                <a:lnTo>
                  <a:pt x="138"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2" name="Freeform 217">
            <a:extLst>
              <a:ext uri="{FF2B5EF4-FFF2-40B4-BE49-F238E27FC236}">
                <a16:creationId xmlns:a16="http://schemas.microsoft.com/office/drawing/2014/main" id="{291C7266-6C6F-6745-A4A6-2C606B8751C2}"/>
              </a:ext>
            </a:extLst>
          </p:cNvPr>
          <p:cNvSpPr>
            <a:spLocks noChangeArrowheads="1"/>
          </p:cNvSpPr>
          <p:nvPr/>
        </p:nvSpPr>
        <p:spPr bwMode="auto">
          <a:xfrm>
            <a:off x="8609952" y="2364549"/>
            <a:ext cx="67098" cy="46303"/>
          </a:xfrm>
          <a:custGeom>
            <a:avLst/>
            <a:gdLst>
              <a:gd name="T0" fmla="*/ 17422118 w 138"/>
              <a:gd name="T1" fmla="*/ 4294586 h 65"/>
              <a:gd name="T2" fmla="*/ 2034809 w 138"/>
              <a:gd name="T3" fmla="*/ 8589172 h 65"/>
              <a:gd name="T4" fmla="*/ 0 w 138"/>
              <a:gd name="T5" fmla="*/ 4294586 h 65"/>
              <a:gd name="T6" fmla="*/ 16405070 w 138"/>
              <a:gd name="T7" fmla="*/ 0 h 65"/>
              <a:gd name="T8" fmla="*/ 17422118 w 138"/>
              <a:gd name="T9" fmla="*/ 429458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5">
                <a:moveTo>
                  <a:pt x="137" y="32"/>
                </a:moveTo>
                <a:lnTo>
                  <a:pt x="16" y="64"/>
                </a:lnTo>
                <a:lnTo>
                  <a:pt x="0" y="32"/>
                </a:lnTo>
                <a:lnTo>
                  <a:pt x="129" y="0"/>
                </a:lnTo>
                <a:lnTo>
                  <a:pt x="137"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3" name="Freeform 218">
            <a:extLst>
              <a:ext uri="{FF2B5EF4-FFF2-40B4-BE49-F238E27FC236}">
                <a16:creationId xmlns:a16="http://schemas.microsoft.com/office/drawing/2014/main" id="{D0F80747-EE65-F644-89C6-1C3CE966A3F7}"/>
              </a:ext>
            </a:extLst>
          </p:cNvPr>
          <p:cNvSpPr>
            <a:spLocks noChangeArrowheads="1"/>
          </p:cNvSpPr>
          <p:nvPr/>
        </p:nvSpPr>
        <p:spPr bwMode="auto">
          <a:xfrm>
            <a:off x="8486575" y="2410850"/>
            <a:ext cx="67099" cy="46304"/>
          </a:xfrm>
          <a:custGeom>
            <a:avLst/>
            <a:gdLst>
              <a:gd name="T0" fmla="*/ 17422828 w 138"/>
              <a:gd name="T1" fmla="*/ 4296082 h 66"/>
              <a:gd name="T2" fmla="*/ 1017425 w 138"/>
              <a:gd name="T3" fmla="*/ 8461553 h 66"/>
              <a:gd name="T4" fmla="*/ 0 w 138"/>
              <a:gd name="T5" fmla="*/ 4296082 h 66"/>
              <a:gd name="T6" fmla="*/ 16405403 w 138"/>
              <a:gd name="T7" fmla="*/ 0 h 66"/>
              <a:gd name="T8" fmla="*/ 17422828 w 138"/>
              <a:gd name="T9" fmla="*/ 429608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33"/>
                </a:moveTo>
                <a:lnTo>
                  <a:pt x="8" y="65"/>
                </a:lnTo>
                <a:lnTo>
                  <a:pt x="0" y="33"/>
                </a:lnTo>
                <a:lnTo>
                  <a:pt x="129" y="0"/>
                </a:lnTo>
                <a:lnTo>
                  <a:pt x="137" y="3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4" name="Freeform 219">
            <a:extLst>
              <a:ext uri="{FF2B5EF4-FFF2-40B4-BE49-F238E27FC236}">
                <a16:creationId xmlns:a16="http://schemas.microsoft.com/office/drawing/2014/main" id="{26BD8FEB-CD70-2941-A6F0-814E2EB42E39}"/>
              </a:ext>
            </a:extLst>
          </p:cNvPr>
          <p:cNvSpPr>
            <a:spLocks noChangeArrowheads="1"/>
          </p:cNvSpPr>
          <p:nvPr/>
        </p:nvSpPr>
        <p:spPr bwMode="auto">
          <a:xfrm>
            <a:off x="8363201" y="2450981"/>
            <a:ext cx="67098" cy="46303"/>
          </a:xfrm>
          <a:custGeom>
            <a:avLst/>
            <a:gdLst>
              <a:gd name="T0" fmla="*/ 17422118 w 138"/>
              <a:gd name="T1" fmla="*/ 5206891 h 66"/>
              <a:gd name="T2" fmla="*/ 1017405 w 138"/>
              <a:gd name="T3" fmla="*/ 8460837 h 66"/>
              <a:gd name="T4" fmla="*/ 0 w 138"/>
              <a:gd name="T5" fmla="*/ 3124062 h 66"/>
              <a:gd name="T6" fmla="*/ 16405070 w 138"/>
              <a:gd name="T7" fmla="*/ 0 h 66"/>
              <a:gd name="T8" fmla="*/ 1742211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5" name="Freeform 220">
            <a:extLst>
              <a:ext uri="{FF2B5EF4-FFF2-40B4-BE49-F238E27FC236}">
                <a16:creationId xmlns:a16="http://schemas.microsoft.com/office/drawing/2014/main" id="{6790361C-F33F-B04B-ADF1-F4DB701505E1}"/>
              </a:ext>
            </a:extLst>
          </p:cNvPr>
          <p:cNvSpPr>
            <a:spLocks noChangeArrowheads="1"/>
          </p:cNvSpPr>
          <p:nvPr/>
        </p:nvSpPr>
        <p:spPr bwMode="auto">
          <a:xfrm>
            <a:off x="8241990" y="2481849"/>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6" name="Freeform 221">
            <a:extLst>
              <a:ext uri="{FF2B5EF4-FFF2-40B4-BE49-F238E27FC236}">
                <a16:creationId xmlns:a16="http://schemas.microsoft.com/office/drawing/2014/main" id="{EDA75642-4C8C-674B-8B3B-7D8EBD7EAD7A}"/>
              </a:ext>
            </a:extLst>
          </p:cNvPr>
          <p:cNvSpPr>
            <a:spLocks noChangeArrowheads="1"/>
          </p:cNvSpPr>
          <p:nvPr/>
        </p:nvSpPr>
        <p:spPr bwMode="auto">
          <a:xfrm>
            <a:off x="8114286" y="2506544"/>
            <a:ext cx="69263" cy="40129"/>
          </a:xfrm>
          <a:custGeom>
            <a:avLst/>
            <a:gdLst>
              <a:gd name="T0" fmla="*/ 18432360 w 139"/>
              <a:gd name="T1" fmla="*/ 5243246 h 57"/>
              <a:gd name="T2" fmla="*/ 1068627 w 139"/>
              <a:gd name="T3" fmla="*/ 7340617 h 57"/>
              <a:gd name="T4" fmla="*/ 0 w 139"/>
              <a:gd name="T5" fmla="*/ 2097371 h 57"/>
              <a:gd name="T6" fmla="*/ 17229971 w 139"/>
              <a:gd name="T7" fmla="*/ 0 h 57"/>
              <a:gd name="T8" fmla="*/ 18432360 w 139"/>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7">
                <a:moveTo>
                  <a:pt x="138" y="40"/>
                </a:moveTo>
                <a:lnTo>
                  <a:pt x="8" y="56"/>
                </a:lnTo>
                <a:lnTo>
                  <a:pt x="0" y="16"/>
                </a:lnTo>
                <a:lnTo>
                  <a:pt x="129"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7" name="Freeform 222">
            <a:extLst>
              <a:ext uri="{FF2B5EF4-FFF2-40B4-BE49-F238E27FC236}">
                <a16:creationId xmlns:a16="http://schemas.microsoft.com/office/drawing/2014/main" id="{77B91B98-FD1F-0D44-8AE8-D82FB381519F}"/>
              </a:ext>
            </a:extLst>
          </p:cNvPr>
          <p:cNvSpPr>
            <a:spLocks noChangeArrowheads="1"/>
          </p:cNvSpPr>
          <p:nvPr/>
        </p:nvSpPr>
        <p:spPr bwMode="auto">
          <a:xfrm>
            <a:off x="7986583" y="2528152"/>
            <a:ext cx="67098" cy="40131"/>
          </a:xfrm>
          <a:custGeom>
            <a:avLst/>
            <a:gdLst>
              <a:gd name="T0" fmla="*/ 17422118 w 138"/>
              <a:gd name="T1" fmla="*/ 5064494 h 58"/>
              <a:gd name="T2" fmla="*/ 1017405 w 138"/>
              <a:gd name="T3" fmla="*/ 7216895 h 58"/>
              <a:gd name="T4" fmla="*/ 0 w 138"/>
              <a:gd name="T5" fmla="*/ 2025726 h 58"/>
              <a:gd name="T6" fmla="*/ 16405070 w 138"/>
              <a:gd name="T7" fmla="*/ 0 h 58"/>
              <a:gd name="T8" fmla="*/ 17422118 w 138"/>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58">
                <a:moveTo>
                  <a:pt x="137" y="40"/>
                </a:moveTo>
                <a:lnTo>
                  <a:pt x="8" y="57"/>
                </a:lnTo>
                <a:lnTo>
                  <a:pt x="0" y="16"/>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8" name="Freeform 223">
            <a:extLst>
              <a:ext uri="{FF2B5EF4-FFF2-40B4-BE49-F238E27FC236}">
                <a16:creationId xmlns:a16="http://schemas.microsoft.com/office/drawing/2014/main" id="{22EF2F9C-ACC0-0540-90D0-00BCC3954812}"/>
              </a:ext>
            </a:extLst>
          </p:cNvPr>
          <p:cNvSpPr>
            <a:spLocks noChangeArrowheads="1"/>
          </p:cNvSpPr>
          <p:nvPr/>
        </p:nvSpPr>
        <p:spPr bwMode="auto">
          <a:xfrm>
            <a:off x="7863208" y="2555934"/>
            <a:ext cx="62771" cy="40129"/>
          </a:xfrm>
          <a:custGeom>
            <a:avLst/>
            <a:gdLst>
              <a:gd name="T0" fmla="*/ 16178461 w 130"/>
              <a:gd name="T1" fmla="*/ 5190561 h 58"/>
              <a:gd name="T2" fmla="*/ 0 w 130"/>
              <a:gd name="T3" fmla="*/ 7216190 h 58"/>
              <a:gd name="T4" fmla="*/ 0 w 130"/>
              <a:gd name="T5" fmla="*/ 2152297 h 58"/>
              <a:gd name="T6" fmla="*/ 15175187 w 130"/>
              <a:gd name="T7" fmla="*/ 0 h 58"/>
              <a:gd name="T8" fmla="*/ 16178461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89" name="Freeform 224">
            <a:extLst>
              <a:ext uri="{FF2B5EF4-FFF2-40B4-BE49-F238E27FC236}">
                <a16:creationId xmlns:a16="http://schemas.microsoft.com/office/drawing/2014/main" id="{CB9F9BC6-60FE-044A-904E-0DDA537D64B3}"/>
              </a:ext>
            </a:extLst>
          </p:cNvPr>
          <p:cNvSpPr>
            <a:spLocks noChangeArrowheads="1"/>
          </p:cNvSpPr>
          <p:nvPr/>
        </p:nvSpPr>
        <p:spPr bwMode="auto">
          <a:xfrm>
            <a:off x="7737667" y="2580629"/>
            <a:ext cx="62771" cy="40129"/>
          </a:xfrm>
          <a:custGeom>
            <a:avLst/>
            <a:gdLst>
              <a:gd name="T0" fmla="*/ 16178461 w 130"/>
              <a:gd name="T1" fmla="*/ 5243246 h 57"/>
              <a:gd name="T2" fmla="*/ 1003274 w 130"/>
              <a:gd name="T3" fmla="*/ 7340617 h 57"/>
              <a:gd name="T4" fmla="*/ 0 w 130"/>
              <a:gd name="T5" fmla="*/ 2097371 h 57"/>
              <a:gd name="T6" fmla="*/ 16178461 w 130"/>
              <a:gd name="T7" fmla="*/ 0 h 57"/>
              <a:gd name="T8" fmla="*/ 16178461 w 130"/>
              <a:gd name="T9" fmla="*/ 5243246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7">
                <a:moveTo>
                  <a:pt x="129" y="40"/>
                </a:moveTo>
                <a:lnTo>
                  <a:pt x="8" y="56"/>
                </a:lnTo>
                <a:lnTo>
                  <a:pt x="0" y="16"/>
                </a:lnTo>
                <a:lnTo>
                  <a:pt x="12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0" name="Freeform 225">
            <a:extLst>
              <a:ext uri="{FF2B5EF4-FFF2-40B4-BE49-F238E27FC236}">
                <a16:creationId xmlns:a16="http://schemas.microsoft.com/office/drawing/2014/main" id="{646388E6-3E82-7D4D-9342-BE39C0E6B481}"/>
              </a:ext>
            </a:extLst>
          </p:cNvPr>
          <p:cNvSpPr>
            <a:spLocks noChangeArrowheads="1"/>
          </p:cNvSpPr>
          <p:nvPr/>
        </p:nvSpPr>
        <p:spPr bwMode="auto">
          <a:xfrm>
            <a:off x="7609964" y="2608410"/>
            <a:ext cx="69263" cy="40131"/>
          </a:xfrm>
          <a:custGeom>
            <a:avLst/>
            <a:gdLst>
              <a:gd name="T0" fmla="*/ 18432360 w 139"/>
              <a:gd name="T1" fmla="*/ 5064494 h 58"/>
              <a:gd name="T2" fmla="*/ 1068627 w 139"/>
              <a:gd name="T3" fmla="*/ 7216895 h 58"/>
              <a:gd name="T4" fmla="*/ 0 w 139"/>
              <a:gd name="T5" fmla="*/ 2025726 h 58"/>
              <a:gd name="T6" fmla="*/ 17363732 w 139"/>
              <a:gd name="T7" fmla="*/ 0 h 58"/>
              <a:gd name="T8" fmla="*/ 18432360 w 139"/>
              <a:gd name="T9" fmla="*/ 506449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58">
                <a:moveTo>
                  <a:pt x="138" y="40"/>
                </a:moveTo>
                <a:lnTo>
                  <a:pt x="8" y="57"/>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1" name="Freeform 226">
            <a:extLst>
              <a:ext uri="{FF2B5EF4-FFF2-40B4-BE49-F238E27FC236}">
                <a16:creationId xmlns:a16="http://schemas.microsoft.com/office/drawing/2014/main" id="{92148592-5B5C-0D4F-B331-CCBAB29D2AFA}"/>
              </a:ext>
            </a:extLst>
          </p:cNvPr>
          <p:cNvSpPr>
            <a:spLocks noChangeArrowheads="1"/>
          </p:cNvSpPr>
          <p:nvPr/>
        </p:nvSpPr>
        <p:spPr bwMode="auto">
          <a:xfrm>
            <a:off x="7488754" y="2636193"/>
            <a:ext cx="62770" cy="40129"/>
          </a:xfrm>
          <a:custGeom>
            <a:avLst/>
            <a:gdLst>
              <a:gd name="T0" fmla="*/ 16177756 w 130"/>
              <a:gd name="T1" fmla="*/ 5190561 h 58"/>
              <a:gd name="T2" fmla="*/ 0 w 130"/>
              <a:gd name="T3" fmla="*/ 7216190 h 58"/>
              <a:gd name="T4" fmla="*/ 0 w 130"/>
              <a:gd name="T5" fmla="*/ 2152297 h 58"/>
              <a:gd name="T6" fmla="*/ 15174503 w 130"/>
              <a:gd name="T7" fmla="*/ 0 h 58"/>
              <a:gd name="T8" fmla="*/ 16177756 w 130"/>
              <a:gd name="T9" fmla="*/ 5190561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58">
                <a:moveTo>
                  <a:pt x="129" y="41"/>
                </a:moveTo>
                <a:lnTo>
                  <a:pt x="0" y="57"/>
                </a:lnTo>
                <a:lnTo>
                  <a:pt x="0" y="17"/>
                </a:lnTo>
                <a:lnTo>
                  <a:pt x="121" y="0"/>
                </a:lnTo>
                <a:lnTo>
                  <a:pt x="129" y="4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2" name="Freeform 227">
            <a:extLst>
              <a:ext uri="{FF2B5EF4-FFF2-40B4-BE49-F238E27FC236}">
                <a16:creationId xmlns:a16="http://schemas.microsoft.com/office/drawing/2014/main" id="{BCBAC579-D1F8-444E-BB14-A8C1A003D1F2}"/>
              </a:ext>
            </a:extLst>
          </p:cNvPr>
          <p:cNvSpPr>
            <a:spLocks noChangeArrowheads="1"/>
          </p:cNvSpPr>
          <p:nvPr/>
        </p:nvSpPr>
        <p:spPr bwMode="auto">
          <a:xfrm>
            <a:off x="7361050" y="2663974"/>
            <a:ext cx="69263" cy="46304"/>
          </a:xfrm>
          <a:custGeom>
            <a:avLst/>
            <a:gdLst>
              <a:gd name="T0" fmla="*/ 18432360 w 139"/>
              <a:gd name="T1" fmla="*/ 5368549 h 65"/>
              <a:gd name="T2" fmla="*/ 1068627 w 139"/>
              <a:gd name="T3" fmla="*/ 8589899 h 65"/>
              <a:gd name="T4" fmla="*/ 0 w 139"/>
              <a:gd name="T5" fmla="*/ 2147566 h 65"/>
              <a:gd name="T6" fmla="*/ 17363732 w 139"/>
              <a:gd name="T7" fmla="*/ 0 h 65"/>
              <a:gd name="T8" fmla="*/ 18432360 w 139"/>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65">
                <a:moveTo>
                  <a:pt x="138" y="40"/>
                </a:moveTo>
                <a:lnTo>
                  <a:pt x="8" y="64"/>
                </a:lnTo>
                <a:lnTo>
                  <a:pt x="0" y="16"/>
                </a:lnTo>
                <a:lnTo>
                  <a:pt x="130" y="0"/>
                </a:lnTo>
                <a:lnTo>
                  <a:pt x="138"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3" name="Freeform 228">
            <a:extLst>
              <a:ext uri="{FF2B5EF4-FFF2-40B4-BE49-F238E27FC236}">
                <a16:creationId xmlns:a16="http://schemas.microsoft.com/office/drawing/2014/main" id="{622D941F-A083-A743-80E8-B68C1CB28AD2}"/>
              </a:ext>
            </a:extLst>
          </p:cNvPr>
          <p:cNvSpPr>
            <a:spLocks noChangeArrowheads="1"/>
          </p:cNvSpPr>
          <p:nvPr/>
        </p:nvSpPr>
        <p:spPr bwMode="auto">
          <a:xfrm>
            <a:off x="7233346" y="2691757"/>
            <a:ext cx="67098" cy="46303"/>
          </a:xfrm>
          <a:custGeom>
            <a:avLst/>
            <a:gdLst>
              <a:gd name="T0" fmla="*/ 17422118 w 138"/>
              <a:gd name="T1" fmla="*/ 6378369 h 66"/>
              <a:gd name="T2" fmla="*/ 1017405 w 138"/>
              <a:gd name="T3" fmla="*/ 8460837 h 66"/>
              <a:gd name="T4" fmla="*/ 0 w 138"/>
              <a:gd name="T5" fmla="*/ 3124062 h 66"/>
              <a:gd name="T6" fmla="*/ 16405070 w 138"/>
              <a:gd name="T7" fmla="*/ 0 h 66"/>
              <a:gd name="T8" fmla="*/ 17422118 w 138"/>
              <a:gd name="T9" fmla="*/ 6378369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9"/>
                </a:moveTo>
                <a:lnTo>
                  <a:pt x="8" y="65"/>
                </a:lnTo>
                <a:lnTo>
                  <a:pt x="0" y="24"/>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4" name="Freeform 229">
            <a:extLst>
              <a:ext uri="{FF2B5EF4-FFF2-40B4-BE49-F238E27FC236}">
                <a16:creationId xmlns:a16="http://schemas.microsoft.com/office/drawing/2014/main" id="{A0AF5FA7-8631-8249-8B17-1EBE4038EDCD}"/>
              </a:ext>
            </a:extLst>
          </p:cNvPr>
          <p:cNvSpPr>
            <a:spLocks noChangeArrowheads="1"/>
          </p:cNvSpPr>
          <p:nvPr/>
        </p:nvSpPr>
        <p:spPr bwMode="auto">
          <a:xfrm>
            <a:off x="7109970" y="2725712"/>
            <a:ext cx="64934" cy="46304"/>
          </a:xfrm>
          <a:custGeom>
            <a:avLst/>
            <a:gdLst>
              <a:gd name="T0" fmla="*/ 17181719 w 131"/>
              <a:gd name="T1" fmla="*/ 5368549 h 65"/>
              <a:gd name="T2" fmla="*/ 1057202 w 131"/>
              <a:gd name="T3" fmla="*/ 8589899 h 65"/>
              <a:gd name="T4" fmla="*/ 0 w 131"/>
              <a:gd name="T5" fmla="*/ 3220983 h 65"/>
              <a:gd name="T6" fmla="*/ 16124516 w 131"/>
              <a:gd name="T7" fmla="*/ 0 h 65"/>
              <a:gd name="T8" fmla="*/ 17181719 w 131"/>
              <a:gd name="T9" fmla="*/ 536854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65">
                <a:moveTo>
                  <a:pt x="130" y="40"/>
                </a:moveTo>
                <a:lnTo>
                  <a:pt x="8" y="64"/>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5" name="Freeform 230">
            <a:extLst>
              <a:ext uri="{FF2B5EF4-FFF2-40B4-BE49-F238E27FC236}">
                <a16:creationId xmlns:a16="http://schemas.microsoft.com/office/drawing/2014/main" id="{58FE8655-4F2E-8247-B539-FAE012F67400}"/>
              </a:ext>
            </a:extLst>
          </p:cNvPr>
          <p:cNvSpPr>
            <a:spLocks noChangeArrowheads="1"/>
          </p:cNvSpPr>
          <p:nvPr/>
        </p:nvSpPr>
        <p:spPr bwMode="auto">
          <a:xfrm>
            <a:off x="6984431" y="2759668"/>
            <a:ext cx="67099" cy="46303"/>
          </a:xfrm>
          <a:custGeom>
            <a:avLst/>
            <a:gdLst>
              <a:gd name="T0" fmla="*/ 17422828 w 138"/>
              <a:gd name="T1" fmla="*/ 5206891 h 66"/>
              <a:gd name="T2" fmla="*/ 1017425 w 138"/>
              <a:gd name="T3" fmla="*/ 8460837 h 66"/>
              <a:gd name="T4" fmla="*/ 0 w 138"/>
              <a:gd name="T5" fmla="*/ 3124062 h 66"/>
              <a:gd name="T6" fmla="*/ 16405403 w 138"/>
              <a:gd name="T7" fmla="*/ 0 h 66"/>
              <a:gd name="T8" fmla="*/ 17422828 w 138"/>
              <a:gd name="T9" fmla="*/ 5206891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66">
                <a:moveTo>
                  <a:pt x="137" y="40"/>
                </a:moveTo>
                <a:lnTo>
                  <a:pt x="8" y="65"/>
                </a:lnTo>
                <a:lnTo>
                  <a:pt x="0" y="24"/>
                </a:lnTo>
                <a:lnTo>
                  <a:pt x="129" y="0"/>
                </a:lnTo>
                <a:lnTo>
                  <a:pt x="137"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6" name="Freeform 231">
            <a:extLst>
              <a:ext uri="{FF2B5EF4-FFF2-40B4-BE49-F238E27FC236}">
                <a16:creationId xmlns:a16="http://schemas.microsoft.com/office/drawing/2014/main" id="{DC0A2FB3-3C0C-1348-AF1D-A2A564A1DE33}"/>
              </a:ext>
            </a:extLst>
          </p:cNvPr>
          <p:cNvSpPr>
            <a:spLocks noChangeArrowheads="1"/>
          </p:cNvSpPr>
          <p:nvPr/>
        </p:nvSpPr>
        <p:spPr bwMode="auto">
          <a:xfrm>
            <a:off x="6861056" y="2793623"/>
            <a:ext cx="64934" cy="52479"/>
          </a:xfrm>
          <a:custGeom>
            <a:avLst/>
            <a:gdLst>
              <a:gd name="T0" fmla="*/ 17181719 w 131"/>
              <a:gd name="T1" fmla="*/ 5467103 h 73"/>
              <a:gd name="T2" fmla="*/ 1189534 w 131"/>
              <a:gd name="T3" fmla="*/ 9840638 h 73"/>
              <a:gd name="T4" fmla="*/ 0 w 131"/>
              <a:gd name="T5" fmla="*/ 3280336 h 73"/>
              <a:gd name="T6" fmla="*/ 16124516 w 131"/>
              <a:gd name="T7" fmla="*/ 0 h 73"/>
              <a:gd name="T8" fmla="*/ 17181719 w 131"/>
              <a:gd name="T9" fmla="*/ 5467103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73">
                <a:moveTo>
                  <a:pt x="130" y="40"/>
                </a:moveTo>
                <a:lnTo>
                  <a:pt x="9" y="72"/>
                </a:lnTo>
                <a:lnTo>
                  <a:pt x="0" y="24"/>
                </a:lnTo>
                <a:lnTo>
                  <a:pt x="122" y="0"/>
                </a:lnTo>
                <a:lnTo>
                  <a:pt x="130"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7" name="Freeform 232">
            <a:extLst>
              <a:ext uri="{FF2B5EF4-FFF2-40B4-BE49-F238E27FC236}">
                <a16:creationId xmlns:a16="http://schemas.microsoft.com/office/drawing/2014/main" id="{B9EE95E8-D772-5F4B-924F-E9AD57746BF6}"/>
              </a:ext>
            </a:extLst>
          </p:cNvPr>
          <p:cNvSpPr>
            <a:spLocks noChangeArrowheads="1"/>
          </p:cNvSpPr>
          <p:nvPr/>
        </p:nvSpPr>
        <p:spPr bwMode="auto">
          <a:xfrm>
            <a:off x="6733352" y="2827579"/>
            <a:ext cx="67099" cy="52476"/>
          </a:xfrm>
          <a:custGeom>
            <a:avLst/>
            <a:gdLst>
              <a:gd name="T0" fmla="*/ 17422828 w 138"/>
              <a:gd name="T1" fmla="*/ 6516996 h 74"/>
              <a:gd name="T2" fmla="*/ 2034851 w 138"/>
              <a:gd name="T3" fmla="*/ 9708756 h 74"/>
              <a:gd name="T4" fmla="*/ 0 w 138"/>
              <a:gd name="T5" fmla="*/ 4255923 h 74"/>
              <a:gd name="T6" fmla="*/ 16405403 w 138"/>
              <a:gd name="T7" fmla="*/ 0 h 74"/>
              <a:gd name="T8" fmla="*/ 1742282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16" y="73"/>
                </a:lnTo>
                <a:lnTo>
                  <a:pt x="0" y="32"/>
                </a:lnTo>
                <a:lnTo>
                  <a:pt x="129"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8" name="Freeform 233">
            <a:extLst>
              <a:ext uri="{FF2B5EF4-FFF2-40B4-BE49-F238E27FC236}">
                <a16:creationId xmlns:a16="http://schemas.microsoft.com/office/drawing/2014/main" id="{80EFDD9B-B8B9-904A-B3C3-797416C35128}"/>
              </a:ext>
            </a:extLst>
          </p:cNvPr>
          <p:cNvSpPr>
            <a:spLocks noChangeArrowheads="1"/>
          </p:cNvSpPr>
          <p:nvPr/>
        </p:nvSpPr>
        <p:spPr bwMode="auto">
          <a:xfrm>
            <a:off x="6612142" y="2867709"/>
            <a:ext cx="67099" cy="52479"/>
          </a:xfrm>
          <a:custGeom>
            <a:avLst/>
            <a:gdLst>
              <a:gd name="T0" fmla="*/ 17422828 w 138"/>
              <a:gd name="T1" fmla="*/ 6560672 h 73"/>
              <a:gd name="T2" fmla="*/ 1017425 w 138"/>
              <a:gd name="T3" fmla="*/ 9840638 h 73"/>
              <a:gd name="T4" fmla="*/ 0 w 138"/>
              <a:gd name="T5" fmla="*/ 3280336 h 73"/>
              <a:gd name="T6" fmla="*/ 16405403 w 138"/>
              <a:gd name="T7" fmla="*/ 0 h 73"/>
              <a:gd name="T8" fmla="*/ 17422828 w 138"/>
              <a:gd name="T9" fmla="*/ 6560672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3">
                <a:moveTo>
                  <a:pt x="137" y="48"/>
                </a:moveTo>
                <a:lnTo>
                  <a:pt x="8" y="72"/>
                </a:lnTo>
                <a:lnTo>
                  <a:pt x="0" y="24"/>
                </a:lnTo>
                <a:lnTo>
                  <a:pt x="129"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299" name="Freeform 234">
            <a:extLst>
              <a:ext uri="{FF2B5EF4-FFF2-40B4-BE49-F238E27FC236}">
                <a16:creationId xmlns:a16="http://schemas.microsoft.com/office/drawing/2014/main" id="{67296807-16F0-C74B-AAED-3104EC45CAD2}"/>
              </a:ext>
            </a:extLst>
          </p:cNvPr>
          <p:cNvSpPr>
            <a:spLocks noChangeArrowheads="1"/>
          </p:cNvSpPr>
          <p:nvPr/>
        </p:nvSpPr>
        <p:spPr bwMode="auto">
          <a:xfrm>
            <a:off x="6488767" y="2907838"/>
            <a:ext cx="67098" cy="52476"/>
          </a:xfrm>
          <a:custGeom>
            <a:avLst/>
            <a:gdLst>
              <a:gd name="T0" fmla="*/ 17422118 w 138"/>
              <a:gd name="T1" fmla="*/ 6516996 h 74"/>
              <a:gd name="T2" fmla="*/ 1017405 w 138"/>
              <a:gd name="T3" fmla="*/ 9708756 h 74"/>
              <a:gd name="T4" fmla="*/ 0 w 138"/>
              <a:gd name="T5" fmla="*/ 4389034 h 74"/>
              <a:gd name="T6" fmla="*/ 15387665 w 138"/>
              <a:gd name="T7" fmla="*/ 0 h 74"/>
              <a:gd name="T8" fmla="*/ 17422118 w 138"/>
              <a:gd name="T9" fmla="*/ 6516996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74">
                <a:moveTo>
                  <a:pt x="137" y="49"/>
                </a:moveTo>
                <a:lnTo>
                  <a:pt x="8" y="73"/>
                </a:lnTo>
                <a:lnTo>
                  <a:pt x="0" y="33"/>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0" name="Freeform 235">
            <a:extLst>
              <a:ext uri="{FF2B5EF4-FFF2-40B4-BE49-F238E27FC236}">
                <a16:creationId xmlns:a16="http://schemas.microsoft.com/office/drawing/2014/main" id="{5D52B87C-F258-DB48-ADBE-2E43C5D34D7F}"/>
              </a:ext>
            </a:extLst>
          </p:cNvPr>
          <p:cNvSpPr>
            <a:spLocks noChangeArrowheads="1"/>
          </p:cNvSpPr>
          <p:nvPr/>
        </p:nvSpPr>
        <p:spPr bwMode="auto">
          <a:xfrm>
            <a:off x="6365392" y="2947967"/>
            <a:ext cx="67099" cy="55563"/>
          </a:xfrm>
          <a:custGeom>
            <a:avLst/>
            <a:gdLst>
              <a:gd name="T0" fmla="*/ 17422828 w 138"/>
              <a:gd name="T1" fmla="*/ 5973586 h 81"/>
              <a:gd name="T2" fmla="*/ 1017425 w 138"/>
              <a:gd name="T3" fmla="*/ 9956094 h 81"/>
              <a:gd name="T4" fmla="*/ 0 w 138"/>
              <a:gd name="T5" fmla="*/ 3982508 h 81"/>
              <a:gd name="T6" fmla="*/ 15388335 w 138"/>
              <a:gd name="T7" fmla="*/ 0 h 81"/>
              <a:gd name="T8" fmla="*/ 17422828 w 138"/>
              <a:gd name="T9" fmla="*/ 597358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1">
                <a:moveTo>
                  <a:pt x="137" y="48"/>
                </a:moveTo>
                <a:lnTo>
                  <a:pt x="8" y="80"/>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1" name="Freeform 236">
            <a:extLst>
              <a:ext uri="{FF2B5EF4-FFF2-40B4-BE49-F238E27FC236}">
                <a16:creationId xmlns:a16="http://schemas.microsoft.com/office/drawing/2014/main" id="{A024FE52-2AC3-D740-94CA-89C84005C816}"/>
              </a:ext>
            </a:extLst>
          </p:cNvPr>
          <p:cNvSpPr>
            <a:spLocks noChangeArrowheads="1"/>
          </p:cNvSpPr>
          <p:nvPr/>
        </p:nvSpPr>
        <p:spPr bwMode="auto">
          <a:xfrm>
            <a:off x="6242017" y="2991182"/>
            <a:ext cx="69263" cy="58652"/>
          </a:xfrm>
          <a:custGeom>
            <a:avLst/>
            <a:gdLst>
              <a:gd name="T0" fmla="*/ 18432360 w 139"/>
              <a:gd name="T1" fmla="*/ 6629975 h 82"/>
              <a:gd name="T2" fmla="*/ 1068627 w 139"/>
              <a:gd name="T3" fmla="*/ 10959836 h 82"/>
              <a:gd name="T4" fmla="*/ 0 w 139"/>
              <a:gd name="T5" fmla="*/ 4465228 h 82"/>
              <a:gd name="T6" fmla="*/ 16161709 w 139"/>
              <a:gd name="T7" fmla="*/ 0 h 82"/>
              <a:gd name="T8" fmla="*/ 18432360 w 139"/>
              <a:gd name="T9" fmla="*/ 662997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2">
                <a:moveTo>
                  <a:pt x="138" y="49"/>
                </a:moveTo>
                <a:lnTo>
                  <a:pt x="8" y="81"/>
                </a:lnTo>
                <a:lnTo>
                  <a:pt x="0" y="33"/>
                </a:lnTo>
                <a:lnTo>
                  <a:pt x="121"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2" name="Freeform 237">
            <a:extLst>
              <a:ext uri="{FF2B5EF4-FFF2-40B4-BE49-F238E27FC236}">
                <a16:creationId xmlns:a16="http://schemas.microsoft.com/office/drawing/2014/main" id="{231D27EA-0F09-044F-AD03-7708A7BA4417}"/>
              </a:ext>
            </a:extLst>
          </p:cNvPr>
          <p:cNvSpPr>
            <a:spLocks noChangeArrowheads="1"/>
          </p:cNvSpPr>
          <p:nvPr/>
        </p:nvSpPr>
        <p:spPr bwMode="auto">
          <a:xfrm>
            <a:off x="6120807" y="3037488"/>
            <a:ext cx="67098" cy="58650"/>
          </a:xfrm>
          <a:custGeom>
            <a:avLst/>
            <a:gdLst>
              <a:gd name="T0" fmla="*/ 17422118 w 138"/>
              <a:gd name="T1" fmla="*/ 6494394 h 82"/>
              <a:gd name="T2" fmla="*/ 1017405 w 138"/>
              <a:gd name="T3" fmla="*/ 10959105 h 82"/>
              <a:gd name="T4" fmla="*/ 0 w 138"/>
              <a:gd name="T5" fmla="*/ 4329718 h 82"/>
              <a:gd name="T6" fmla="*/ 15387665 w 138"/>
              <a:gd name="T7" fmla="*/ 0 h 82"/>
              <a:gd name="T8" fmla="*/ 17422118 w 138"/>
              <a:gd name="T9" fmla="*/ 6494394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2">
                <a:moveTo>
                  <a:pt x="137" y="48"/>
                </a:moveTo>
                <a:lnTo>
                  <a:pt x="8" y="81"/>
                </a:lnTo>
                <a:lnTo>
                  <a:pt x="0" y="32"/>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3" name="Freeform 238">
            <a:extLst>
              <a:ext uri="{FF2B5EF4-FFF2-40B4-BE49-F238E27FC236}">
                <a16:creationId xmlns:a16="http://schemas.microsoft.com/office/drawing/2014/main" id="{5F0A3697-B12F-0B4B-95A1-CAC2447C3BBC}"/>
              </a:ext>
            </a:extLst>
          </p:cNvPr>
          <p:cNvSpPr>
            <a:spLocks noChangeArrowheads="1"/>
          </p:cNvSpPr>
          <p:nvPr/>
        </p:nvSpPr>
        <p:spPr bwMode="auto">
          <a:xfrm>
            <a:off x="5997431" y="3083789"/>
            <a:ext cx="69263" cy="61738"/>
          </a:xfrm>
          <a:custGeom>
            <a:avLst/>
            <a:gdLst>
              <a:gd name="T0" fmla="*/ 18432360 w 139"/>
              <a:gd name="T1" fmla="*/ 6108843 h 89"/>
              <a:gd name="T2" fmla="*/ 1068627 w 139"/>
              <a:gd name="T3" fmla="*/ 11199188 h 89"/>
              <a:gd name="T4" fmla="*/ 0 w 139"/>
              <a:gd name="T5" fmla="*/ 5090702 h 89"/>
              <a:gd name="T6" fmla="*/ 16295105 w 139"/>
              <a:gd name="T7" fmla="*/ 0 h 89"/>
              <a:gd name="T8" fmla="*/ 18432360 w 139"/>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89">
                <a:moveTo>
                  <a:pt x="138" y="48"/>
                </a:moveTo>
                <a:lnTo>
                  <a:pt x="8" y="88"/>
                </a:lnTo>
                <a:lnTo>
                  <a:pt x="0" y="40"/>
                </a:lnTo>
                <a:lnTo>
                  <a:pt x="122" y="0"/>
                </a:lnTo>
                <a:lnTo>
                  <a:pt x="138"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4" name="Freeform 239">
            <a:extLst>
              <a:ext uri="{FF2B5EF4-FFF2-40B4-BE49-F238E27FC236}">
                <a16:creationId xmlns:a16="http://schemas.microsoft.com/office/drawing/2014/main" id="{5DD79D83-F743-9D4D-B71A-256CF7C54829}"/>
              </a:ext>
            </a:extLst>
          </p:cNvPr>
          <p:cNvSpPr>
            <a:spLocks noChangeArrowheads="1"/>
          </p:cNvSpPr>
          <p:nvPr/>
        </p:nvSpPr>
        <p:spPr bwMode="auto">
          <a:xfrm>
            <a:off x="5874057" y="3133179"/>
            <a:ext cx="67098" cy="61738"/>
          </a:xfrm>
          <a:custGeom>
            <a:avLst/>
            <a:gdLst>
              <a:gd name="T0" fmla="*/ 17422118 w 138"/>
              <a:gd name="T1" fmla="*/ 6098117 h 90"/>
              <a:gd name="T2" fmla="*/ 2034809 w 138"/>
              <a:gd name="T3" fmla="*/ 11076164 h 90"/>
              <a:gd name="T4" fmla="*/ 0 w 138"/>
              <a:gd name="T5" fmla="*/ 5102578 h 90"/>
              <a:gd name="T6" fmla="*/ 15387665 w 138"/>
              <a:gd name="T7" fmla="*/ 0 h 90"/>
              <a:gd name="T8" fmla="*/ 17422118 w 138"/>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0">
                <a:moveTo>
                  <a:pt x="137" y="49"/>
                </a:moveTo>
                <a:lnTo>
                  <a:pt x="16" y="89"/>
                </a:lnTo>
                <a:lnTo>
                  <a:pt x="0" y="41"/>
                </a:lnTo>
                <a:lnTo>
                  <a:pt x="121"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5" name="Freeform 240">
            <a:extLst>
              <a:ext uri="{FF2B5EF4-FFF2-40B4-BE49-F238E27FC236}">
                <a16:creationId xmlns:a16="http://schemas.microsoft.com/office/drawing/2014/main" id="{BE7E5EA1-39CD-1749-8C0D-BDB8BDF67AFE}"/>
              </a:ext>
            </a:extLst>
          </p:cNvPr>
          <p:cNvSpPr>
            <a:spLocks noChangeArrowheads="1"/>
          </p:cNvSpPr>
          <p:nvPr/>
        </p:nvSpPr>
        <p:spPr bwMode="auto">
          <a:xfrm>
            <a:off x="5750681" y="3185658"/>
            <a:ext cx="71429" cy="61738"/>
          </a:xfrm>
          <a:custGeom>
            <a:avLst/>
            <a:gdLst>
              <a:gd name="T0" fmla="*/ 18543214 w 147"/>
              <a:gd name="T1" fmla="*/ 6098117 h 90"/>
              <a:gd name="T2" fmla="*/ 2158956 w 147"/>
              <a:gd name="T3" fmla="*/ 11076164 h 90"/>
              <a:gd name="T4" fmla="*/ 0 w 147"/>
              <a:gd name="T5" fmla="*/ 4978047 h 90"/>
              <a:gd name="T6" fmla="*/ 16511130 w 147"/>
              <a:gd name="T7" fmla="*/ 0 h 90"/>
              <a:gd name="T8" fmla="*/ 18543214 w 147"/>
              <a:gd name="T9" fmla="*/ 60981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0">
                <a:moveTo>
                  <a:pt x="146" y="49"/>
                </a:moveTo>
                <a:lnTo>
                  <a:pt x="17" y="89"/>
                </a:lnTo>
                <a:lnTo>
                  <a:pt x="0" y="40"/>
                </a:lnTo>
                <a:lnTo>
                  <a:pt x="130"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6" name="Freeform 241">
            <a:extLst>
              <a:ext uri="{FF2B5EF4-FFF2-40B4-BE49-F238E27FC236}">
                <a16:creationId xmlns:a16="http://schemas.microsoft.com/office/drawing/2014/main" id="{CC14E21C-B7A8-6647-837E-F3477B5202AC}"/>
              </a:ext>
            </a:extLst>
          </p:cNvPr>
          <p:cNvSpPr>
            <a:spLocks noChangeArrowheads="1"/>
          </p:cNvSpPr>
          <p:nvPr/>
        </p:nvSpPr>
        <p:spPr bwMode="auto">
          <a:xfrm>
            <a:off x="5631636" y="3241221"/>
            <a:ext cx="67098" cy="61738"/>
          </a:xfrm>
          <a:custGeom>
            <a:avLst/>
            <a:gdLst>
              <a:gd name="T0" fmla="*/ 17422118 w 138"/>
              <a:gd name="T1" fmla="*/ 6108843 h 89"/>
              <a:gd name="T2" fmla="*/ 2034809 w 138"/>
              <a:gd name="T3" fmla="*/ 11199188 h 89"/>
              <a:gd name="T4" fmla="*/ 0 w 138"/>
              <a:gd name="T5" fmla="*/ 5090702 h 89"/>
              <a:gd name="T6" fmla="*/ 15387665 w 138"/>
              <a:gd name="T7" fmla="*/ 0 h 89"/>
              <a:gd name="T8" fmla="*/ 17422118 w 138"/>
              <a:gd name="T9" fmla="*/ 6108843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89">
                <a:moveTo>
                  <a:pt x="137" y="48"/>
                </a:moveTo>
                <a:lnTo>
                  <a:pt x="16" y="88"/>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7" name="Freeform 242">
            <a:extLst>
              <a:ext uri="{FF2B5EF4-FFF2-40B4-BE49-F238E27FC236}">
                <a16:creationId xmlns:a16="http://schemas.microsoft.com/office/drawing/2014/main" id="{31A1525C-D4FF-C549-A5C7-8D0D9886A55C}"/>
              </a:ext>
            </a:extLst>
          </p:cNvPr>
          <p:cNvSpPr>
            <a:spLocks noChangeArrowheads="1"/>
          </p:cNvSpPr>
          <p:nvPr/>
        </p:nvSpPr>
        <p:spPr bwMode="auto">
          <a:xfrm>
            <a:off x="5512589" y="3296785"/>
            <a:ext cx="67099" cy="67912"/>
          </a:xfrm>
          <a:custGeom>
            <a:avLst/>
            <a:gdLst>
              <a:gd name="T0" fmla="*/ 17422828 w 138"/>
              <a:gd name="T1" fmla="*/ 6222411 h 97"/>
              <a:gd name="T2" fmla="*/ 2034851 w 138"/>
              <a:gd name="T3" fmla="*/ 12445182 h 97"/>
              <a:gd name="T4" fmla="*/ 0 w 138"/>
              <a:gd name="T5" fmla="*/ 5185462 h 97"/>
              <a:gd name="T6" fmla="*/ 15388335 w 138"/>
              <a:gd name="T7" fmla="*/ 0 h 97"/>
              <a:gd name="T8" fmla="*/ 17422828 w 138"/>
              <a:gd name="T9" fmla="*/ 6222411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7">
                <a:moveTo>
                  <a:pt x="137" y="48"/>
                </a:moveTo>
                <a:lnTo>
                  <a:pt x="16" y="96"/>
                </a:lnTo>
                <a:lnTo>
                  <a:pt x="0" y="40"/>
                </a:lnTo>
                <a:lnTo>
                  <a:pt x="121" y="0"/>
                </a:lnTo>
                <a:lnTo>
                  <a:pt x="137" y="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8" name="Freeform 243">
            <a:extLst>
              <a:ext uri="{FF2B5EF4-FFF2-40B4-BE49-F238E27FC236}">
                <a16:creationId xmlns:a16="http://schemas.microsoft.com/office/drawing/2014/main" id="{C2B7056B-2809-454F-99E5-5C9465818F0B}"/>
              </a:ext>
            </a:extLst>
          </p:cNvPr>
          <p:cNvSpPr>
            <a:spLocks noChangeArrowheads="1"/>
          </p:cNvSpPr>
          <p:nvPr/>
        </p:nvSpPr>
        <p:spPr bwMode="auto">
          <a:xfrm>
            <a:off x="5391379" y="3358522"/>
            <a:ext cx="71429" cy="67912"/>
          </a:xfrm>
          <a:custGeom>
            <a:avLst/>
            <a:gdLst>
              <a:gd name="T0" fmla="*/ 18543214 w 147"/>
              <a:gd name="T1" fmla="*/ 6223421 h 98"/>
              <a:gd name="T2" fmla="*/ 3048126 w 147"/>
              <a:gd name="T3" fmla="*/ 12319616 h 98"/>
              <a:gd name="T4" fmla="*/ 0 w 147"/>
              <a:gd name="T5" fmla="*/ 5207032 h 98"/>
              <a:gd name="T6" fmla="*/ 15367859 w 147"/>
              <a:gd name="T7" fmla="*/ 0 h 98"/>
              <a:gd name="T8" fmla="*/ 18543214 w 147"/>
              <a:gd name="T9" fmla="*/ 6223421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98">
                <a:moveTo>
                  <a:pt x="146" y="49"/>
                </a:moveTo>
                <a:lnTo>
                  <a:pt x="24" y="97"/>
                </a:lnTo>
                <a:lnTo>
                  <a:pt x="0" y="41"/>
                </a:lnTo>
                <a:lnTo>
                  <a:pt x="121" y="0"/>
                </a:lnTo>
                <a:lnTo>
                  <a:pt x="146"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09" name="Freeform 244">
            <a:extLst>
              <a:ext uri="{FF2B5EF4-FFF2-40B4-BE49-F238E27FC236}">
                <a16:creationId xmlns:a16="http://schemas.microsoft.com/office/drawing/2014/main" id="{B86396DB-72FB-5D4A-9622-D21F1EB13ECD}"/>
              </a:ext>
            </a:extLst>
          </p:cNvPr>
          <p:cNvSpPr>
            <a:spLocks noChangeArrowheads="1"/>
          </p:cNvSpPr>
          <p:nvPr/>
        </p:nvSpPr>
        <p:spPr bwMode="auto">
          <a:xfrm>
            <a:off x="5274497" y="3420260"/>
            <a:ext cx="67099" cy="74085"/>
          </a:xfrm>
          <a:custGeom>
            <a:avLst/>
            <a:gdLst>
              <a:gd name="T0" fmla="*/ 17422828 w 138"/>
              <a:gd name="T1" fmla="*/ 7364083 h 106"/>
              <a:gd name="T2" fmla="*/ 2034851 w 138"/>
              <a:gd name="T3" fmla="*/ 13565397 h 106"/>
              <a:gd name="T4" fmla="*/ 0 w 138"/>
              <a:gd name="T5" fmla="*/ 6330351 h 106"/>
              <a:gd name="T6" fmla="*/ 14370909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16" y="105"/>
                </a:lnTo>
                <a:lnTo>
                  <a:pt x="0" y="49"/>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0" name="Freeform 245">
            <a:extLst>
              <a:ext uri="{FF2B5EF4-FFF2-40B4-BE49-F238E27FC236}">
                <a16:creationId xmlns:a16="http://schemas.microsoft.com/office/drawing/2014/main" id="{E5EE5129-9B08-8249-AF51-2EC7A24F9549}"/>
              </a:ext>
            </a:extLst>
          </p:cNvPr>
          <p:cNvSpPr>
            <a:spLocks noChangeArrowheads="1"/>
          </p:cNvSpPr>
          <p:nvPr/>
        </p:nvSpPr>
        <p:spPr bwMode="auto">
          <a:xfrm>
            <a:off x="5157615" y="3488171"/>
            <a:ext cx="67099" cy="74085"/>
          </a:xfrm>
          <a:custGeom>
            <a:avLst/>
            <a:gdLst>
              <a:gd name="T0" fmla="*/ 17422828 w 138"/>
              <a:gd name="T1" fmla="*/ 7364083 h 106"/>
              <a:gd name="T2" fmla="*/ 3052276 w 138"/>
              <a:gd name="T3" fmla="*/ 13565397 h 106"/>
              <a:gd name="T4" fmla="*/ 0 w 138"/>
              <a:gd name="T5" fmla="*/ 7364083 h 106"/>
              <a:gd name="T6" fmla="*/ 15388335 w 138"/>
              <a:gd name="T7" fmla="*/ 0 h 106"/>
              <a:gd name="T8" fmla="*/ 1742282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21"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1" name="Freeform 246">
            <a:extLst>
              <a:ext uri="{FF2B5EF4-FFF2-40B4-BE49-F238E27FC236}">
                <a16:creationId xmlns:a16="http://schemas.microsoft.com/office/drawing/2014/main" id="{56953461-FF1F-B047-809F-EBD0333CA7A7}"/>
              </a:ext>
            </a:extLst>
          </p:cNvPr>
          <p:cNvSpPr>
            <a:spLocks noChangeArrowheads="1"/>
          </p:cNvSpPr>
          <p:nvPr/>
        </p:nvSpPr>
        <p:spPr bwMode="auto">
          <a:xfrm>
            <a:off x="5042899" y="3562256"/>
            <a:ext cx="67098" cy="74085"/>
          </a:xfrm>
          <a:custGeom>
            <a:avLst/>
            <a:gdLst>
              <a:gd name="T0" fmla="*/ 17422118 w 138"/>
              <a:gd name="T1" fmla="*/ 7364083 h 106"/>
              <a:gd name="T2" fmla="*/ 3052214 w 138"/>
              <a:gd name="T3" fmla="*/ 13565397 h 106"/>
              <a:gd name="T4" fmla="*/ 0 w 138"/>
              <a:gd name="T5" fmla="*/ 7364083 h 106"/>
              <a:gd name="T6" fmla="*/ 14370261 w 138"/>
              <a:gd name="T7" fmla="*/ 0 h 106"/>
              <a:gd name="T8" fmla="*/ 17422118 w 138"/>
              <a:gd name="T9" fmla="*/ 7364083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06">
                <a:moveTo>
                  <a:pt x="137" y="57"/>
                </a:moveTo>
                <a:lnTo>
                  <a:pt x="24" y="105"/>
                </a:lnTo>
                <a:lnTo>
                  <a:pt x="0" y="57"/>
                </a:lnTo>
                <a:lnTo>
                  <a:pt x="113" y="0"/>
                </a:lnTo>
                <a:lnTo>
                  <a:pt x="137" y="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2" name="Freeform 247">
            <a:extLst>
              <a:ext uri="{FF2B5EF4-FFF2-40B4-BE49-F238E27FC236}">
                <a16:creationId xmlns:a16="http://schemas.microsoft.com/office/drawing/2014/main" id="{0F09E718-0380-DE4D-A700-3067E1682A89}"/>
              </a:ext>
            </a:extLst>
          </p:cNvPr>
          <p:cNvSpPr>
            <a:spLocks noChangeArrowheads="1"/>
          </p:cNvSpPr>
          <p:nvPr/>
        </p:nvSpPr>
        <p:spPr bwMode="auto">
          <a:xfrm>
            <a:off x="4926017" y="3642515"/>
            <a:ext cx="69263" cy="74085"/>
          </a:xfrm>
          <a:custGeom>
            <a:avLst/>
            <a:gdLst>
              <a:gd name="T0" fmla="*/ 18432360 w 139"/>
              <a:gd name="T1" fmla="*/ 6330351 h 106"/>
              <a:gd name="T2" fmla="*/ 3205517 w 139"/>
              <a:gd name="T3" fmla="*/ 13565397 h 106"/>
              <a:gd name="T4" fmla="*/ 0 w 139"/>
              <a:gd name="T5" fmla="*/ 7364083 h 106"/>
              <a:gd name="T6" fmla="*/ 15093082 w 139"/>
              <a:gd name="T7" fmla="*/ 0 h 106"/>
              <a:gd name="T8" fmla="*/ 18432360 w 139"/>
              <a:gd name="T9" fmla="*/ 6330351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06">
                <a:moveTo>
                  <a:pt x="138" y="49"/>
                </a:moveTo>
                <a:lnTo>
                  <a:pt x="24" y="105"/>
                </a:lnTo>
                <a:lnTo>
                  <a:pt x="0" y="57"/>
                </a:lnTo>
                <a:lnTo>
                  <a:pt x="113" y="0"/>
                </a:lnTo>
                <a:lnTo>
                  <a:pt x="138"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3" name="Freeform 248">
            <a:extLst>
              <a:ext uri="{FF2B5EF4-FFF2-40B4-BE49-F238E27FC236}">
                <a16:creationId xmlns:a16="http://schemas.microsoft.com/office/drawing/2014/main" id="{D8B05B24-7ADD-404E-A8F8-C562158B01ED}"/>
              </a:ext>
            </a:extLst>
          </p:cNvPr>
          <p:cNvSpPr>
            <a:spLocks noChangeArrowheads="1"/>
          </p:cNvSpPr>
          <p:nvPr/>
        </p:nvSpPr>
        <p:spPr bwMode="auto">
          <a:xfrm>
            <a:off x="4815629" y="3725860"/>
            <a:ext cx="67099" cy="80258"/>
          </a:xfrm>
          <a:custGeom>
            <a:avLst/>
            <a:gdLst>
              <a:gd name="T0" fmla="*/ 17422828 w 138"/>
              <a:gd name="T1" fmla="*/ 6312204 h 115"/>
              <a:gd name="T2" fmla="*/ 3052276 w 138"/>
              <a:gd name="T3" fmla="*/ 14685286 h 115"/>
              <a:gd name="T4" fmla="*/ 0 w 138"/>
              <a:gd name="T5" fmla="*/ 7342643 h 115"/>
              <a:gd name="T6" fmla="*/ 14370909 w 138"/>
              <a:gd name="T7" fmla="*/ 0 h 115"/>
              <a:gd name="T8" fmla="*/ 17422828 w 138"/>
              <a:gd name="T9" fmla="*/ 6312204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15">
                <a:moveTo>
                  <a:pt x="137" y="49"/>
                </a:moveTo>
                <a:lnTo>
                  <a:pt x="24" y="114"/>
                </a:lnTo>
                <a:lnTo>
                  <a:pt x="0" y="57"/>
                </a:lnTo>
                <a:lnTo>
                  <a:pt x="113"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4" name="Freeform 249">
            <a:extLst>
              <a:ext uri="{FF2B5EF4-FFF2-40B4-BE49-F238E27FC236}">
                <a16:creationId xmlns:a16="http://schemas.microsoft.com/office/drawing/2014/main" id="{974810CF-231D-0042-9C17-2F8688568DB1}"/>
              </a:ext>
            </a:extLst>
          </p:cNvPr>
          <p:cNvSpPr>
            <a:spLocks noChangeArrowheads="1"/>
          </p:cNvSpPr>
          <p:nvPr/>
        </p:nvSpPr>
        <p:spPr bwMode="auto">
          <a:xfrm>
            <a:off x="4705241" y="3812291"/>
            <a:ext cx="67098" cy="86433"/>
          </a:xfrm>
          <a:custGeom>
            <a:avLst/>
            <a:gdLst>
              <a:gd name="T0" fmla="*/ 17422118 w 138"/>
              <a:gd name="T1" fmla="*/ 7433716 h 122"/>
              <a:gd name="T2" fmla="*/ 4069262 w 138"/>
              <a:gd name="T3" fmla="*/ 16062481 h 122"/>
              <a:gd name="T4" fmla="*/ 0 w 138"/>
              <a:gd name="T5" fmla="*/ 9557843 h 122"/>
              <a:gd name="T6" fmla="*/ 14370261 w 138"/>
              <a:gd name="T7" fmla="*/ 0 h 122"/>
              <a:gd name="T8" fmla="*/ 17422118 w 138"/>
              <a:gd name="T9" fmla="*/ 743371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22">
                <a:moveTo>
                  <a:pt x="137" y="56"/>
                </a:moveTo>
                <a:lnTo>
                  <a:pt x="32" y="121"/>
                </a:lnTo>
                <a:lnTo>
                  <a:pt x="0" y="72"/>
                </a:lnTo>
                <a:lnTo>
                  <a:pt x="113" y="0"/>
                </a:lnTo>
                <a:lnTo>
                  <a:pt x="137" y="5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5" name="Freeform 250">
            <a:extLst>
              <a:ext uri="{FF2B5EF4-FFF2-40B4-BE49-F238E27FC236}">
                <a16:creationId xmlns:a16="http://schemas.microsoft.com/office/drawing/2014/main" id="{E27889D0-21C4-AF4C-A29A-FEE9A4B5D6E8}"/>
              </a:ext>
            </a:extLst>
          </p:cNvPr>
          <p:cNvSpPr>
            <a:spLocks noChangeArrowheads="1"/>
          </p:cNvSpPr>
          <p:nvPr/>
        </p:nvSpPr>
        <p:spPr bwMode="auto">
          <a:xfrm>
            <a:off x="4597017" y="3914160"/>
            <a:ext cx="71427" cy="86433"/>
          </a:xfrm>
          <a:custGeom>
            <a:avLst/>
            <a:gdLst>
              <a:gd name="T0" fmla="*/ 18668430 w 146"/>
              <a:gd name="T1" fmla="*/ 6504638 h 122"/>
              <a:gd name="T2" fmla="*/ 5150073 w 146"/>
              <a:gd name="T3" fmla="*/ 16062481 h 122"/>
              <a:gd name="T4" fmla="*/ 0 w 146"/>
              <a:gd name="T5" fmla="*/ 9690464 h 122"/>
              <a:gd name="T6" fmla="*/ 14548516 w 146"/>
              <a:gd name="T7" fmla="*/ 0 h 122"/>
              <a:gd name="T8" fmla="*/ 18668430 w 146"/>
              <a:gd name="T9" fmla="*/ 6504638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145" y="49"/>
                </a:moveTo>
                <a:lnTo>
                  <a:pt x="40" y="121"/>
                </a:lnTo>
                <a:lnTo>
                  <a:pt x="0" y="73"/>
                </a:lnTo>
                <a:lnTo>
                  <a:pt x="113" y="0"/>
                </a:lnTo>
                <a:lnTo>
                  <a:pt x="145"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6" name="Freeform 251">
            <a:extLst>
              <a:ext uri="{FF2B5EF4-FFF2-40B4-BE49-F238E27FC236}">
                <a16:creationId xmlns:a16="http://schemas.microsoft.com/office/drawing/2014/main" id="{851DA3BC-D27E-CA4E-A072-F10A6DAA57BA}"/>
              </a:ext>
            </a:extLst>
          </p:cNvPr>
          <p:cNvSpPr>
            <a:spLocks noChangeArrowheads="1"/>
          </p:cNvSpPr>
          <p:nvPr/>
        </p:nvSpPr>
        <p:spPr bwMode="auto">
          <a:xfrm>
            <a:off x="4499616" y="4016026"/>
            <a:ext cx="67099" cy="92607"/>
          </a:xfrm>
          <a:custGeom>
            <a:avLst/>
            <a:gdLst>
              <a:gd name="T0" fmla="*/ 17422828 w 138"/>
              <a:gd name="T1" fmla="*/ 6476273 h 131"/>
              <a:gd name="T2" fmla="*/ 4069701 w 138"/>
              <a:gd name="T3" fmla="*/ 17181719 h 131"/>
              <a:gd name="T4" fmla="*/ 0 w 138"/>
              <a:gd name="T5" fmla="*/ 10705809 h 131"/>
              <a:gd name="T6" fmla="*/ 12336059 w 138"/>
              <a:gd name="T7" fmla="*/ 0 h 131"/>
              <a:gd name="T8" fmla="*/ 17422828 w 138"/>
              <a:gd name="T9" fmla="*/ 6476273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1">
                <a:moveTo>
                  <a:pt x="137" y="49"/>
                </a:moveTo>
                <a:lnTo>
                  <a:pt x="32" y="130"/>
                </a:lnTo>
                <a:lnTo>
                  <a:pt x="0" y="81"/>
                </a:lnTo>
                <a:lnTo>
                  <a:pt x="97" y="0"/>
                </a:lnTo>
                <a:lnTo>
                  <a:pt x="137" y="4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7" name="Freeform 252">
            <a:extLst>
              <a:ext uri="{FF2B5EF4-FFF2-40B4-BE49-F238E27FC236}">
                <a16:creationId xmlns:a16="http://schemas.microsoft.com/office/drawing/2014/main" id="{4164B789-87EB-3B40-868D-5878B2505E34}"/>
              </a:ext>
            </a:extLst>
          </p:cNvPr>
          <p:cNvSpPr>
            <a:spLocks noChangeArrowheads="1"/>
          </p:cNvSpPr>
          <p:nvPr/>
        </p:nvSpPr>
        <p:spPr bwMode="auto">
          <a:xfrm>
            <a:off x="4404378" y="4133327"/>
            <a:ext cx="62771" cy="89521"/>
          </a:xfrm>
          <a:custGeom>
            <a:avLst/>
            <a:gdLst>
              <a:gd name="T0" fmla="*/ 16178461 w 130"/>
              <a:gd name="T1" fmla="*/ 5016725 h 130"/>
              <a:gd name="T2" fmla="*/ 5016725 w 130"/>
              <a:gd name="T3" fmla="*/ 16178461 h 130"/>
              <a:gd name="T4" fmla="*/ 0 w 130"/>
              <a:gd name="T5" fmla="*/ 11161736 h 130"/>
              <a:gd name="T6" fmla="*/ 11161736 w 130"/>
              <a:gd name="T7" fmla="*/ 0 h 130"/>
              <a:gd name="T8" fmla="*/ 16178461 w 130"/>
              <a:gd name="T9" fmla="*/ 5016725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0">
                <a:moveTo>
                  <a:pt x="129" y="40"/>
                </a:moveTo>
                <a:lnTo>
                  <a:pt x="40" y="129"/>
                </a:lnTo>
                <a:lnTo>
                  <a:pt x="0" y="89"/>
                </a:lnTo>
                <a:lnTo>
                  <a:pt x="89"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8" name="Freeform 253">
            <a:extLst>
              <a:ext uri="{FF2B5EF4-FFF2-40B4-BE49-F238E27FC236}">
                <a16:creationId xmlns:a16="http://schemas.microsoft.com/office/drawing/2014/main" id="{7792892D-065F-6C45-B145-7EC848CEC984}"/>
              </a:ext>
            </a:extLst>
          </p:cNvPr>
          <p:cNvSpPr>
            <a:spLocks noChangeArrowheads="1"/>
          </p:cNvSpPr>
          <p:nvPr/>
        </p:nvSpPr>
        <p:spPr bwMode="auto">
          <a:xfrm>
            <a:off x="4315636" y="4262977"/>
            <a:ext cx="62770" cy="95694"/>
          </a:xfrm>
          <a:custGeom>
            <a:avLst/>
            <a:gdLst>
              <a:gd name="T0" fmla="*/ 16177756 w 130"/>
              <a:gd name="T1" fmla="*/ 5087126 h 138"/>
              <a:gd name="T2" fmla="*/ 5141625 w 130"/>
              <a:gd name="T3" fmla="*/ 17422828 h 138"/>
              <a:gd name="T4" fmla="*/ 0 w 130"/>
              <a:gd name="T5" fmla="*/ 12336059 h 138"/>
              <a:gd name="T6" fmla="*/ 10158241 w 130"/>
              <a:gd name="T7" fmla="*/ 0 h 138"/>
              <a:gd name="T8" fmla="*/ 16177756 w 130"/>
              <a:gd name="T9" fmla="*/ 5087126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38">
                <a:moveTo>
                  <a:pt x="129" y="40"/>
                </a:moveTo>
                <a:lnTo>
                  <a:pt x="41" y="137"/>
                </a:lnTo>
                <a:lnTo>
                  <a:pt x="0" y="97"/>
                </a:lnTo>
                <a:lnTo>
                  <a:pt x="81" y="0"/>
                </a:lnTo>
                <a:lnTo>
                  <a:pt x="129" y="4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19" name="Freeform 254">
            <a:extLst>
              <a:ext uri="{FF2B5EF4-FFF2-40B4-BE49-F238E27FC236}">
                <a16:creationId xmlns:a16="http://schemas.microsoft.com/office/drawing/2014/main" id="{932CBAC8-950A-D04B-8826-F567A8B312F4}"/>
              </a:ext>
            </a:extLst>
          </p:cNvPr>
          <p:cNvSpPr>
            <a:spLocks noChangeArrowheads="1"/>
          </p:cNvSpPr>
          <p:nvPr/>
        </p:nvSpPr>
        <p:spPr bwMode="auto">
          <a:xfrm>
            <a:off x="4239879" y="4404972"/>
            <a:ext cx="60606" cy="95694"/>
          </a:xfrm>
          <a:custGeom>
            <a:avLst/>
            <a:gdLst>
              <a:gd name="T0" fmla="*/ 16062481 w 122"/>
              <a:gd name="T1" fmla="*/ 4069701 h 138"/>
              <a:gd name="T2" fmla="*/ 16062481 w 122"/>
              <a:gd name="T3" fmla="*/ 4069701 h 138"/>
              <a:gd name="T4" fmla="*/ 6372017 w 122"/>
              <a:gd name="T5" fmla="*/ 17422828 h 138"/>
              <a:gd name="T6" fmla="*/ 0 w 122"/>
              <a:gd name="T7" fmla="*/ 13353484 h 138"/>
              <a:gd name="T8" fmla="*/ 9557843 w 122"/>
              <a:gd name="T9" fmla="*/ 0 h 138"/>
              <a:gd name="T10" fmla="*/ 16062481 w 122"/>
              <a:gd name="T11" fmla="*/ 4069701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138">
                <a:moveTo>
                  <a:pt x="121" y="32"/>
                </a:moveTo>
                <a:lnTo>
                  <a:pt x="121" y="32"/>
                </a:lnTo>
                <a:cubicBezTo>
                  <a:pt x="97" y="64"/>
                  <a:pt x="72" y="105"/>
                  <a:pt x="48" y="137"/>
                </a:cubicBezTo>
                <a:cubicBezTo>
                  <a:pt x="0" y="105"/>
                  <a:pt x="0" y="105"/>
                  <a:pt x="0" y="105"/>
                </a:cubicBezTo>
                <a:cubicBezTo>
                  <a:pt x="24" y="64"/>
                  <a:pt x="48" y="32"/>
                  <a:pt x="72" y="0"/>
                </a:cubicBezTo>
                <a:lnTo>
                  <a:pt x="121"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0" name="Freeform 255">
            <a:extLst>
              <a:ext uri="{FF2B5EF4-FFF2-40B4-BE49-F238E27FC236}">
                <a16:creationId xmlns:a16="http://schemas.microsoft.com/office/drawing/2014/main" id="{97FA1176-0C98-E24A-A599-3B7CA230CA63}"/>
              </a:ext>
            </a:extLst>
          </p:cNvPr>
          <p:cNvSpPr>
            <a:spLocks noChangeArrowheads="1"/>
          </p:cNvSpPr>
          <p:nvPr/>
        </p:nvSpPr>
        <p:spPr bwMode="auto">
          <a:xfrm>
            <a:off x="4181439" y="4559317"/>
            <a:ext cx="51947" cy="101869"/>
          </a:xfrm>
          <a:custGeom>
            <a:avLst/>
            <a:gdLst>
              <a:gd name="T0" fmla="*/ 13439686 w 107"/>
              <a:gd name="T1" fmla="*/ 4119993 h 146"/>
              <a:gd name="T2" fmla="*/ 13439686 w 107"/>
              <a:gd name="T3" fmla="*/ 4119993 h 146"/>
              <a:gd name="T4" fmla="*/ 7226893 w 107"/>
              <a:gd name="T5" fmla="*/ 18669146 h 146"/>
              <a:gd name="T6" fmla="*/ 0 w 107"/>
              <a:gd name="T7" fmla="*/ 15578971 h 146"/>
              <a:gd name="T8" fmla="*/ 7226893 w 107"/>
              <a:gd name="T9" fmla="*/ 0 h 146"/>
              <a:gd name="T10" fmla="*/ 13439686 w 107"/>
              <a:gd name="T11" fmla="*/ 4119993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146">
                <a:moveTo>
                  <a:pt x="106" y="32"/>
                </a:moveTo>
                <a:lnTo>
                  <a:pt x="106" y="32"/>
                </a:lnTo>
                <a:cubicBezTo>
                  <a:pt x="89" y="65"/>
                  <a:pt x="73" y="105"/>
                  <a:pt x="57" y="145"/>
                </a:cubicBezTo>
                <a:cubicBezTo>
                  <a:pt x="0" y="121"/>
                  <a:pt x="0" y="121"/>
                  <a:pt x="0" y="121"/>
                </a:cubicBezTo>
                <a:cubicBezTo>
                  <a:pt x="17" y="81"/>
                  <a:pt x="33" y="40"/>
                  <a:pt x="57" y="0"/>
                </a:cubicBezTo>
                <a:lnTo>
                  <a:pt x="106" y="32"/>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1" name="Freeform 256">
            <a:extLst>
              <a:ext uri="{FF2B5EF4-FFF2-40B4-BE49-F238E27FC236}">
                <a16:creationId xmlns:a16="http://schemas.microsoft.com/office/drawing/2014/main" id="{757F8967-D0CC-9B4C-A0DA-77C568E81494}"/>
              </a:ext>
            </a:extLst>
          </p:cNvPr>
          <p:cNvSpPr>
            <a:spLocks noChangeArrowheads="1"/>
          </p:cNvSpPr>
          <p:nvPr/>
        </p:nvSpPr>
        <p:spPr bwMode="auto">
          <a:xfrm>
            <a:off x="4142478" y="4726007"/>
            <a:ext cx="47619" cy="101869"/>
          </a:xfrm>
          <a:custGeom>
            <a:avLst/>
            <a:gdLst>
              <a:gd name="T0" fmla="*/ 12319616 w 98"/>
              <a:gd name="T1" fmla="*/ 3048126 h 147"/>
              <a:gd name="T2" fmla="*/ 12319616 w 98"/>
              <a:gd name="T3" fmla="*/ 3048126 h 147"/>
              <a:gd name="T4" fmla="*/ 8128259 w 98"/>
              <a:gd name="T5" fmla="*/ 18543214 h 147"/>
              <a:gd name="T6" fmla="*/ 0 w 98"/>
              <a:gd name="T7" fmla="*/ 16383902 h 147"/>
              <a:gd name="T8" fmla="*/ 4064130 w 98"/>
              <a:gd name="T9" fmla="*/ 0 h 147"/>
              <a:gd name="T10" fmla="*/ 12319616 w 98"/>
              <a:gd name="T11" fmla="*/ 3048126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7">
                <a:moveTo>
                  <a:pt x="97" y="24"/>
                </a:moveTo>
                <a:lnTo>
                  <a:pt x="97" y="24"/>
                </a:lnTo>
                <a:cubicBezTo>
                  <a:pt x="80" y="65"/>
                  <a:pt x="72" y="105"/>
                  <a:pt x="64" y="146"/>
                </a:cubicBezTo>
                <a:cubicBezTo>
                  <a:pt x="0" y="129"/>
                  <a:pt x="0" y="129"/>
                  <a:pt x="0" y="129"/>
                </a:cubicBezTo>
                <a:cubicBezTo>
                  <a:pt x="8" y="89"/>
                  <a:pt x="24" y="49"/>
                  <a:pt x="32" y="0"/>
                </a:cubicBezTo>
                <a:lnTo>
                  <a:pt x="97"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2" name="Freeform 257">
            <a:extLst>
              <a:ext uri="{FF2B5EF4-FFF2-40B4-BE49-F238E27FC236}">
                <a16:creationId xmlns:a16="http://schemas.microsoft.com/office/drawing/2014/main" id="{D0C68FC1-99BB-5447-9772-C783EE616FB7}"/>
              </a:ext>
            </a:extLst>
          </p:cNvPr>
          <p:cNvSpPr>
            <a:spLocks noChangeArrowheads="1"/>
          </p:cNvSpPr>
          <p:nvPr/>
        </p:nvSpPr>
        <p:spPr bwMode="auto">
          <a:xfrm>
            <a:off x="4129491" y="4914308"/>
            <a:ext cx="36795" cy="89519"/>
          </a:xfrm>
          <a:custGeom>
            <a:avLst/>
            <a:gdLst>
              <a:gd name="T0" fmla="*/ 9708756 w 74"/>
              <a:gd name="T1" fmla="*/ 0 h 130"/>
              <a:gd name="T2" fmla="*/ 9708756 w 74"/>
              <a:gd name="T3" fmla="*/ 0 h 130"/>
              <a:gd name="T4" fmla="*/ 8644957 w 74"/>
              <a:gd name="T5" fmla="*/ 16177756 h 130"/>
              <a:gd name="T6" fmla="*/ 0 w 74"/>
              <a:gd name="T7" fmla="*/ 16177756 h 130"/>
              <a:gd name="T8" fmla="*/ 1064163 w 74"/>
              <a:gd name="T9" fmla="*/ 0 h 130"/>
              <a:gd name="T10" fmla="*/ 9708756 w 74"/>
              <a:gd name="T11" fmla="*/ 0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130">
                <a:moveTo>
                  <a:pt x="73" y="0"/>
                </a:moveTo>
                <a:lnTo>
                  <a:pt x="73" y="0"/>
                </a:lnTo>
                <a:cubicBezTo>
                  <a:pt x="65" y="48"/>
                  <a:pt x="65" y="89"/>
                  <a:pt x="65" y="129"/>
                </a:cubicBezTo>
                <a:cubicBezTo>
                  <a:pt x="0" y="129"/>
                  <a:pt x="0" y="129"/>
                  <a:pt x="0" y="129"/>
                </a:cubicBezTo>
                <a:cubicBezTo>
                  <a:pt x="0" y="81"/>
                  <a:pt x="0" y="40"/>
                  <a:pt x="8" y="0"/>
                </a:cubicBezTo>
                <a:lnTo>
                  <a:pt x="7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3" name="Freeform 258">
            <a:extLst>
              <a:ext uri="{FF2B5EF4-FFF2-40B4-BE49-F238E27FC236}">
                <a16:creationId xmlns:a16="http://schemas.microsoft.com/office/drawing/2014/main" id="{47EDC8FE-BA77-0A4D-A128-AFA9FFC5AF9A}"/>
              </a:ext>
            </a:extLst>
          </p:cNvPr>
          <p:cNvSpPr>
            <a:spLocks noChangeArrowheads="1"/>
          </p:cNvSpPr>
          <p:nvPr/>
        </p:nvSpPr>
        <p:spPr bwMode="auto">
          <a:xfrm>
            <a:off x="4133820" y="5090259"/>
            <a:ext cx="41124" cy="98780"/>
          </a:xfrm>
          <a:custGeom>
            <a:avLst/>
            <a:gdLst>
              <a:gd name="T0" fmla="*/ 8794430 w 82"/>
              <a:gd name="T1" fmla="*/ 0 h 139"/>
              <a:gd name="T2" fmla="*/ 8794430 w 82"/>
              <a:gd name="T3" fmla="*/ 0 h 139"/>
              <a:gd name="T4" fmla="*/ 10959105 w 82"/>
              <a:gd name="T5" fmla="*/ 17229971 h 139"/>
              <a:gd name="T6" fmla="*/ 2300036 w 82"/>
              <a:gd name="T7" fmla="*/ 18432360 h 139"/>
              <a:gd name="T8" fmla="*/ 0 w 82"/>
              <a:gd name="T9" fmla="*/ 1068627 h 139"/>
              <a:gd name="T10" fmla="*/ 8794430 w 82"/>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139">
                <a:moveTo>
                  <a:pt x="65" y="0"/>
                </a:moveTo>
                <a:lnTo>
                  <a:pt x="65" y="0"/>
                </a:lnTo>
                <a:cubicBezTo>
                  <a:pt x="65" y="49"/>
                  <a:pt x="73" y="89"/>
                  <a:pt x="81" y="129"/>
                </a:cubicBezTo>
                <a:cubicBezTo>
                  <a:pt x="17" y="138"/>
                  <a:pt x="17" y="138"/>
                  <a:pt x="17" y="138"/>
                </a:cubicBezTo>
                <a:cubicBezTo>
                  <a:pt x="9" y="97"/>
                  <a:pt x="0" y="57"/>
                  <a:pt x="0" y="8"/>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4" name="Freeform 259">
            <a:extLst>
              <a:ext uri="{FF2B5EF4-FFF2-40B4-BE49-F238E27FC236}">
                <a16:creationId xmlns:a16="http://schemas.microsoft.com/office/drawing/2014/main" id="{3602071D-7A91-1C40-8978-9EBD70FF5AD0}"/>
              </a:ext>
            </a:extLst>
          </p:cNvPr>
          <p:cNvSpPr>
            <a:spLocks noChangeArrowheads="1"/>
          </p:cNvSpPr>
          <p:nvPr/>
        </p:nvSpPr>
        <p:spPr bwMode="auto">
          <a:xfrm>
            <a:off x="4157629" y="5266212"/>
            <a:ext cx="47619" cy="101866"/>
          </a:xfrm>
          <a:custGeom>
            <a:avLst/>
            <a:gdLst>
              <a:gd name="T0" fmla="*/ 8255486 w 98"/>
              <a:gd name="T1" fmla="*/ 0 h 146"/>
              <a:gd name="T2" fmla="*/ 8255486 w 98"/>
              <a:gd name="T3" fmla="*/ 0 h 146"/>
              <a:gd name="T4" fmla="*/ 12319616 w 98"/>
              <a:gd name="T5" fmla="*/ 15578674 h 146"/>
              <a:gd name="T6" fmla="*/ 5080162 w 98"/>
              <a:gd name="T7" fmla="*/ 18668430 h 146"/>
              <a:gd name="T8" fmla="*/ 0 w 98"/>
              <a:gd name="T9" fmla="*/ 2059957 h 146"/>
              <a:gd name="T10" fmla="*/ 8255486 w 98"/>
              <a:gd name="T11" fmla="*/ 0 h 1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46">
                <a:moveTo>
                  <a:pt x="65" y="0"/>
                </a:moveTo>
                <a:lnTo>
                  <a:pt x="65" y="0"/>
                </a:lnTo>
                <a:cubicBezTo>
                  <a:pt x="73" y="40"/>
                  <a:pt x="89" y="81"/>
                  <a:pt x="97" y="121"/>
                </a:cubicBezTo>
                <a:cubicBezTo>
                  <a:pt x="40" y="145"/>
                  <a:pt x="40" y="145"/>
                  <a:pt x="40" y="145"/>
                </a:cubicBezTo>
                <a:cubicBezTo>
                  <a:pt x="24" y="105"/>
                  <a:pt x="8" y="64"/>
                  <a:pt x="0" y="16"/>
                </a:cubicBezTo>
                <a:lnTo>
                  <a:pt x="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5" name="Freeform 260">
            <a:extLst>
              <a:ext uri="{FF2B5EF4-FFF2-40B4-BE49-F238E27FC236}">
                <a16:creationId xmlns:a16="http://schemas.microsoft.com/office/drawing/2014/main" id="{9FD4BD9E-6AD7-9747-8D70-90289F2C9F0E}"/>
              </a:ext>
            </a:extLst>
          </p:cNvPr>
          <p:cNvSpPr>
            <a:spLocks noChangeArrowheads="1"/>
          </p:cNvSpPr>
          <p:nvPr/>
        </p:nvSpPr>
        <p:spPr bwMode="auto">
          <a:xfrm>
            <a:off x="4200918" y="5435989"/>
            <a:ext cx="56276" cy="101869"/>
          </a:xfrm>
          <a:custGeom>
            <a:avLst/>
            <a:gdLst>
              <a:gd name="T0" fmla="*/ 7340795 w 114"/>
              <a:gd name="T1" fmla="*/ 0 h 146"/>
              <a:gd name="T2" fmla="*/ 14813018 w 114"/>
              <a:gd name="T3" fmla="*/ 14549152 h 146"/>
              <a:gd name="T4" fmla="*/ 7340795 w 114"/>
              <a:gd name="T5" fmla="*/ 18669146 h 146"/>
              <a:gd name="T6" fmla="*/ 0 w 114"/>
              <a:gd name="T7" fmla="*/ 3090174 h 146"/>
              <a:gd name="T8" fmla="*/ 7340795 w 114"/>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46">
                <a:moveTo>
                  <a:pt x="56" y="0"/>
                </a:moveTo>
                <a:lnTo>
                  <a:pt x="113" y="113"/>
                </a:lnTo>
                <a:lnTo>
                  <a:pt x="56" y="145"/>
                </a:lnTo>
                <a:lnTo>
                  <a:pt x="0" y="24"/>
                </a:lnTo>
                <a:lnTo>
                  <a:pt x="5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6" name="Freeform 261">
            <a:extLst>
              <a:ext uri="{FF2B5EF4-FFF2-40B4-BE49-F238E27FC236}">
                <a16:creationId xmlns:a16="http://schemas.microsoft.com/office/drawing/2014/main" id="{D9F571EA-394A-DF42-8CEB-6DA49756490E}"/>
              </a:ext>
            </a:extLst>
          </p:cNvPr>
          <p:cNvSpPr>
            <a:spLocks noChangeArrowheads="1"/>
          </p:cNvSpPr>
          <p:nvPr/>
        </p:nvSpPr>
        <p:spPr bwMode="auto">
          <a:xfrm>
            <a:off x="4261523" y="5593420"/>
            <a:ext cx="60606" cy="101866"/>
          </a:xfrm>
          <a:custGeom>
            <a:avLst/>
            <a:gdLst>
              <a:gd name="T0" fmla="*/ 7566702 w 122"/>
              <a:gd name="T1" fmla="*/ 0 h 147"/>
              <a:gd name="T2" fmla="*/ 16062481 w 122"/>
              <a:gd name="T3" fmla="*/ 13335164 h 147"/>
              <a:gd name="T4" fmla="*/ 8628401 w 122"/>
              <a:gd name="T5" fmla="*/ 18542503 h 147"/>
              <a:gd name="T6" fmla="*/ 0 w 122"/>
              <a:gd name="T7" fmla="*/ 4190960 h 147"/>
              <a:gd name="T8" fmla="*/ 7566702 w 122"/>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47">
                <a:moveTo>
                  <a:pt x="57" y="0"/>
                </a:moveTo>
                <a:lnTo>
                  <a:pt x="121" y="105"/>
                </a:lnTo>
                <a:lnTo>
                  <a:pt x="65" y="146"/>
                </a:lnTo>
                <a:lnTo>
                  <a:pt x="0" y="33"/>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7" name="Freeform 262">
            <a:extLst>
              <a:ext uri="{FF2B5EF4-FFF2-40B4-BE49-F238E27FC236}">
                <a16:creationId xmlns:a16="http://schemas.microsoft.com/office/drawing/2014/main" id="{246960BC-FFDB-8642-98B3-E3A557AA92E0}"/>
              </a:ext>
            </a:extLst>
          </p:cNvPr>
          <p:cNvSpPr>
            <a:spLocks noChangeArrowheads="1"/>
          </p:cNvSpPr>
          <p:nvPr/>
        </p:nvSpPr>
        <p:spPr bwMode="auto">
          <a:xfrm>
            <a:off x="4328623" y="5738503"/>
            <a:ext cx="64934" cy="101869"/>
          </a:xfrm>
          <a:custGeom>
            <a:avLst/>
            <a:gdLst>
              <a:gd name="T0" fmla="*/ 7533475 w 131"/>
              <a:gd name="T1" fmla="*/ 0 h 147"/>
              <a:gd name="T2" fmla="*/ 17181719 w 131"/>
              <a:gd name="T3" fmla="*/ 14351817 h 147"/>
              <a:gd name="T4" fmla="*/ 9648243 w 131"/>
              <a:gd name="T5" fmla="*/ 18543214 h 147"/>
              <a:gd name="T6" fmla="*/ 0 w 131"/>
              <a:gd name="T7" fmla="*/ 5080210 h 147"/>
              <a:gd name="T8" fmla="*/ 7533475 w 131"/>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 h="147">
                <a:moveTo>
                  <a:pt x="57" y="0"/>
                </a:moveTo>
                <a:lnTo>
                  <a:pt x="130" y="113"/>
                </a:lnTo>
                <a:lnTo>
                  <a:pt x="73" y="146"/>
                </a:lnTo>
                <a:lnTo>
                  <a:pt x="0" y="40"/>
                </a:lnTo>
                <a:lnTo>
                  <a:pt x="5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8" name="Freeform 263">
            <a:extLst>
              <a:ext uri="{FF2B5EF4-FFF2-40B4-BE49-F238E27FC236}">
                <a16:creationId xmlns:a16="http://schemas.microsoft.com/office/drawing/2014/main" id="{195F4DD4-41EA-AF47-A333-3C2026511E04}"/>
              </a:ext>
            </a:extLst>
          </p:cNvPr>
          <p:cNvSpPr>
            <a:spLocks noChangeArrowheads="1"/>
          </p:cNvSpPr>
          <p:nvPr/>
        </p:nvSpPr>
        <p:spPr bwMode="auto">
          <a:xfrm>
            <a:off x="4404378" y="5886673"/>
            <a:ext cx="71429" cy="98780"/>
          </a:xfrm>
          <a:custGeom>
            <a:avLst/>
            <a:gdLst>
              <a:gd name="T0" fmla="*/ 6179990 w 146"/>
              <a:gd name="T1" fmla="*/ 0 h 139"/>
              <a:gd name="T2" fmla="*/ 6179990 w 146"/>
              <a:gd name="T3" fmla="*/ 0 h 139"/>
              <a:gd name="T4" fmla="*/ 18669146 w 146"/>
              <a:gd name="T5" fmla="*/ 11887565 h 139"/>
              <a:gd name="T6" fmla="*/ 12489156 w 146"/>
              <a:gd name="T7" fmla="*/ 18432360 h 139"/>
              <a:gd name="T8" fmla="*/ 0 w 146"/>
              <a:gd name="T9" fmla="*/ 5476167 h 139"/>
              <a:gd name="T10" fmla="*/ 6179990 w 146"/>
              <a:gd name="T11" fmla="*/ 0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6" h="139">
                <a:moveTo>
                  <a:pt x="48" y="0"/>
                </a:moveTo>
                <a:lnTo>
                  <a:pt x="48" y="0"/>
                </a:lnTo>
                <a:cubicBezTo>
                  <a:pt x="81" y="33"/>
                  <a:pt x="113" y="57"/>
                  <a:pt x="145" y="89"/>
                </a:cubicBezTo>
                <a:cubicBezTo>
                  <a:pt x="97" y="138"/>
                  <a:pt x="97" y="138"/>
                  <a:pt x="97" y="138"/>
                </a:cubicBezTo>
                <a:cubicBezTo>
                  <a:pt x="64" y="105"/>
                  <a:pt x="32" y="73"/>
                  <a:pt x="0" y="41"/>
                </a:cubicBez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29" name="Freeform 264">
            <a:extLst>
              <a:ext uri="{FF2B5EF4-FFF2-40B4-BE49-F238E27FC236}">
                <a16:creationId xmlns:a16="http://schemas.microsoft.com/office/drawing/2014/main" id="{F84783A6-4CC6-824A-A57B-21642C735FC1}"/>
              </a:ext>
            </a:extLst>
          </p:cNvPr>
          <p:cNvSpPr>
            <a:spLocks noChangeArrowheads="1"/>
          </p:cNvSpPr>
          <p:nvPr/>
        </p:nvSpPr>
        <p:spPr bwMode="auto">
          <a:xfrm>
            <a:off x="4499616" y="6007062"/>
            <a:ext cx="71429" cy="89519"/>
          </a:xfrm>
          <a:custGeom>
            <a:avLst/>
            <a:gdLst>
              <a:gd name="T0" fmla="*/ 6179990 w 146"/>
              <a:gd name="T1" fmla="*/ 0 h 130"/>
              <a:gd name="T2" fmla="*/ 18669146 w 146"/>
              <a:gd name="T3" fmla="*/ 9154989 h 130"/>
              <a:gd name="T4" fmla="*/ 13518975 w 146"/>
              <a:gd name="T5" fmla="*/ 16177756 h 130"/>
              <a:gd name="T6" fmla="*/ 0 w 146"/>
              <a:gd name="T7" fmla="*/ 6019515 h 130"/>
              <a:gd name="T8" fmla="*/ 6179990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48" y="0"/>
                </a:moveTo>
                <a:lnTo>
                  <a:pt x="145" y="73"/>
                </a:lnTo>
                <a:lnTo>
                  <a:pt x="105" y="129"/>
                </a:lnTo>
                <a:lnTo>
                  <a:pt x="0" y="48"/>
                </a:lnTo>
                <a:lnTo>
                  <a:pt x="4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0" name="Freeform 265">
            <a:extLst>
              <a:ext uri="{FF2B5EF4-FFF2-40B4-BE49-F238E27FC236}">
                <a16:creationId xmlns:a16="http://schemas.microsoft.com/office/drawing/2014/main" id="{9CEEE9C7-734C-BD47-9AD0-951E2681A453}"/>
              </a:ext>
            </a:extLst>
          </p:cNvPr>
          <p:cNvSpPr>
            <a:spLocks noChangeArrowheads="1"/>
          </p:cNvSpPr>
          <p:nvPr/>
        </p:nvSpPr>
        <p:spPr bwMode="auto">
          <a:xfrm>
            <a:off x="4601347" y="6105842"/>
            <a:ext cx="75756" cy="89519"/>
          </a:xfrm>
          <a:custGeom>
            <a:avLst/>
            <a:gdLst>
              <a:gd name="T0" fmla="*/ 5206953 w 154"/>
              <a:gd name="T1" fmla="*/ 0 h 130"/>
              <a:gd name="T2" fmla="*/ 19916091 w 154"/>
              <a:gd name="T3" fmla="*/ 9154989 h 130"/>
              <a:gd name="T4" fmla="*/ 14709498 w 154"/>
              <a:gd name="T5" fmla="*/ 16177756 h 130"/>
              <a:gd name="T6" fmla="*/ 0 w 154"/>
              <a:gd name="T7" fmla="*/ 7148130 h 130"/>
              <a:gd name="T8" fmla="*/ 5206953 w 154"/>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30">
                <a:moveTo>
                  <a:pt x="40" y="0"/>
                </a:moveTo>
                <a:lnTo>
                  <a:pt x="153" y="73"/>
                </a:lnTo>
                <a:lnTo>
                  <a:pt x="113" y="129"/>
                </a:lnTo>
                <a:lnTo>
                  <a:pt x="0" y="57"/>
                </a:lnTo>
                <a:lnTo>
                  <a:pt x="40"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1" name="Freeform 266">
            <a:extLst>
              <a:ext uri="{FF2B5EF4-FFF2-40B4-BE49-F238E27FC236}">
                <a16:creationId xmlns:a16="http://schemas.microsoft.com/office/drawing/2014/main" id="{909BDE6D-84D0-EE4C-8B70-89F03BD27A88}"/>
              </a:ext>
            </a:extLst>
          </p:cNvPr>
          <p:cNvSpPr>
            <a:spLocks noChangeArrowheads="1"/>
          </p:cNvSpPr>
          <p:nvPr/>
        </p:nvSpPr>
        <p:spPr bwMode="auto">
          <a:xfrm>
            <a:off x="4711734" y="6204622"/>
            <a:ext cx="71429" cy="89519"/>
          </a:xfrm>
          <a:custGeom>
            <a:avLst/>
            <a:gdLst>
              <a:gd name="T0" fmla="*/ 4119993 w 146"/>
              <a:gd name="T1" fmla="*/ 0 h 130"/>
              <a:gd name="T2" fmla="*/ 18669146 w 146"/>
              <a:gd name="T3" fmla="*/ 8026020 h 130"/>
              <a:gd name="T4" fmla="*/ 14549152 w 146"/>
              <a:gd name="T5" fmla="*/ 16177756 h 130"/>
              <a:gd name="T6" fmla="*/ 0 w 146"/>
              <a:gd name="T7" fmla="*/ 8026020 h 130"/>
              <a:gd name="T8" fmla="*/ 4119993 w 146"/>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30">
                <a:moveTo>
                  <a:pt x="32" y="0"/>
                </a:moveTo>
                <a:lnTo>
                  <a:pt x="145" y="64"/>
                </a:lnTo>
                <a:lnTo>
                  <a:pt x="113" y="129"/>
                </a:lnTo>
                <a:lnTo>
                  <a:pt x="0" y="64"/>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2" name="Freeform 267">
            <a:extLst>
              <a:ext uri="{FF2B5EF4-FFF2-40B4-BE49-F238E27FC236}">
                <a16:creationId xmlns:a16="http://schemas.microsoft.com/office/drawing/2014/main" id="{99CCF5ED-69DF-E44E-9FD9-EE276FA89EC9}"/>
              </a:ext>
            </a:extLst>
          </p:cNvPr>
          <p:cNvSpPr>
            <a:spLocks noChangeArrowheads="1"/>
          </p:cNvSpPr>
          <p:nvPr/>
        </p:nvSpPr>
        <p:spPr bwMode="auto">
          <a:xfrm>
            <a:off x="4824286" y="6294140"/>
            <a:ext cx="71429" cy="86433"/>
          </a:xfrm>
          <a:custGeom>
            <a:avLst/>
            <a:gdLst>
              <a:gd name="T0" fmla="*/ 4248810 w 146"/>
              <a:gd name="T1" fmla="*/ 0 h 122"/>
              <a:gd name="T2" fmla="*/ 18669146 w 146"/>
              <a:gd name="T3" fmla="*/ 7433716 h 122"/>
              <a:gd name="T4" fmla="*/ 14549152 w 146"/>
              <a:gd name="T5" fmla="*/ 16062481 h 122"/>
              <a:gd name="T6" fmla="*/ 0 w 146"/>
              <a:gd name="T7" fmla="*/ 7433716 h 122"/>
              <a:gd name="T8" fmla="*/ 4248810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33" y="0"/>
                </a:moveTo>
                <a:lnTo>
                  <a:pt x="145" y="56"/>
                </a:lnTo>
                <a:lnTo>
                  <a:pt x="113" y="121"/>
                </a:lnTo>
                <a:lnTo>
                  <a:pt x="0" y="56"/>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3" name="Freeform 268">
            <a:extLst>
              <a:ext uri="{FF2B5EF4-FFF2-40B4-BE49-F238E27FC236}">
                <a16:creationId xmlns:a16="http://schemas.microsoft.com/office/drawing/2014/main" id="{CC2D8675-9EB8-764F-9A10-5CD0ABEE4DCE}"/>
              </a:ext>
            </a:extLst>
          </p:cNvPr>
          <p:cNvSpPr>
            <a:spLocks noChangeArrowheads="1"/>
          </p:cNvSpPr>
          <p:nvPr/>
        </p:nvSpPr>
        <p:spPr bwMode="auto">
          <a:xfrm>
            <a:off x="4934675" y="6374400"/>
            <a:ext cx="75756" cy="86433"/>
          </a:xfrm>
          <a:custGeom>
            <a:avLst/>
            <a:gdLst>
              <a:gd name="T0" fmla="*/ 4240277 w 155"/>
              <a:gd name="T1" fmla="*/ 0 h 122"/>
              <a:gd name="T2" fmla="*/ 19788675 w 155"/>
              <a:gd name="T3" fmla="*/ 7566702 h 122"/>
              <a:gd name="T4" fmla="*/ 15676729 w 155"/>
              <a:gd name="T5" fmla="*/ 16062481 h 122"/>
              <a:gd name="T6" fmla="*/ 0 w 155"/>
              <a:gd name="T7" fmla="*/ 8628401 h 122"/>
              <a:gd name="T8" fmla="*/ 4240277 w 155"/>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122">
                <a:moveTo>
                  <a:pt x="33" y="0"/>
                </a:moveTo>
                <a:lnTo>
                  <a:pt x="154" y="57"/>
                </a:lnTo>
                <a:lnTo>
                  <a:pt x="122" y="121"/>
                </a:lnTo>
                <a:lnTo>
                  <a:pt x="0" y="65"/>
                </a:lnTo>
                <a:lnTo>
                  <a:pt x="3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4" name="Freeform 269">
            <a:extLst>
              <a:ext uri="{FF2B5EF4-FFF2-40B4-BE49-F238E27FC236}">
                <a16:creationId xmlns:a16="http://schemas.microsoft.com/office/drawing/2014/main" id="{F3E6D4CB-AEDD-C440-9C65-344DFD09D35D}"/>
              </a:ext>
            </a:extLst>
          </p:cNvPr>
          <p:cNvSpPr>
            <a:spLocks noChangeArrowheads="1"/>
          </p:cNvSpPr>
          <p:nvPr/>
        </p:nvSpPr>
        <p:spPr bwMode="auto">
          <a:xfrm>
            <a:off x="5049391" y="6451573"/>
            <a:ext cx="75758" cy="86433"/>
          </a:xfrm>
          <a:custGeom>
            <a:avLst/>
            <a:gdLst>
              <a:gd name="T0" fmla="*/ 4165782 w 154"/>
              <a:gd name="T1" fmla="*/ 0 h 122"/>
              <a:gd name="T2" fmla="*/ 19916810 w 154"/>
              <a:gd name="T3" fmla="*/ 7433716 h 122"/>
              <a:gd name="T4" fmla="*/ 15751389 w 154"/>
              <a:gd name="T5" fmla="*/ 16062481 h 122"/>
              <a:gd name="T6" fmla="*/ 0 w 154"/>
              <a:gd name="T7" fmla="*/ 8628401 h 122"/>
              <a:gd name="T8" fmla="*/ 4165782 w 154"/>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22">
                <a:moveTo>
                  <a:pt x="32" y="0"/>
                </a:moveTo>
                <a:lnTo>
                  <a:pt x="153" y="56"/>
                </a:lnTo>
                <a:lnTo>
                  <a:pt x="121" y="121"/>
                </a:lnTo>
                <a:lnTo>
                  <a:pt x="0" y="65"/>
                </a:lnTo>
                <a:lnTo>
                  <a:pt x="32"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5" name="Freeform 270">
            <a:extLst>
              <a:ext uri="{FF2B5EF4-FFF2-40B4-BE49-F238E27FC236}">
                <a16:creationId xmlns:a16="http://schemas.microsoft.com/office/drawing/2014/main" id="{60C6F9DB-2E7E-0440-8E50-F3277CF84271}"/>
              </a:ext>
            </a:extLst>
          </p:cNvPr>
          <p:cNvSpPr>
            <a:spLocks noChangeArrowheads="1"/>
          </p:cNvSpPr>
          <p:nvPr/>
        </p:nvSpPr>
        <p:spPr bwMode="auto">
          <a:xfrm>
            <a:off x="5168438" y="6525658"/>
            <a:ext cx="71427" cy="86433"/>
          </a:xfrm>
          <a:custGeom>
            <a:avLst/>
            <a:gdLst>
              <a:gd name="T0" fmla="*/ 3090115 w 146"/>
              <a:gd name="T1" fmla="*/ 0 h 122"/>
              <a:gd name="T2" fmla="*/ 18668430 w 146"/>
              <a:gd name="T3" fmla="*/ 6372017 h 122"/>
              <a:gd name="T4" fmla="*/ 14548516 w 146"/>
              <a:gd name="T5" fmla="*/ 16062481 h 122"/>
              <a:gd name="T6" fmla="*/ 0 w 146"/>
              <a:gd name="T7" fmla="*/ 8628401 h 122"/>
              <a:gd name="T8" fmla="*/ 3090115 w 146"/>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22">
                <a:moveTo>
                  <a:pt x="24" y="0"/>
                </a:moveTo>
                <a:lnTo>
                  <a:pt x="145" y="48"/>
                </a:lnTo>
                <a:lnTo>
                  <a:pt x="113" y="121"/>
                </a:lnTo>
                <a:lnTo>
                  <a:pt x="0" y="65"/>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6" name="Freeform 271">
            <a:extLst>
              <a:ext uri="{FF2B5EF4-FFF2-40B4-BE49-F238E27FC236}">
                <a16:creationId xmlns:a16="http://schemas.microsoft.com/office/drawing/2014/main" id="{4DD1CD57-54A0-4448-9654-969E18FA178E}"/>
              </a:ext>
            </a:extLst>
          </p:cNvPr>
          <p:cNvSpPr>
            <a:spLocks noChangeArrowheads="1"/>
          </p:cNvSpPr>
          <p:nvPr/>
        </p:nvSpPr>
        <p:spPr bwMode="auto">
          <a:xfrm>
            <a:off x="5283155" y="6593569"/>
            <a:ext cx="71429" cy="86433"/>
          </a:xfrm>
          <a:custGeom>
            <a:avLst/>
            <a:gdLst>
              <a:gd name="T0" fmla="*/ 3175354 w 147"/>
              <a:gd name="T1" fmla="*/ 0 h 122"/>
              <a:gd name="T2" fmla="*/ 18543214 w 147"/>
              <a:gd name="T3" fmla="*/ 6372017 h 122"/>
              <a:gd name="T4" fmla="*/ 15367859 w 147"/>
              <a:gd name="T5" fmla="*/ 16062481 h 122"/>
              <a:gd name="T6" fmla="*/ 0 w 147"/>
              <a:gd name="T7" fmla="*/ 9690464 h 122"/>
              <a:gd name="T8" fmla="*/ 3175354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1"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7" name="Freeform 272">
            <a:extLst>
              <a:ext uri="{FF2B5EF4-FFF2-40B4-BE49-F238E27FC236}">
                <a16:creationId xmlns:a16="http://schemas.microsoft.com/office/drawing/2014/main" id="{536C9CC0-CAE2-2447-B256-013F2A4040AA}"/>
              </a:ext>
            </a:extLst>
          </p:cNvPr>
          <p:cNvSpPr>
            <a:spLocks noChangeArrowheads="1"/>
          </p:cNvSpPr>
          <p:nvPr/>
        </p:nvSpPr>
        <p:spPr bwMode="auto">
          <a:xfrm>
            <a:off x="5402202" y="6661480"/>
            <a:ext cx="71427" cy="86433"/>
          </a:xfrm>
          <a:custGeom>
            <a:avLst/>
            <a:gdLst>
              <a:gd name="T0" fmla="*/ 3174937 w 147"/>
              <a:gd name="T1" fmla="*/ 0 h 122"/>
              <a:gd name="T2" fmla="*/ 18542503 w 147"/>
              <a:gd name="T3" fmla="*/ 6372017 h 122"/>
              <a:gd name="T4" fmla="*/ 15494435 w 147"/>
              <a:gd name="T5" fmla="*/ 16062481 h 122"/>
              <a:gd name="T6" fmla="*/ 0 w 147"/>
              <a:gd name="T7" fmla="*/ 9690464 h 122"/>
              <a:gd name="T8" fmla="*/ 3174937 w 147"/>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22">
                <a:moveTo>
                  <a:pt x="25" y="0"/>
                </a:moveTo>
                <a:lnTo>
                  <a:pt x="146" y="48"/>
                </a:lnTo>
                <a:lnTo>
                  <a:pt x="122" y="121"/>
                </a:lnTo>
                <a:lnTo>
                  <a:pt x="0" y="73"/>
                </a:lnTo>
                <a:lnTo>
                  <a:pt x="2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8" name="Freeform 273">
            <a:extLst>
              <a:ext uri="{FF2B5EF4-FFF2-40B4-BE49-F238E27FC236}">
                <a16:creationId xmlns:a16="http://schemas.microsoft.com/office/drawing/2014/main" id="{DD1E493C-99A3-CE4E-ACB1-7773DD0330E6}"/>
              </a:ext>
            </a:extLst>
          </p:cNvPr>
          <p:cNvSpPr>
            <a:spLocks noChangeArrowheads="1"/>
          </p:cNvSpPr>
          <p:nvPr/>
        </p:nvSpPr>
        <p:spPr bwMode="auto">
          <a:xfrm>
            <a:off x="5521247" y="6729391"/>
            <a:ext cx="71429" cy="80258"/>
          </a:xfrm>
          <a:custGeom>
            <a:avLst/>
            <a:gdLst>
              <a:gd name="T0" fmla="*/ 3090174 w 146"/>
              <a:gd name="T1" fmla="*/ 0 h 114"/>
              <a:gd name="T2" fmla="*/ 18669146 w 146"/>
              <a:gd name="T3" fmla="*/ 5243373 h 114"/>
              <a:gd name="T4" fmla="*/ 15578971 w 146"/>
              <a:gd name="T5" fmla="*/ 14813018 h 114"/>
              <a:gd name="T6" fmla="*/ 0 w 146"/>
              <a:gd name="T7" fmla="*/ 8389687 h 114"/>
              <a:gd name="T8" fmla="*/ 3090174 w 146"/>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 h="114">
                <a:moveTo>
                  <a:pt x="24" y="0"/>
                </a:moveTo>
                <a:lnTo>
                  <a:pt x="145"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39" name="Freeform 274">
            <a:extLst>
              <a:ext uri="{FF2B5EF4-FFF2-40B4-BE49-F238E27FC236}">
                <a16:creationId xmlns:a16="http://schemas.microsoft.com/office/drawing/2014/main" id="{916DC932-BD33-4C4D-946D-4D4154229012}"/>
              </a:ext>
            </a:extLst>
          </p:cNvPr>
          <p:cNvSpPr>
            <a:spLocks noChangeArrowheads="1"/>
          </p:cNvSpPr>
          <p:nvPr/>
        </p:nvSpPr>
        <p:spPr bwMode="auto">
          <a:xfrm>
            <a:off x="5640293" y="6791130"/>
            <a:ext cx="71427" cy="80258"/>
          </a:xfrm>
          <a:custGeom>
            <a:avLst/>
            <a:gdLst>
              <a:gd name="T0" fmla="*/ 3048068 w 147"/>
              <a:gd name="T1" fmla="*/ 0 h 114"/>
              <a:gd name="T2" fmla="*/ 18542503 w 147"/>
              <a:gd name="T3" fmla="*/ 5243373 h 114"/>
              <a:gd name="T4" fmla="*/ 15367210 w 147"/>
              <a:gd name="T5" fmla="*/ 14813018 h 114"/>
              <a:gd name="T6" fmla="*/ 0 w 147"/>
              <a:gd name="T7" fmla="*/ 8389687 h 114"/>
              <a:gd name="T8" fmla="*/ 3048068 w 147"/>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14">
                <a:moveTo>
                  <a:pt x="24" y="0"/>
                </a:moveTo>
                <a:lnTo>
                  <a:pt x="146" y="40"/>
                </a:lnTo>
                <a:lnTo>
                  <a:pt x="121" y="113"/>
                </a:lnTo>
                <a:lnTo>
                  <a:pt x="0" y="64"/>
                </a:lnTo>
                <a:lnTo>
                  <a:pt x="24"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900"/>
          </a:p>
        </p:txBody>
      </p:sp>
      <p:sp>
        <p:nvSpPr>
          <p:cNvPr id="394" name="Freeform 329">
            <a:extLst>
              <a:ext uri="{FF2B5EF4-FFF2-40B4-BE49-F238E27FC236}">
                <a16:creationId xmlns:a16="http://schemas.microsoft.com/office/drawing/2014/main" id="{7E4691F8-DA5E-FB4C-9E8E-20D3D40FA502}"/>
              </a:ext>
            </a:extLst>
          </p:cNvPr>
          <p:cNvSpPr>
            <a:spLocks noChangeArrowheads="1"/>
          </p:cNvSpPr>
          <p:nvPr/>
        </p:nvSpPr>
        <p:spPr bwMode="auto">
          <a:xfrm>
            <a:off x="3850113" y="4374722"/>
            <a:ext cx="701610" cy="662241"/>
          </a:xfrm>
          <a:custGeom>
            <a:avLst/>
            <a:gdLst>
              <a:gd name="T0" fmla="*/ 0 w 760"/>
              <a:gd name="T1" fmla="*/ 49386977 h 753"/>
              <a:gd name="T2" fmla="*/ 0 w 760"/>
              <a:gd name="T3" fmla="*/ 49386977 h 753"/>
              <a:gd name="T4" fmla="*/ 48921219 w 760"/>
              <a:gd name="T5" fmla="*/ 97733891 h 753"/>
              <a:gd name="T6" fmla="*/ 97971418 w 760"/>
              <a:gd name="T7" fmla="*/ 49386977 h 753"/>
              <a:gd name="T8" fmla="*/ 48921219 w 760"/>
              <a:gd name="T9" fmla="*/ 0 h 753"/>
              <a:gd name="T10" fmla="*/ 0 w 760"/>
              <a:gd name="T11" fmla="*/ 49386977 h 7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753">
                <a:moveTo>
                  <a:pt x="0" y="380"/>
                </a:moveTo>
                <a:lnTo>
                  <a:pt x="0" y="380"/>
                </a:lnTo>
                <a:cubicBezTo>
                  <a:pt x="0" y="590"/>
                  <a:pt x="170" y="752"/>
                  <a:pt x="379" y="752"/>
                </a:cubicBezTo>
                <a:cubicBezTo>
                  <a:pt x="590" y="752"/>
                  <a:pt x="759" y="590"/>
                  <a:pt x="759" y="380"/>
                </a:cubicBezTo>
                <a:cubicBezTo>
                  <a:pt x="759" y="170"/>
                  <a:pt x="590" y="0"/>
                  <a:pt x="379" y="0"/>
                </a:cubicBezTo>
                <a:cubicBezTo>
                  <a:pt x="170" y="0"/>
                  <a:pt x="0" y="170"/>
                  <a:pt x="0" y="380"/>
                </a:cubicBezTo>
              </a:path>
            </a:pathLst>
          </a:custGeom>
          <a:solidFill>
            <a:schemeClr val="accent3"/>
          </a:solidFill>
          <a:ln>
            <a:noFill/>
          </a:ln>
          <a:effectLst/>
        </p:spPr>
        <p:txBody>
          <a:bodyPr wrap="none" anchor="ctr"/>
          <a:lstStyle/>
          <a:p>
            <a:pPr algn="ctr"/>
            <a:r>
              <a:rPr lang="es-MX" sz="4400" b="1" dirty="0"/>
              <a:t>1</a:t>
            </a:r>
          </a:p>
        </p:txBody>
      </p:sp>
      <p:grpSp>
        <p:nvGrpSpPr>
          <p:cNvPr id="5" name="Group 4">
            <a:extLst>
              <a:ext uri="{FF2B5EF4-FFF2-40B4-BE49-F238E27FC236}">
                <a16:creationId xmlns:a16="http://schemas.microsoft.com/office/drawing/2014/main" id="{F704B232-259A-254E-AFBC-9047335167BA}"/>
              </a:ext>
            </a:extLst>
          </p:cNvPr>
          <p:cNvGrpSpPr/>
          <p:nvPr/>
        </p:nvGrpSpPr>
        <p:grpSpPr>
          <a:xfrm>
            <a:off x="8131594" y="3062733"/>
            <a:ext cx="3035583" cy="894505"/>
            <a:chOff x="4430342" y="812753"/>
            <a:chExt cx="2051489" cy="571008"/>
          </a:xfrm>
        </p:grpSpPr>
        <p:sp>
          <p:nvSpPr>
            <p:cNvPr id="396" name="Freeform 331">
              <a:extLst>
                <a:ext uri="{FF2B5EF4-FFF2-40B4-BE49-F238E27FC236}">
                  <a16:creationId xmlns:a16="http://schemas.microsoft.com/office/drawing/2014/main" id="{72F7EE2A-2778-1643-822D-A0F993180574}"/>
                </a:ext>
              </a:extLst>
            </p:cNvPr>
            <p:cNvSpPr>
              <a:spLocks noChangeArrowheads="1"/>
            </p:cNvSpPr>
            <p:nvPr/>
          </p:nvSpPr>
          <p:spPr bwMode="auto">
            <a:xfrm>
              <a:off x="4430342" y="812753"/>
              <a:ext cx="2051489" cy="571008"/>
            </a:xfrm>
            <a:custGeom>
              <a:avLst/>
              <a:gdLst>
                <a:gd name="T0" fmla="*/ 9457224 w 3846"/>
                <a:gd name="T1" fmla="*/ 192345995 h 1487"/>
                <a:gd name="T2" fmla="*/ 9457224 w 3846"/>
                <a:gd name="T3" fmla="*/ 192345995 h 1487"/>
                <a:gd name="T4" fmla="*/ 488667618 w 3846"/>
                <a:gd name="T5" fmla="*/ 192345995 h 1487"/>
                <a:gd name="T6" fmla="*/ 498124842 w 3846"/>
                <a:gd name="T7" fmla="*/ 182897197 h 1487"/>
                <a:gd name="T8" fmla="*/ 498124842 w 3846"/>
                <a:gd name="T9" fmla="*/ 8284204 h 1487"/>
                <a:gd name="T10" fmla="*/ 488667618 w 3846"/>
                <a:gd name="T11" fmla="*/ 0 h 1487"/>
                <a:gd name="T12" fmla="*/ 9457224 w 3846"/>
                <a:gd name="T13" fmla="*/ 0 h 1487"/>
                <a:gd name="T14" fmla="*/ 0 w 3846"/>
                <a:gd name="T15" fmla="*/ 8284204 h 1487"/>
                <a:gd name="T16" fmla="*/ 0 w 3846"/>
                <a:gd name="T17" fmla="*/ 182897197 h 1487"/>
                <a:gd name="T18" fmla="*/ 9457224 w 3846"/>
                <a:gd name="T19" fmla="*/ 192345995 h 1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6" h="1487">
                  <a:moveTo>
                    <a:pt x="73" y="1486"/>
                  </a:moveTo>
                  <a:lnTo>
                    <a:pt x="73" y="1486"/>
                  </a:lnTo>
                  <a:cubicBezTo>
                    <a:pt x="3772" y="1486"/>
                    <a:pt x="3772" y="1486"/>
                    <a:pt x="3772" y="1486"/>
                  </a:cubicBezTo>
                  <a:cubicBezTo>
                    <a:pt x="3813" y="1486"/>
                    <a:pt x="3845" y="1454"/>
                    <a:pt x="3845" y="1413"/>
                  </a:cubicBezTo>
                  <a:cubicBezTo>
                    <a:pt x="3845" y="64"/>
                    <a:pt x="3845" y="64"/>
                    <a:pt x="3845" y="64"/>
                  </a:cubicBezTo>
                  <a:cubicBezTo>
                    <a:pt x="3845" y="24"/>
                    <a:pt x="3813" y="0"/>
                    <a:pt x="3772" y="0"/>
                  </a:cubicBezTo>
                  <a:cubicBezTo>
                    <a:pt x="73" y="0"/>
                    <a:pt x="73" y="0"/>
                    <a:pt x="73" y="0"/>
                  </a:cubicBezTo>
                  <a:cubicBezTo>
                    <a:pt x="32" y="0"/>
                    <a:pt x="0" y="24"/>
                    <a:pt x="0" y="64"/>
                  </a:cubicBezTo>
                  <a:cubicBezTo>
                    <a:pt x="0" y="1413"/>
                    <a:pt x="0" y="1413"/>
                    <a:pt x="0" y="1413"/>
                  </a:cubicBezTo>
                  <a:cubicBezTo>
                    <a:pt x="0" y="1454"/>
                    <a:pt x="32" y="1486"/>
                    <a:pt x="73" y="1486"/>
                  </a:cubicBezTo>
                </a:path>
              </a:pathLst>
            </a:custGeom>
            <a:solidFill>
              <a:schemeClr val="accent3"/>
            </a:solidFill>
            <a:ln>
              <a:noFill/>
            </a:ln>
            <a:effectLst/>
          </p:spPr>
          <p:txBody>
            <a:bodyPr wrap="none" anchor="ctr"/>
            <a:lstStyle/>
            <a:p>
              <a:endParaRPr lang="es-MX" sz="1100"/>
            </a:p>
          </p:txBody>
        </p:sp>
        <p:sp>
          <p:nvSpPr>
            <p:cNvPr id="158" name="CuadroTexto 395">
              <a:extLst>
                <a:ext uri="{FF2B5EF4-FFF2-40B4-BE49-F238E27FC236}">
                  <a16:creationId xmlns:a16="http://schemas.microsoft.com/office/drawing/2014/main" id="{7D6A31EB-2DFA-C642-80DD-0980EB03CE32}"/>
                </a:ext>
              </a:extLst>
            </p:cNvPr>
            <p:cNvSpPr txBox="1"/>
            <p:nvPr/>
          </p:nvSpPr>
          <p:spPr>
            <a:xfrm>
              <a:off x="4468371" y="849531"/>
              <a:ext cx="1937460" cy="513503"/>
            </a:xfrm>
            <a:prstGeom prst="rect">
              <a:avLst/>
            </a:prstGeom>
            <a:noFill/>
          </p:spPr>
          <p:txBody>
            <a:bodyPr wrap="square" rtlCol="0">
              <a:spAutoFit/>
            </a:bodyPr>
            <a:lstStyle/>
            <a:p>
              <a:r>
                <a:rPr lang="en-US" sz="2000" b="1" dirty="0">
                  <a:solidFill>
                    <a:schemeClr val="bg1"/>
                  </a:solidFill>
                  <a:latin typeface="Avenir Book" panose="02000503020000020003" pitchFamily="2" charset="0"/>
                  <a:ea typeface="Lato" charset="0"/>
                  <a:cs typeface="Lato" charset="0"/>
                </a:rPr>
                <a:t>EXPLORE YOUR MARKET</a:t>
              </a:r>
            </a:p>
          </p:txBody>
        </p:sp>
      </p:grpSp>
      <p:sp>
        <p:nvSpPr>
          <p:cNvPr id="3" name="Rectangle 2">
            <a:extLst>
              <a:ext uri="{FF2B5EF4-FFF2-40B4-BE49-F238E27FC236}">
                <a16:creationId xmlns:a16="http://schemas.microsoft.com/office/drawing/2014/main" id="{DF78CAD0-0F4C-7A42-A531-73D3C9AFFFE6}"/>
              </a:ext>
            </a:extLst>
          </p:cNvPr>
          <p:cNvSpPr/>
          <p:nvPr/>
        </p:nvSpPr>
        <p:spPr>
          <a:xfrm>
            <a:off x="675555" y="648929"/>
            <a:ext cx="219180" cy="1293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itle 1">
            <a:extLst>
              <a:ext uri="{FF2B5EF4-FFF2-40B4-BE49-F238E27FC236}">
                <a16:creationId xmlns:a16="http://schemas.microsoft.com/office/drawing/2014/main" id="{D85DB0F2-BED0-AE42-9DED-B14A78C85772}"/>
              </a:ext>
            </a:extLst>
          </p:cNvPr>
          <p:cNvSpPr txBox="1">
            <a:spLocks/>
          </p:cNvSpPr>
          <p:nvPr/>
        </p:nvSpPr>
        <p:spPr>
          <a:xfrm>
            <a:off x="253168" y="244564"/>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Explore your </a:t>
            </a:r>
          </a:p>
          <a:p>
            <a:r>
              <a:rPr lang="en-US" sz="5400" b="1" dirty="0">
                <a:latin typeface="Aharoni" panose="020F0502020204030204" pitchFamily="34" charset="0"/>
                <a:cs typeface="Aharoni" panose="020F0502020204030204" pitchFamily="34" charset="0"/>
              </a:rPr>
              <a:t>market</a:t>
            </a:r>
          </a:p>
        </p:txBody>
      </p:sp>
      <p:sp>
        <p:nvSpPr>
          <p:cNvPr id="171" name="TextBox 170">
            <a:extLst>
              <a:ext uri="{FF2B5EF4-FFF2-40B4-BE49-F238E27FC236}">
                <a16:creationId xmlns:a16="http://schemas.microsoft.com/office/drawing/2014/main" id="{36D50CB9-388B-4443-A510-C383F6DC3BDE}"/>
              </a:ext>
            </a:extLst>
          </p:cNvPr>
          <p:cNvSpPr txBox="1"/>
          <p:nvPr/>
        </p:nvSpPr>
        <p:spPr>
          <a:xfrm>
            <a:off x="8016965" y="4008733"/>
            <a:ext cx="3222854" cy="2031325"/>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Avenir Book" panose="02000503020000020003" pitchFamily="2" charset="0"/>
              </a:rPr>
              <a:t>Review the market you compete in</a:t>
            </a:r>
          </a:p>
          <a:p>
            <a:pPr marL="171450" indent="-171450">
              <a:buFont typeface="Arial" panose="020B0604020202020204" pitchFamily="34" charset="0"/>
              <a:buChar char="•"/>
            </a:pPr>
            <a:r>
              <a:rPr lang="en-US" dirty="0">
                <a:latin typeface="Avenir Book" panose="02000503020000020003" pitchFamily="2" charset="0"/>
              </a:rPr>
              <a:t>Market trends impacting your business</a:t>
            </a:r>
          </a:p>
          <a:p>
            <a:pPr marL="171450" indent="-171450">
              <a:buFont typeface="Arial" panose="020B0604020202020204" pitchFamily="34" charset="0"/>
              <a:buChar char="•"/>
            </a:pPr>
            <a:r>
              <a:rPr lang="en-US" dirty="0">
                <a:latin typeface="Avenir Book" panose="02000503020000020003" pitchFamily="2" charset="0"/>
              </a:rPr>
              <a:t>Your target customer</a:t>
            </a:r>
          </a:p>
          <a:p>
            <a:pPr marL="171450" indent="-171450">
              <a:buFont typeface="Arial" panose="020B0604020202020204" pitchFamily="34" charset="0"/>
              <a:buChar char="•"/>
            </a:pPr>
            <a:r>
              <a:rPr lang="en-US" dirty="0">
                <a:latin typeface="Avenir Book" panose="02000503020000020003" pitchFamily="2" charset="0"/>
              </a:rPr>
              <a:t>Your customer experience</a:t>
            </a:r>
          </a:p>
          <a:p>
            <a:pPr marL="171450" indent="-171450">
              <a:buFont typeface="Arial" panose="020B0604020202020204" pitchFamily="34" charset="0"/>
              <a:buChar char="•"/>
            </a:pPr>
            <a:r>
              <a:rPr lang="en-US" dirty="0">
                <a:latin typeface="Avenir Book" panose="02000503020000020003" pitchFamily="2" charset="0"/>
              </a:rPr>
              <a:t>Review your competitors</a:t>
            </a:r>
          </a:p>
        </p:txBody>
      </p:sp>
    </p:spTree>
    <p:extLst>
      <p:ext uri="{BB962C8B-B14F-4D97-AF65-F5344CB8AC3E}">
        <p14:creationId xmlns:p14="http://schemas.microsoft.com/office/powerpoint/2010/main" val="3913151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38096-5DCD-694C-9D06-8AC1CCF5CF99}"/>
              </a:ext>
            </a:extLst>
          </p:cNvPr>
          <p:cNvSpPr/>
          <p:nvPr/>
        </p:nvSpPr>
        <p:spPr>
          <a:xfrm>
            <a:off x="4307609" y="0"/>
            <a:ext cx="5064082"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79B5B59E-C5A8-EB43-ADA0-2760FB78B951}"/>
              </a:ext>
            </a:extLst>
          </p:cNvPr>
          <p:cNvGraphicFramePr/>
          <p:nvPr>
            <p:extLst>
              <p:ext uri="{D42A27DB-BD31-4B8C-83A1-F6EECF244321}">
                <p14:modId xmlns:p14="http://schemas.microsoft.com/office/powerpoint/2010/main" val="3155697749"/>
              </p:ext>
            </p:extLst>
          </p:nvPr>
        </p:nvGraphicFramePr>
        <p:xfrm>
          <a:off x="4436794" y="1849434"/>
          <a:ext cx="4410455" cy="28517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C74B89F-C842-274B-963E-B8677636203D}"/>
              </a:ext>
            </a:extLst>
          </p:cNvPr>
          <p:cNvSpPr txBox="1"/>
          <p:nvPr/>
        </p:nvSpPr>
        <p:spPr>
          <a:xfrm>
            <a:off x="5003921" y="1644056"/>
            <a:ext cx="4306472" cy="588559"/>
          </a:xfrm>
          <a:prstGeom prst="rect">
            <a:avLst/>
          </a:prstGeom>
          <a:noFill/>
        </p:spPr>
        <p:txBody>
          <a:bodyPr wrap="square" rtlCol="0">
            <a:spAutoFit/>
          </a:bodyPr>
          <a:lstStyle/>
          <a:p>
            <a:pPr>
              <a:lnSpc>
                <a:spcPts val="2040"/>
              </a:lnSpc>
            </a:pPr>
            <a:r>
              <a:rPr lang="en-US" sz="1400" b="1" dirty="0">
                <a:latin typeface="Lato Light" panose="020F0502020204030203" pitchFamily="34" charset="0"/>
                <a:ea typeface="Lato Light" panose="020F0502020204030203" pitchFamily="34" charset="0"/>
                <a:cs typeface="Lato Light" panose="020F0502020204030203" pitchFamily="34" charset="0"/>
              </a:rPr>
              <a:t>Market Buying Patterns</a:t>
            </a:r>
          </a:p>
          <a:p>
            <a:pPr>
              <a:lnSpc>
                <a:spcPts val="2040"/>
              </a:lnSpc>
            </a:pPr>
            <a:r>
              <a:rPr lang="en-US" sz="1400" i="1" dirty="0">
                <a:latin typeface="Lato Light" panose="020F0502020204030203" pitchFamily="34" charset="0"/>
                <a:ea typeface="Lato Light" panose="020F0502020204030203" pitchFamily="34" charset="0"/>
                <a:cs typeface="Lato Light" panose="020F0502020204030203" pitchFamily="34" charset="0"/>
              </a:rPr>
              <a:t>Is your market seasonal or peak traffic days</a:t>
            </a:r>
          </a:p>
        </p:txBody>
      </p:sp>
      <p:sp>
        <p:nvSpPr>
          <p:cNvPr id="5" name="TextBox 4">
            <a:extLst>
              <a:ext uri="{FF2B5EF4-FFF2-40B4-BE49-F238E27FC236}">
                <a16:creationId xmlns:a16="http://schemas.microsoft.com/office/drawing/2014/main" id="{3C0EDC38-9F02-5B45-8224-00BB165CA6E6}"/>
              </a:ext>
            </a:extLst>
          </p:cNvPr>
          <p:cNvSpPr txBox="1"/>
          <p:nvPr/>
        </p:nvSpPr>
        <p:spPr>
          <a:xfrm>
            <a:off x="4535743" y="5990392"/>
            <a:ext cx="1739892" cy="588559"/>
          </a:xfrm>
          <a:prstGeom prst="rect">
            <a:avLst/>
          </a:prstGeom>
          <a:noFill/>
        </p:spPr>
        <p:txBody>
          <a:bodyPr wrap="square" rtlCol="0">
            <a:spAutoFit/>
          </a:bodyPr>
          <a:lstStyle/>
          <a:p>
            <a:pPr>
              <a:lnSpc>
                <a:spcPts val="2040"/>
              </a:lnSpc>
            </a:pPr>
            <a:r>
              <a:rPr lang="en-US" sz="1400" dirty="0">
                <a:latin typeface="Lato Light" panose="020F0502020204030203" pitchFamily="34" charset="0"/>
                <a:ea typeface="Lato Light" panose="020F0502020204030203" pitchFamily="34" charset="0"/>
                <a:cs typeface="Lato Light" panose="020F0502020204030203" pitchFamily="34" charset="0"/>
              </a:rPr>
              <a:t>% of business and behavior.</a:t>
            </a:r>
          </a:p>
        </p:txBody>
      </p:sp>
      <p:grpSp>
        <p:nvGrpSpPr>
          <p:cNvPr id="6" name="Group 5">
            <a:extLst>
              <a:ext uri="{FF2B5EF4-FFF2-40B4-BE49-F238E27FC236}">
                <a16:creationId xmlns:a16="http://schemas.microsoft.com/office/drawing/2014/main" id="{7A5B193C-0E17-314A-BD62-A0303781C234}"/>
              </a:ext>
            </a:extLst>
          </p:cNvPr>
          <p:cNvGrpSpPr/>
          <p:nvPr/>
        </p:nvGrpSpPr>
        <p:grpSpPr>
          <a:xfrm>
            <a:off x="5136552" y="5229601"/>
            <a:ext cx="396360" cy="812784"/>
            <a:chOff x="6126163" y="2070100"/>
            <a:chExt cx="1755775" cy="3600450"/>
          </a:xfrm>
          <a:solidFill>
            <a:schemeClr val="accent2"/>
          </a:solidFill>
        </p:grpSpPr>
        <p:sp>
          <p:nvSpPr>
            <p:cNvPr id="7" name="Freeform 1">
              <a:extLst>
                <a:ext uri="{FF2B5EF4-FFF2-40B4-BE49-F238E27FC236}">
                  <a16:creationId xmlns:a16="http://schemas.microsoft.com/office/drawing/2014/main" id="{FF0CF8DE-4012-E746-8BCD-2631675CD195}"/>
                </a:ext>
              </a:extLst>
            </p:cNvPr>
            <p:cNvSpPr>
              <a:spLocks noChangeArrowheads="1"/>
            </p:cNvSpPr>
            <p:nvPr/>
          </p:nvSpPr>
          <p:spPr bwMode="auto">
            <a:xfrm>
              <a:off x="6126163" y="2846388"/>
              <a:ext cx="1755775" cy="2824162"/>
            </a:xfrm>
            <a:custGeom>
              <a:avLst/>
              <a:gdLst>
                <a:gd name="T0" fmla="*/ 2437 w 4876"/>
                <a:gd name="T1" fmla="*/ 0 h 7844"/>
                <a:gd name="T2" fmla="*/ 2437 w 4876"/>
                <a:gd name="T3" fmla="*/ 0 h 7844"/>
                <a:gd name="T4" fmla="*/ 1281 w 4876"/>
                <a:gd name="T5" fmla="*/ 407 h 7844"/>
                <a:gd name="T6" fmla="*/ 1218 w 4876"/>
                <a:gd name="T7" fmla="*/ 500 h 7844"/>
                <a:gd name="T8" fmla="*/ 62 w 4876"/>
                <a:gd name="T9" fmla="*/ 3312 h 7844"/>
                <a:gd name="T10" fmla="*/ 250 w 4876"/>
                <a:gd name="T11" fmla="*/ 3781 h 7844"/>
                <a:gd name="T12" fmla="*/ 406 w 4876"/>
                <a:gd name="T13" fmla="*/ 3812 h 7844"/>
                <a:gd name="T14" fmla="*/ 718 w 4876"/>
                <a:gd name="T15" fmla="*/ 3562 h 7844"/>
                <a:gd name="T16" fmla="*/ 1343 w 4876"/>
                <a:gd name="T17" fmla="*/ 2063 h 7844"/>
                <a:gd name="T18" fmla="*/ 1406 w 4876"/>
                <a:gd name="T19" fmla="*/ 3749 h 7844"/>
                <a:gd name="T20" fmla="*/ 1437 w 4876"/>
                <a:gd name="T21" fmla="*/ 4062 h 7844"/>
                <a:gd name="T22" fmla="*/ 1218 w 4876"/>
                <a:gd name="T23" fmla="*/ 7343 h 7844"/>
                <a:gd name="T24" fmla="*/ 1625 w 4876"/>
                <a:gd name="T25" fmla="*/ 7843 h 7844"/>
                <a:gd name="T26" fmla="*/ 1656 w 4876"/>
                <a:gd name="T27" fmla="*/ 7843 h 7844"/>
                <a:gd name="T28" fmla="*/ 2125 w 4876"/>
                <a:gd name="T29" fmla="*/ 7406 h 7844"/>
                <a:gd name="T30" fmla="*/ 2312 w 4876"/>
                <a:gd name="T31" fmla="*/ 4218 h 7844"/>
                <a:gd name="T32" fmla="*/ 2437 w 4876"/>
                <a:gd name="T33" fmla="*/ 4062 h 7844"/>
                <a:gd name="T34" fmla="*/ 2562 w 4876"/>
                <a:gd name="T35" fmla="*/ 4218 h 7844"/>
                <a:gd name="T36" fmla="*/ 2718 w 4876"/>
                <a:gd name="T37" fmla="*/ 7406 h 7844"/>
                <a:gd name="T38" fmla="*/ 3187 w 4876"/>
                <a:gd name="T39" fmla="*/ 7843 h 7844"/>
                <a:gd name="T40" fmla="*/ 3218 w 4876"/>
                <a:gd name="T41" fmla="*/ 7843 h 7844"/>
                <a:gd name="T42" fmla="*/ 3656 w 4876"/>
                <a:gd name="T43" fmla="*/ 7343 h 7844"/>
                <a:gd name="T44" fmla="*/ 3437 w 4876"/>
                <a:gd name="T45" fmla="*/ 4062 h 7844"/>
                <a:gd name="T46" fmla="*/ 3437 w 4876"/>
                <a:gd name="T47" fmla="*/ 3749 h 7844"/>
                <a:gd name="T48" fmla="*/ 3500 w 4876"/>
                <a:gd name="T49" fmla="*/ 2063 h 7844"/>
                <a:gd name="T50" fmla="*/ 4125 w 4876"/>
                <a:gd name="T51" fmla="*/ 3562 h 7844"/>
                <a:gd name="T52" fmla="*/ 4468 w 4876"/>
                <a:gd name="T53" fmla="*/ 3812 h 7844"/>
                <a:gd name="T54" fmla="*/ 4593 w 4876"/>
                <a:gd name="T55" fmla="*/ 3781 h 7844"/>
                <a:gd name="T56" fmla="*/ 4781 w 4876"/>
                <a:gd name="T57" fmla="*/ 3312 h 7844"/>
                <a:gd name="T58" fmla="*/ 3656 w 4876"/>
                <a:gd name="T59" fmla="*/ 500 h 7844"/>
                <a:gd name="T60" fmla="*/ 3562 w 4876"/>
                <a:gd name="T61" fmla="*/ 407 h 7844"/>
                <a:gd name="T62" fmla="*/ 2437 w 4876"/>
                <a:gd name="T63" fmla="*/ 0 h 7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6" h="7844">
                  <a:moveTo>
                    <a:pt x="2437" y="0"/>
                  </a:moveTo>
                  <a:lnTo>
                    <a:pt x="2437" y="0"/>
                  </a:lnTo>
                  <a:cubicBezTo>
                    <a:pt x="1531" y="0"/>
                    <a:pt x="1281" y="407"/>
                    <a:pt x="1281" y="407"/>
                  </a:cubicBezTo>
                  <a:cubicBezTo>
                    <a:pt x="1250" y="438"/>
                    <a:pt x="1218" y="469"/>
                    <a:pt x="1218" y="500"/>
                  </a:cubicBezTo>
                  <a:cubicBezTo>
                    <a:pt x="62" y="3312"/>
                    <a:pt x="62" y="3312"/>
                    <a:pt x="62" y="3312"/>
                  </a:cubicBezTo>
                  <a:cubicBezTo>
                    <a:pt x="0" y="3499"/>
                    <a:pt x="62" y="3687"/>
                    <a:pt x="250" y="3781"/>
                  </a:cubicBezTo>
                  <a:cubicBezTo>
                    <a:pt x="312" y="3781"/>
                    <a:pt x="343" y="3812"/>
                    <a:pt x="406" y="3812"/>
                  </a:cubicBezTo>
                  <a:cubicBezTo>
                    <a:pt x="531" y="3812"/>
                    <a:pt x="656" y="3718"/>
                    <a:pt x="718" y="3562"/>
                  </a:cubicBezTo>
                  <a:cubicBezTo>
                    <a:pt x="1343" y="2063"/>
                    <a:pt x="1343" y="2063"/>
                    <a:pt x="1343" y="2063"/>
                  </a:cubicBezTo>
                  <a:cubicBezTo>
                    <a:pt x="1406" y="3749"/>
                    <a:pt x="1406" y="3749"/>
                    <a:pt x="1406" y="3749"/>
                  </a:cubicBezTo>
                  <a:cubicBezTo>
                    <a:pt x="1437" y="4062"/>
                    <a:pt x="1437" y="4062"/>
                    <a:pt x="1437" y="4062"/>
                  </a:cubicBezTo>
                  <a:cubicBezTo>
                    <a:pt x="1218" y="7343"/>
                    <a:pt x="1218" y="7343"/>
                    <a:pt x="1218" y="7343"/>
                  </a:cubicBezTo>
                  <a:cubicBezTo>
                    <a:pt x="1187" y="7593"/>
                    <a:pt x="1375" y="7812"/>
                    <a:pt x="1625" y="7843"/>
                  </a:cubicBezTo>
                  <a:cubicBezTo>
                    <a:pt x="1656" y="7843"/>
                    <a:pt x="1656" y="7843"/>
                    <a:pt x="1656" y="7843"/>
                  </a:cubicBezTo>
                  <a:cubicBezTo>
                    <a:pt x="1906" y="7843"/>
                    <a:pt x="2093" y="7656"/>
                    <a:pt x="2125" y="7406"/>
                  </a:cubicBezTo>
                  <a:cubicBezTo>
                    <a:pt x="2312" y="4218"/>
                    <a:pt x="2312" y="4218"/>
                    <a:pt x="2312" y="4218"/>
                  </a:cubicBezTo>
                  <a:cubicBezTo>
                    <a:pt x="2312" y="4218"/>
                    <a:pt x="2312" y="4062"/>
                    <a:pt x="2437" y="4062"/>
                  </a:cubicBezTo>
                  <a:cubicBezTo>
                    <a:pt x="2562" y="4062"/>
                    <a:pt x="2562" y="4218"/>
                    <a:pt x="2562" y="4218"/>
                  </a:cubicBezTo>
                  <a:cubicBezTo>
                    <a:pt x="2718" y="7406"/>
                    <a:pt x="2718" y="7406"/>
                    <a:pt x="2718" y="7406"/>
                  </a:cubicBezTo>
                  <a:cubicBezTo>
                    <a:pt x="2750" y="7656"/>
                    <a:pt x="2937" y="7843"/>
                    <a:pt x="3187" y="7843"/>
                  </a:cubicBezTo>
                  <a:lnTo>
                    <a:pt x="3218" y="7843"/>
                  </a:lnTo>
                  <a:cubicBezTo>
                    <a:pt x="3468" y="7812"/>
                    <a:pt x="3656" y="7593"/>
                    <a:pt x="3656" y="7343"/>
                  </a:cubicBezTo>
                  <a:cubicBezTo>
                    <a:pt x="3437" y="4062"/>
                    <a:pt x="3437" y="4062"/>
                    <a:pt x="3437" y="4062"/>
                  </a:cubicBezTo>
                  <a:cubicBezTo>
                    <a:pt x="3437" y="3749"/>
                    <a:pt x="3437" y="3749"/>
                    <a:pt x="3437" y="3749"/>
                  </a:cubicBezTo>
                  <a:cubicBezTo>
                    <a:pt x="3500" y="2063"/>
                    <a:pt x="3500" y="2063"/>
                    <a:pt x="3500" y="2063"/>
                  </a:cubicBezTo>
                  <a:cubicBezTo>
                    <a:pt x="4125" y="3562"/>
                    <a:pt x="4125" y="3562"/>
                    <a:pt x="4125" y="3562"/>
                  </a:cubicBezTo>
                  <a:cubicBezTo>
                    <a:pt x="4187" y="3718"/>
                    <a:pt x="4312" y="3812"/>
                    <a:pt x="4468" y="3812"/>
                  </a:cubicBezTo>
                  <a:cubicBezTo>
                    <a:pt x="4500" y="3812"/>
                    <a:pt x="4562" y="3781"/>
                    <a:pt x="4593" y="3781"/>
                  </a:cubicBezTo>
                  <a:cubicBezTo>
                    <a:pt x="4781" y="3687"/>
                    <a:pt x="4875" y="3499"/>
                    <a:pt x="4781" y="3312"/>
                  </a:cubicBezTo>
                  <a:cubicBezTo>
                    <a:pt x="3656" y="500"/>
                    <a:pt x="3656" y="500"/>
                    <a:pt x="3656" y="500"/>
                  </a:cubicBezTo>
                  <a:cubicBezTo>
                    <a:pt x="3625" y="469"/>
                    <a:pt x="3593" y="438"/>
                    <a:pt x="3562" y="407"/>
                  </a:cubicBezTo>
                  <a:cubicBezTo>
                    <a:pt x="3562" y="407"/>
                    <a:pt x="3312" y="0"/>
                    <a:pt x="243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8" name="Freeform 2">
              <a:extLst>
                <a:ext uri="{FF2B5EF4-FFF2-40B4-BE49-F238E27FC236}">
                  <a16:creationId xmlns:a16="http://schemas.microsoft.com/office/drawing/2014/main" id="{0FE3E5B2-8D09-DE44-819A-3182CE256E9C}"/>
                </a:ext>
              </a:extLst>
            </p:cNvPr>
            <p:cNvSpPr>
              <a:spLocks noChangeArrowheads="1"/>
            </p:cNvSpPr>
            <p:nvPr/>
          </p:nvSpPr>
          <p:spPr bwMode="auto">
            <a:xfrm>
              <a:off x="6677025" y="2070100"/>
              <a:ext cx="641350" cy="641350"/>
            </a:xfrm>
            <a:custGeom>
              <a:avLst/>
              <a:gdLst>
                <a:gd name="T0" fmla="*/ 906 w 1782"/>
                <a:gd name="T1" fmla="*/ 0 h 1782"/>
                <a:gd name="T2" fmla="*/ 906 w 1782"/>
                <a:gd name="T3" fmla="*/ 0 h 1782"/>
                <a:gd name="T4" fmla="*/ 0 w 1782"/>
                <a:gd name="T5" fmla="*/ 906 h 1782"/>
                <a:gd name="T6" fmla="*/ 906 w 1782"/>
                <a:gd name="T7" fmla="*/ 1781 h 1782"/>
                <a:gd name="T8" fmla="*/ 1781 w 1782"/>
                <a:gd name="T9" fmla="*/ 906 h 1782"/>
                <a:gd name="T10" fmla="*/ 906 w 1782"/>
                <a:gd name="T11" fmla="*/ 0 h 1782"/>
              </a:gdLst>
              <a:ahLst/>
              <a:cxnLst>
                <a:cxn ang="0">
                  <a:pos x="T0" y="T1"/>
                </a:cxn>
                <a:cxn ang="0">
                  <a:pos x="T2" y="T3"/>
                </a:cxn>
                <a:cxn ang="0">
                  <a:pos x="T4" y="T5"/>
                </a:cxn>
                <a:cxn ang="0">
                  <a:pos x="T6" y="T7"/>
                </a:cxn>
                <a:cxn ang="0">
                  <a:pos x="T8" y="T9"/>
                </a:cxn>
                <a:cxn ang="0">
                  <a:pos x="T10" y="T11"/>
                </a:cxn>
              </a:cxnLst>
              <a:rect l="0" t="0" r="r" b="b"/>
              <a:pathLst>
                <a:path w="1782" h="1782">
                  <a:moveTo>
                    <a:pt x="906" y="0"/>
                  </a:moveTo>
                  <a:lnTo>
                    <a:pt x="906" y="0"/>
                  </a:lnTo>
                  <a:cubicBezTo>
                    <a:pt x="406" y="0"/>
                    <a:pt x="0" y="406"/>
                    <a:pt x="0" y="906"/>
                  </a:cubicBezTo>
                  <a:cubicBezTo>
                    <a:pt x="0" y="1406"/>
                    <a:pt x="406" y="1781"/>
                    <a:pt x="906" y="1781"/>
                  </a:cubicBezTo>
                  <a:cubicBezTo>
                    <a:pt x="1375" y="1781"/>
                    <a:pt x="1781" y="1406"/>
                    <a:pt x="1781" y="906"/>
                  </a:cubicBezTo>
                  <a:cubicBezTo>
                    <a:pt x="1781" y="406"/>
                    <a:pt x="1375" y="0"/>
                    <a:pt x="90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9" name="Group 8">
            <a:extLst>
              <a:ext uri="{FF2B5EF4-FFF2-40B4-BE49-F238E27FC236}">
                <a16:creationId xmlns:a16="http://schemas.microsoft.com/office/drawing/2014/main" id="{759D6A29-E665-CB4E-9797-D58581B119AD}"/>
              </a:ext>
            </a:extLst>
          </p:cNvPr>
          <p:cNvGrpSpPr/>
          <p:nvPr/>
        </p:nvGrpSpPr>
        <p:grpSpPr>
          <a:xfrm>
            <a:off x="4716870" y="5229600"/>
            <a:ext cx="399628" cy="812785"/>
            <a:chOff x="1625600" y="2216150"/>
            <a:chExt cx="1687513" cy="3432175"/>
          </a:xfrm>
          <a:solidFill>
            <a:schemeClr val="accent1"/>
          </a:solidFill>
        </p:grpSpPr>
        <p:sp>
          <p:nvSpPr>
            <p:cNvPr id="10" name="Freeform 3">
              <a:extLst>
                <a:ext uri="{FF2B5EF4-FFF2-40B4-BE49-F238E27FC236}">
                  <a16:creationId xmlns:a16="http://schemas.microsoft.com/office/drawing/2014/main" id="{9D635EDB-56A5-6B40-9E78-B23AE04DFDA1}"/>
                </a:ext>
              </a:extLst>
            </p:cNvPr>
            <p:cNvSpPr>
              <a:spLocks noChangeArrowheads="1"/>
            </p:cNvSpPr>
            <p:nvPr/>
          </p:nvSpPr>
          <p:spPr bwMode="auto">
            <a:xfrm>
              <a:off x="1625600" y="2959100"/>
              <a:ext cx="1687513" cy="2689225"/>
            </a:xfrm>
            <a:custGeom>
              <a:avLst/>
              <a:gdLst>
                <a:gd name="T0" fmla="*/ 2344 w 4689"/>
                <a:gd name="T1" fmla="*/ 0 h 7469"/>
                <a:gd name="T2" fmla="*/ 2344 w 4689"/>
                <a:gd name="T3" fmla="*/ 0 h 7469"/>
                <a:gd name="T4" fmla="*/ 1251 w 4689"/>
                <a:gd name="T5" fmla="*/ 375 h 7469"/>
                <a:gd name="T6" fmla="*/ 1188 w 4689"/>
                <a:gd name="T7" fmla="*/ 469 h 7469"/>
                <a:gd name="T8" fmla="*/ 1126 w 4689"/>
                <a:gd name="T9" fmla="*/ 594 h 7469"/>
                <a:gd name="T10" fmla="*/ 94 w 4689"/>
                <a:gd name="T11" fmla="*/ 3155 h 7469"/>
                <a:gd name="T12" fmla="*/ 282 w 4689"/>
                <a:gd name="T13" fmla="*/ 3624 h 7469"/>
                <a:gd name="T14" fmla="*/ 407 w 4689"/>
                <a:gd name="T15" fmla="*/ 3624 h 7469"/>
                <a:gd name="T16" fmla="*/ 719 w 4689"/>
                <a:gd name="T17" fmla="*/ 3436 h 7469"/>
                <a:gd name="T18" fmla="*/ 1376 w 4689"/>
                <a:gd name="T19" fmla="*/ 1812 h 7469"/>
                <a:gd name="T20" fmla="*/ 1376 w 4689"/>
                <a:gd name="T21" fmla="*/ 1844 h 7469"/>
                <a:gd name="T22" fmla="*/ 532 w 4689"/>
                <a:gd name="T23" fmla="*/ 4874 h 7469"/>
                <a:gd name="T24" fmla="*/ 1376 w 4689"/>
                <a:gd name="T25" fmla="*/ 4718 h 7469"/>
                <a:gd name="T26" fmla="*/ 1251 w 4689"/>
                <a:gd name="T27" fmla="*/ 7061 h 7469"/>
                <a:gd name="T28" fmla="*/ 1594 w 4689"/>
                <a:gd name="T29" fmla="*/ 7468 h 7469"/>
                <a:gd name="T30" fmla="*/ 1626 w 4689"/>
                <a:gd name="T31" fmla="*/ 7468 h 7469"/>
                <a:gd name="T32" fmla="*/ 2001 w 4689"/>
                <a:gd name="T33" fmla="*/ 7093 h 7469"/>
                <a:gd name="T34" fmla="*/ 2188 w 4689"/>
                <a:gd name="T35" fmla="*/ 4655 h 7469"/>
                <a:gd name="T36" fmla="*/ 2344 w 4689"/>
                <a:gd name="T37" fmla="*/ 4624 h 7469"/>
                <a:gd name="T38" fmla="*/ 2532 w 4689"/>
                <a:gd name="T39" fmla="*/ 4655 h 7469"/>
                <a:gd name="T40" fmla="*/ 2688 w 4689"/>
                <a:gd name="T41" fmla="*/ 7093 h 7469"/>
                <a:gd name="T42" fmla="*/ 3094 w 4689"/>
                <a:gd name="T43" fmla="*/ 7468 h 7469"/>
                <a:gd name="T44" fmla="*/ 3126 w 4689"/>
                <a:gd name="T45" fmla="*/ 7468 h 7469"/>
                <a:gd name="T46" fmla="*/ 3469 w 4689"/>
                <a:gd name="T47" fmla="*/ 7061 h 7469"/>
                <a:gd name="T48" fmla="*/ 3313 w 4689"/>
                <a:gd name="T49" fmla="*/ 4718 h 7469"/>
                <a:gd name="T50" fmla="*/ 4188 w 4689"/>
                <a:gd name="T51" fmla="*/ 4874 h 7469"/>
                <a:gd name="T52" fmla="*/ 3344 w 4689"/>
                <a:gd name="T53" fmla="*/ 1844 h 7469"/>
                <a:gd name="T54" fmla="*/ 3344 w 4689"/>
                <a:gd name="T55" fmla="*/ 1812 h 7469"/>
                <a:gd name="T56" fmla="*/ 4001 w 4689"/>
                <a:gd name="T57" fmla="*/ 3436 h 7469"/>
                <a:gd name="T58" fmla="*/ 4313 w 4689"/>
                <a:gd name="T59" fmla="*/ 3624 h 7469"/>
                <a:gd name="T60" fmla="*/ 4438 w 4689"/>
                <a:gd name="T61" fmla="*/ 3624 h 7469"/>
                <a:gd name="T62" fmla="*/ 4626 w 4689"/>
                <a:gd name="T63" fmla="*/ 3155 h 7469"/>
                <a:gd name="T64" fmla="*/ 3594 w 4689"/>
                <a:gd name="T65" fmla="*/ 594 h 7469"/>
                <a:gd name="T66" fmla="*/ 3532 w 4689"/>
                <a:gd name="T67" fmla="*/ 469 h 7469"/>
                <a:gd name="T68" fmla="*/ 3469 w 4689"/>
                <a:gd name="T69" fmla="*/ 375 h 7469"/>
                <a:gd name="T70" fmla="*/ 2344 w 4689"/>
                <a:gd name="T71" fmla="*/ 0 h 7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89" h="7469">
                  <a:moveTo>
                    <a:pt x="2344" y="0"/>
                  </a:moveTo>
                  <a:lnTo>
                    <a:pt x="2344" y="0"/>
                  </a:lnTo>
                  <a:cubicBezTo>
                    <a:pt x="1501" y="0"/>
                    <a:pt x="1251" y="375"/>
                    <a:pt x="1251" y="375"/>
                  </a:cubicBezTo>
                  <a:cubicBezTo>
                    <a:pt x="1251" y="375"/>
                    <a:pt x="1219" y="437"/>
                    <a:pt x="1188" y="469"/>
                  </a:cubicBezTo>
                  <a:cubicBezTo>
                    <a:pt x="1126" y="594"/>
                    <a:pt x="1126" y="594"/>
                    <a:pt x="1126" y="594"/>
                  </a:cubicBezTo>
                  <a:cubicBezTo>
                    <a:pt x="94" y="3155"/>
                    <a:pt x="94" y="3155"/>
                    <a:pt x="94" y="3155"/>
                  </a:cubicBezTo>
                  <a:cubicBezTo>
                    <a:pt x="0" y="3343"/>
                    <a:pt x="94" y="3530"/>
                    <a:pt x="282" y="3624"/>
                  </a:cubicBezTo>
                  <a:cubicBezTo>
                    <a:pt x="313" y="3624"/>
                    <a:pt x="376" y="3624"/>
                    <a:pt x="407" y="3624"/>
                  </a:cubicBezTo>
                  <a:cubicBezTo>
                    <a:pt x="532" y="3624"/>
                    <a:pt x="657" y="3561"/>
                    <a:pt x="719" y="3436"/>
                  </a:cubicBezTo>
                  <a:cubicBezTo>
                    <a:pt x="1376" y="1812"/>
                    <a:pt x="1376" y="1812"/>
                    <a:pt x="1376" y="1812"/>
                  </a:cubicBezTo>
                  <a:cubicBezTo>
                    <a:pt x="1376" y="1844"/>
                    <a:pt x="1376" y="1844"/>
                    <a:pt x="1376" y="1844"/>
                  </a:cubicBezTo>
                  <a:cubicBezTo>
                    <a:pt x="532" y="4874"/>
                    <a:pt x="532" y="4874"/>
                    <a:pt x="532" y="4874"/>
                  </a:cubicBezTo>
                  <a:cubicBezTo>
                    <a:pt x="532" y="4874"/>
                    <a:pt x="876" y="4780"/>
                    <a:pt x="1376" y="4718"/>
                  </a:cubicBezTo>
                  <a:cubicBezTo>
                    <a:pt x="1251" y="7061"/>
                    <a:pt x="1251" y="7061"/>
                    <a:pt x="1251" y="7061"/>
                  </a:cubicBezTo>
                  <a:cubicBezTo>
                    <a:pt x="1219" y="7280"/>
                    <a:pt x="1376" y="7468"/>
                    <a:pt x="1594" y="7468"/>
                  </a:cubicBezTo>
                  <a:lnTo>
                    <a:pt x="1626" y="7468"/>
                  </a:lnTo>
                  <a:cubicBezTo>
                    <a:pt x="1844" y="7468"/>
                    <a:pt x="2001" y="7311"/>
                    <a:pt x="2001" y="7093"/>
                  </a:cubicBezTo>
                  <a:cubicBezTo>
                    <a:pt x="2188" y="4655"/>
                    <a:pt x="2188" y="4655"/>
                    <a:pt x="2188" y="4655"/>
                  </a:cubicBezTo>
                  <a:cubicBezTo>
                    <a:pt x="2251" y="4655"/>
                    <a:pt x="2282" y="4624"/>
                    <a:pt x="2344" y="4624"/>
                  </a:cubicBezTo>
                  <a:cubicBezTo>
                    <a:pt x="2407" y="4624"/>
                    <a:pt x="2469" y="4655"/>
                    <a:pt x="2532" y="4655"/>
                  </a:cubicBezTo>
                  <a:cubicBezTo>
                    <a:pt x="2688" y="7093"/>
                    <a:pt x="2688" y="7093"/>
                    <a:pt x="2688" y="7093"/>
                  </a:cubicBezTo>
                  <a:cubicBezTo>
                    <a:pt x="2719" y="7311"/>
                    <a:pt x="2876" y="7468"/>
                    <a:pt x="3094" y="7468"/>
                  </a:cubicBezTo>
                  <a:cubicBezTo>
                    <a:pt x="3094" y="7468"/>
                    <a:pt x="3094" y="7468"/>
                    <a:pt x="3126" y="7468"/>
                  </a:cubicBezTo>
                  <a:cubicBezTo>
                    <a:pt x="3344" y="7468"/>
                    <a:pt x="3501" y="7280"/>
                    <a:pt x="3469" y="7061"/>
                  </a:cubicBezTo>
                  <a:cubicBezTo>
                    <a:pt x="3313" y="4718"/>
                    <a:pt x="3313" y="4718"/>
                    <a:pt x="3313" y="4718"/>
                  </a:cubicBezTo>
                  <a:cubicBezTo>
                    <a:pt x="3844" y="4780"/>
                    <a:pt x="4188" y="4874"/>
                    <a:pt x="4188" y="4874"/>
                  </a:cubicBezTo>
                  <a:cubicBezTo>
                    <a:pt x="3344" y="1844"/>
                    <a:pt x="3344" y="1844"/>
                    <a:pt x="3344" y="1844"/>
                  </a:cubicBezTo>
                  <a:cubicBezTo>
                    <a:pt x="3344" y="1812"/>
                    <a:pt x="3344" y="1812"/>
                    <a:pt x="3344" y="1812"/>
                  </a:cubicBezTo>
                  <a:cubicBezTo>
                    <a:pt x="4001" y="3436"/>
                    <a:pt x="4001" y="3436"/>
                    <a:pt x="4001" y="3436"/>
                  </a:cubicBezTo>
                  <a:cubicBezTo>
                    <a:pt x="4063" y="3561"/>
                    <a:pt x="4188" y="3624"/>
                    <a:pt x="4313" y="3624"/>
                  </a:cubicBezTo>
                  <a:cubicBezTo>
                    <a:pt x="4344" y="3624"/>
                    <a:pt x="4407" y="3624"/>
                    <a:pt x="4438" y="3624"/>
                  </a:cubicBezTo>
                  <a:cubicBezTo>
                    <a:pt x="4626" y="3530"/>
                    <a:pt x="4688" y="3343"/>
                    <a:pt x="4626" y="3155"/>
                  </a:cubicBezTo>
                  <a:cubicBezTo>
                    <a:pt x="3594" y="594"/>
                    <a:pt x="3594" y="594"/>
                    <a:pt x="3594" y="594"/>
                  </a:cubicBezTo>
                  <a:cubicBezTo>
                    <a:pt x="3532" y="469"/>
                    <a:pt x="3532" y="469"/>
                    <a:pt x="3532" y="469"/>
                  </a:cubicBezTo>
                  <a:cubicBezTo>
                    <a:pt x="3501" y="437"/>
                    <a:pt x="3469" y="375"/>
                    <a:pt x="3469" y="375"/>
                  </a:cubicBezTo>
                  <a:cubicBezTo>
                    <a:pt x="3469" y="375"/>
                    <a:pt x="3219" y="0"/>
                    <a:pt x="234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 name="Freeform 4">
              <a:extLst>
                <a:ext uri="{FF2B5EF4-FFF2-40B4-BE49-F238E27FC236}">
                  <a16:creationId xmlns:a16="http://schemas.microsoft.com/office/drawing/2014/main" id="{A5416FAC-F49C-1B43-AAF8-F92AE189CA94}"/>
                </a:ext>
              </a:extLst>
            </p:cNvPr>
            <p:cNvSpPr>
              <a:spLocks noChangeArrowheads="1"/>
            </p:cNvSpPr>
            <p:nvPr/>
          </p:nvSpPr>
          <p:spPr bwMode="auto">
            <a:xfrm>
              <a:off x="2165350" y="2216150"/>
              <a:ext cx="619125" cy="608013"/>
            </a:xfrm>
            <a:custGeom>
              <a:avLst/>
              <a:gdLst>
                <a:gd name="T0" fmla="*/ 843 w 1719"/>
                <a:gd name="T1" fmla="*/ 0 h 1689"/>
                <a:gd name="T2" fmla="*/ 843 w 1719"/>
                <a:gd name="T3" fmla="*/ 0 h 1689"/>
                <a:gd name="T4" fmla="*/ 0 w 1719"/>
                <a:gd name="T5" fmla="*/ 844 h 1689"/>
                <a:gd name="T6" fmla="*/ 843 w 1719"/>
                <a:gd name="T7" fmla="*/ 1688 h 1689"/>
                <a:gd name="T8" fmla="*/ 1718 w 1719"/>
                <a:gd name="T9" fmla="*/ 844 h 1689"/>
                <a:gd name="T10" fmla="*/ 843 w 1719"/>
                <a:gd name="T11" fmla="*/ 0 h 1689"/>
              </a:gdLst>
              <a:ahLst/>
              <a:cxnLst>
                <a:cxn ang="0">
                  <a:pos x="T0" y="T1"/>
                </a:cxn>
                <a:cxn ang="0">
                  <a:pos x="T2" y="T3"/>
                </a:cxn>
                <a:cxn ang="0">
                  <a:pos x="T4" y="T5"/>
                </a:cxn>
                <a:cxn ang="0">
                  <a:pos x="T6" y="T7"/>
                </a:cxn>
                <a:cxn ang="0">
                  <a:pos x="T8" y="T9"/>
                </a:cxn>
                <a:cxn ang="0">
                  <a:pos x="T10" y="T11"/>
                </a:cxn>
              </a:cxnLst>
              <a:rect l="0" t="0" r="r" b="b"/>
              <a:pathLst>
                <a:path w="1719" h="1689">
                  <a:moveTo>
                    <a:pt x="843" y="0"/>
                  </a:moveTo>
                  <a:lnTo>
                    <a:pt x="843" y="0"/>
                  </a:lnTo>
                  <a:cubicBezTo>
                    <a:pt x="375" y="0"/>
                    <a:pt x="0" y="375"/>
                    <a:pt x="0" y="844"/>
                  </a:cubicBezTo>
                  <a:cubicBezTo>
                    <a:pt x="0" y="1313"/>
                    <a:pt x="375" y="1688"/>
                    <a:pt x="843" y="1688"/>
                  </a:cubicBezTo>
                  <a:cubicBezTo>
                    <a:pt x="1343" y="1688"/>
                    <a:pt x="1718" y="1313"/>
                    <a:pt x="1718" y="844"/>
                  </a:cubicBezTo>
                  <a:cubicBezTo>
                    <a:pt x="1718" y="375"/>
                    <a:pt x="1343" y="0"/>
                    <a:pt x="84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2" name="Title 1">
            <a:extLst>
              <a:ext uri="{FF2B5EF4-FFF2-40B4-BE49-F238E27FC236}">
                <a16:creationId xmlns:a16="http://schemas.microsoft.com/office/drawing/2014/main" id="{76659282-0E76-A147-BA83-89C182E96BEE}"/>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Market Review</a:t>
            </a:r>
          </a:p>
        </p:txBody>
      </p:sp>
      <p:sp>
        <p:nvSpPr>
          <p:cNvPr id="15" name="Rectangle 14">
            <a:extLst>
              <a:ext uri="{FF2B5EF4-FFF2-40B4-BE49-F238E27FC236}">
                <a16:creationId xmlns:a16="http://schemas.microsoft.com/office/drawing/2014/main" id="{1A818D43-A585-2E4F-97D7-5DE453DC65BE}"/>
              </a:ext>
            </a:extLst>
          </p:cNvPr>
          <p:cNvSpPr/>
          <p:nvPr/>
        </p:nvSpPr>
        <p:spPr>
          <a:xfrm>
            <a:off x="359064" y="1905659"/>
            <a:ext cx="3863748" cy="333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5840" lvl="2"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OBJECTIVE</a:t>
            </a:r>
          </a:p>
          <a:p>
            <a:pPr>
              <a:lnSpc>
                <a:spcPct val="150000"/>
              </a:lnSpc>
            </a:pPr>
            <a:r>
              <a:rPr lang="en-US" sz="1600" dirty="0">
                <a:solidFill>
                  <a:schemeClr val="tx1"/>
                </a:solidFill>
                <a:latin typeface="Avenir Book" panose="02000503020000020003" pitchFamily="2" charset="0"/>
              </a:rPr>
              <a:t>Research the state of the industry/market in which you compete</a:t>
            </a:r>
          </a:p>
          <a:p>
            <a:pPr marL="188913" indent="-188913">
              <a:lnSpc>
                <a:spcPct val="150000"/>
              </a:lnSpc>
              <a:buFont typeface="Arial" panose="020B0604020202020204" pitchFamily="34" charset="0"/>
              <a:buChar char="•"/>
            </a:pPr>
            <a:r>
              <a:rPr lang="en-US" sz="1600" dirty="0">
                <a:solidFill>
                  <a:schemeClr val="tx1"/>
                </a:solidFill>
                <a:latin typeface="Avenir Book" panose="02000503020000020003" pitchFamily="2" charset="0"/>
              </a:rPr>
              <a:t>Examine your target market demographics e.g. Target  age, sex, race, family status and behaviors</a:t>
            </a:r>
          </a:p>
          <a:p>
            <a:pPr marL="188913" indent="-188913">
              <a:lnSpc>
                <a:spcPct val="150000"/>
              </a:lnSpc>
              <a:buFont typeface="Arial" panose="020B0604020202020204" pitchFamily="34" charset="0"/>
              <a:buChar char="•"/>
            </a:pPr>
            <a:r>
              <a:rPr lang="en-US" sz="1600" dirty="0">
                <a:solidFill>
                  <a:schemeClr val="tx1"/>
                </a:solidFill>
                <a:latin typeface="Avenir Book" panose="02000503020000020003" pitchFamily="2" charset="0"/>
              </a:rPr>
              <a:t>Buying behavior e.g. Popular days or time of the year</a:t>
            </a:r>
          </a:p>
          <a:p>
            <a:pPr marL="188913" indent="-188913">
              <a:lnSpc>
                <a:spcPct val="150000"/>
              </a:lnSpc>
              <a:buFont typeface="Arial" panose="020B0604020202020204" pitchFamily="34" charset="0"/>
              <a:buChar char="•"/>
            </a:pPr>
            <a:r>
              <a:rPr lang="en-US" sz="1600" dirty="0">
                <a:solidFill>
                  <a:schemeClr val="tx1"/>
                </a:solidFill>
                <a:latin typeface="Avenir Book" panose="02000503020000020003" pitchFamily="2" charset="0"/>
              </a:rPr>
              <a:t>Target region e.g. Local or global</a:t>
            </a:r>
          </a:p>
        </p:txBody>
      </p:sp>
      <p:sp>
        <p:nvSpPr>
          <p:cNvPr id="17" name="TextBox 16">
            <a:extLst>
              <a:ext uri="{FF2B5EF4-FFF2-40B4-BE49-F238E27FC236}">
                <a16:creationId xmlns:a16="http://schemas.microsoft.com/office/drawing/2014/main" id="{406C4B86-65C8-FA49-8E1F-3EDE447289AF}"/>
              </a:ext>
            </a:extLst>
          </p:cNvPr>
          <p:cNvSpPr txBox="1"/>
          <p:nvPr/>
        </p:nvSpPr>
        <p:spPr>
          <a:xfrm>
            <a:off x="9489309" y="1813126"/>
            <a:ext cx="2668198" cy="1345368"/>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Industry organizations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Online demographic data</a:t>
            </a:r>
          </a:p>
          <a:p>
            <a:pPr marL="285750" indent="-285750">
              <a:lnSpc>
                <a:spcPts val="2040"/>
              </a:lnSpc>
              <a:buFont typeface="Arial" panose="020B0604020202020204" pitchFamily="34" charset="0"/>
              <a:buChar char="•"/>
            </a:pPr>
            <a:endParaRPr lang="en-US" sz="1600" dirty="0">
              <a:latin typeface="Avenir Book" panose="02000503020000020003" pitchFamily="2" charset="0"/>
              <a:ea typeface="Lato Light" panose="020F0502020204030203" pitchFamily="34" charset="0"/>
              <a:cs typeface="Lato Light" panose="020F0502020204030203" pitchFamily="34" charset="0"/>
            </a:endParaRPr>
          </a:p>
        </p:txBody>
      </p:sp>
      <p:grpSp>
        <p:nvGrpSpPr>
          <p:cNvPr id="19" name="Group 18">
            <a:extLst>
              <a:ext uri="{FF2B5EF4-FFF2-40B4-BE49-F238E27FC236}">
                <a16:creationId xmlns:a16="http://schemas.microsoft.com/office/drawing/2014/main" id="{A92B45F2-A7D5-4E41-888F-63D6543FBDD3}"/>
              </a:ext>
            </a:extLst>
          </p:cNvPr>
          <p:cNvGrpSpPr/>
          <p:nvPr/>
        </p:nvGrpSpPr>
        <p:grpSpPr>
          <a:xfrm>
            <a:off x="373349" y="1605958"/>
            <a:ext cx="853293" cy="811330"/>
            <a:chOff x="323415" y="1987728"/>
            <a:chExt cx="853293" cy="811330"/>
          </a:xfrm>
        </p:grpSpPr>
        <p:sp>
          <p:nvSpPr>
            <p:cNvPr id="20" name="Oval 19">
              <a:extLst>
                <a:ext uri="{FF2B5EF4-FFF2-40B4-BE49-F238E27FC236}">
                  <a16:creationId xmlns:a16="http://schemas.microsoft.com/office/drawing/2014/main" id="{46AB9D69-D2A3-504B-9729-3E966D799AE3}"/>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Freeform 20">
              <a:extLst>
                <a:ext uri="{FF2B5EF4-FFF2-40B4-BE49-F238E27FC236}">
                  <a16:creationId xmlns:a16="http://schemas.microsoft.com/office/drawing/2014/main" id="{95EB079F-D540-9E4D-A3A7-586FDA064B54}"/>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22" name="Rectangle 21">
            <a:extLst>
              <a:ext uri="{FF2B5EF4-FFF2-40B4-BE49-F238E27FC236}">
                <a16:creationId xmlns:a16="http://schemas.microsoft.com/office/drawing/2014/main" id="{1F627AEE-680B-7A44-B328-E803D4F4B8F1}"/>
              </a:ext>
            </a:extLst>
          </p:cNvPr>
          <p:cNvSpPr/>
          <p:nvPr/>
        </p:nvSpPr>
        <p:spPr>
          <a:xfrm>
            <a:off x="9550448" y="4396349"/>
            <a:ext cx="2415759" cy="15214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latin typeface="Avenir Book" panose="02000503020000020003" pitchFamily="2" charset="0"/>
              </a:rPr>
              <a:t>Key observations that you feel will have the highest impact on your business. </a:t>
            </a:r>
          </a:p>
        </p:txBody>
      </p:sp>
      <p:pic>
        <p:nvPicPr>
          <p:cNvPr id="23" name="Picture 22">
            <a:extLst>
              <a:ext uri="{FF2B5EF4-FFF2-40B4-BE49-F238E27FC236}">
                <a16:creationId xmlns:a16="http://schemas.microsoft.com/office/drawing/2014/main" id="{E6516940-8649-E241-821F-FEA9A13FB25A}"/>
              </a:ext>
            </a:extLst>
          </p:cNvPr>
          <p:cNvPicPr>
            <a:picLocks noChangeAspect="1"/>
          </p:cNvPicPr>
          <p:nvPr/>
        </p:nvPicPr>
        <p:blipFill>
          <a:blip r:embed="rId3"/>
          <a:stretch>
            <a:fillRect/>
          </a:stretch>
        </p:blipFill>
        <p:spPr>
          <a:xfrm>
            <a:off x="9298826" y="3404847"/>
            <a:ext cx="995005" cy="991502"/>
          </a:xfrm>
          <a:prstGeom prst="rect">
            <a:avLst/>
          </a:prstGeom>
        </p:spPr>
      </p:pic>
      <p:sp>
        <p:nvSpPr>
          <p:cNvPr id="24" name="TextBox 23">
            <a:extLst>
              <a:ext uri="{FF2B5EF4-FFF2-40B4-BE49-F238E27FC236}">
                <a16:creationId xmlns:a16="http://schemas.microsoft.com/office/drawing/2014/main" id="{0FD6D2CE-E0F4-804D-ADAD-04B2FCA70C46}"/>
              </a:ext>
            </a:extLst>
          </p:cNvPr>
          <p:cNvSpPr txBox="1"/>
          <p:nvPr/>
        </p:nvSpPr>
        <p:spPr>
          <a:xfrm>
            <a:off x="10293831" y="3619544"/>
            <a:ext cx="1602302" cy="707886"/>
          </a:xfrm>
          <a:prstGeom prst="rect">
            <a:avLst/>
          </a:prstGeom>
          <a:noFill/>
        </p:spPr>
        <p:txBody>
          <a:bodyPr wrap="square" rtlCol="0">
            <a:spAutoFit/>
          </a:bodyPr>
          <a:lstStyle/>
          <a:p>
            <a:r>
              <a:rPr lang="en-US" sz="2000" b="1" dirty="0">
                <a:latin typeface="Avenir Book" panose="02000503020000020003" pitchFamily="2" charset="0"/>
              </a:rPr>
              <a:t>KEY TAKEAWAY</a:t>
            </a:r>
          </a:p>
        </p:txBody>
      </p:sp>
      <p:grpSp>
        <p:nvGrpSpPr>
          <p:cNvPr id="25" name="Group 24">
            <a:extLst>
              <a:ext uri="{FF2B5EF4-FFF2-40B4-BE49-F238E27FC236}">
                <a16:creationId xmlns:a16="http://schemas.microsoft.com/office/drawing/2014/main" id="{26921C49-5DA7-C647-8C19-82A202B838C7}"/>
              </a:ext>
            </a:extLst>
          </p:cNvPr>
          <p:cNvGrpSpPr/>
          <p:nvPr/>
        </p:nvGrpSpPr>
        <p:grpSpPr>
          <a:xfrm>
            <a:off x="5871278" y="4878148"/>
            <a:ext cx="3034432" cy="1629870"/>
            <a:chOff x="1366956" y="5475828"/>
            <a:chExt cx="12902178" cy="6752304"/>
          </a:xfrm>
          <a:solidFill>
            <a:schemeClr val="tx1"/>
          </a:solidFill>
        </p:grpSpPr>
        <p:grpSp>
          <p:nvGrpSpPr>
            <p:cNvPr id="26" name="Group 25">
              <a:extLst>
                <a:ext uri="{FF2B5EF4-FFF2-40B4-BE49-F238E27FC236}">
                  <a16:creationId xmlns:a16="http://schemas.microsoft.com/office/drawing/2014/main" id="{00F0EA61-88F5-EB47-A54F-82C6A5234D95}"/>
                </a:ext>
              </a:extLst>
            </p:cNvPr>
            <p:cNvGrpSpPr/>
            <p:nvPr/>
          </p:nvGrpSpPr>
          <p:grpSpPr>
            <a:xfrm>
              <a:off x="11443625" y="9843432"/>
              <a:ext cx="2369383" cy="1948986"/>
              <a:chOff x="17313474" y="8259388"/>
              <a:chExt cx="3349052" cy="2754834"/>
            </a:xfrm>
            <a:grpFill/>
          </p:grpSpPr>
          <p:sp>
            <p:nvSpPr>
              <p:cNvPr id="407" name="Freeform 403">
                <a:extLst>
                  <a:ext uri="{FF2B5EF4-FFF2-40B4-BE49-F238E27FC236}">
                    <a16:creationId xmlns:a16="http://schemas.microsoft.com/office/drawing/2014/main" id="{D5728BD8-804B-C54A-A58C-5AF241AA1434}"/>
                  </a:ext>
                </a:extLst>
              </p:cNvPr>
              <p:cNvSpPr>
                <a:spLocks/>
              </p:cNvSpPr>
              <p:nvPr/>
            </p:nvSpPr>
            <p:spPr bwMode="auto">
              <a:xfrm>
                <a:off x="17313474" y="8845757"/>
                <a:ext cx="2084011" cy="164847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8" name="Freeform 470">
                <a:extLst>
                  <a:ext uri="{FF2B5EF4-FFF2-40B4-BE49-F238E27FC236}">
                    <a16:creationId xmlns:a16="http://schemas.microsoft.com/office/drawing/2014/main" id="{B1A59D14-C20F-A847-8F6A-30B4791410AF}"/>
                  </a:ext>
                </a:extLst>
              </p:cNvPr>
              <p:cNvSpPr>
                <a:spLocks/>
              </p:cNvSpPr>
              <p:nvPr/>
            </p:nvSpPr>
            <p:spPr bwMode="auto">
              <a:xfrm>
                <a:off x="18212596" y="8259388"/>
                <a:ext cx="48790" cy="221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9" name="Freeform 471">
                <a:extLst>
                  <a:ext uri="{FF2B5EF4-FFF2-40B4-BE49-F238E27FC236}">
                    <a16:creationId xmlns:a16="http://schemas.microsoft.com/office/drawing/2014/main" id="{761BAFB8-914A-194D-AEF8-C1EA89BD5231}"/>
                  </a:ext>
                </a:extLst>
              </p:cNvPr>
              <p:cNvSpPr>
                <a:spLocks/>
              </p:cNvSpPr>
              <p:nvPr/>
            </p:nvSpPr>
            <p:spPr bwMode="auto">
              <a:xfrm>
                <a:off x="18223051" y="8270449"/>
                <a:ext cx="191674" cy="121701"/>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0" name="Freeform 472">
                <a:extLst>
                  <a:ext uri="{FF2B5EF4-FFF2-40B4-BE49-F238E27FC236}">
                    <a16:creationId xmlns:a16="http://schemas.microsoft.com/office/drawing/2014/main" id="{A9BE878C-4252-0543-A5C7-EC182F42ED74}"/>
                  </a:ext>
                </a:extLst>
              </p:cNvPr>
              <p:cNvSpPr>
                <a:spLocks/>
              </p:cNvSpPr>
              <p:nvPr/>
            </p:nvSpPr>
            <p:spPr bwMode="auto">
              <a:xfrm>
                <a:off x="19132628" y="8476972"/>
                <a:ext cx="212583" cy="129075"/>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1" name="Freeform 473">
                <a:extLst>
                  <a:ext uri="{FF2B5EF4-FFF2-40B4-BE49-F238E27FC236}">
                    <a16:creationId xmlns:a16="http://schemas.microsoft.com/office/drawing/2014/main" id="{C84E76CF-F23B-E942-A479-8C0A1961F469}"/>
                  </a:ext>
                </a:extLst>
              </p:cNvPr>
              <p:cNvSpPr>
                <a:spLocks/>
              </p:cNvSpPr>
              <p:nvPr/>
            </p:nvSpPr>
            <p:spPr bwMode="auto">
              <a:xfrm>
                <a:off x="19439307" y="8543352"/>
                <a:ext cx="90610" cy="118010"/>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2" name="Freeform 474">
                <a:extLst>
                  <a:ext uri="{FF2B5EF4-FFF2-40B4-BE49-F238E27FC236}">
                    <a16:creationId xmlns:a16="http://schemas.microsoft.com/office/drawing/2014/main" id="{E6CC2EBE-0DFF-974B-8D5C-7C1DA0325EC6}"/>
                  </a:ext>
                </a:extLst>
              </p:cNvPr>
              <p:cNvSpPr>
                <a:spLocks/>
              </p:cNvSpPr>
              <p:nvPr/>
            </p:nvSpPr>
            <p:spPr bwMode="auto">
              <a:xfrm>
                <a:off x="19704162" y="8760939"/>
                <a:ext cx="59243" cy="62692"/>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3" name="Freeform 475">
                <a:extLst>
                  <a:ext uri="{FF2B5EF4-FFF2-40B4-BE49-F238E27FC236}">
                    <a16:creationId xmlns:a16="http://schemas.microsoft.com/office/drawing/2014/main" id="{B768502C-2CFC-6B4E-AC1D-29634C97292C}"/>
                  </a:ext>
                </a:extLst>
              </p:cNvPr>
              <p:cNvSpPr>
                <a:spLocks/>
              </p:cNvSpPr>
              <p:nvPr/>
            </p:nvSpPr>
            <p:spPr bwMode="auto">
              <a:xfrm>
                <a:off x="19641433" y="8661365"/>
                <a:ext cx="94095" cy="66379"/>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4" name="Freeform 476">
                <a:extLst>
                  <a:ext uri="{FF2B5EF4-FFF2-40B4-BE49-F238E27FC236}">
                    <a16:creationId xmlns:a16="http://schemas.microsoft.com/office/drawing/2014/main" id="{E11385C2-1408-DD48-B040-570D9897B756}"/>
                  </a:ext>
                </a:extLst>
              </p:cNvPr>
              <p:cNvSpPr>
                <a:spLocks/>
              </p:cNvSpPr>
              <p:nvPr/>
            </p:nvSpPr>
            <p:spPr bwMode="auto">
              <a:xfrm>
                <a:off x="19550823" y="8617109"/>
                <a:ext cx="41820" cy="55320"/>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5" name="Freeform 477">
                <a:extLst>
                  <a:ext uri="{FF2B5EF4-FFF2-40B4-BE49-F238E27FC236}">
                    <a16:creationId xmlns:a16="http://schemas.microsoft.com/office/drawing/2014/main" id="{441877F6-49E7-9E4A-8CEE-B0CC4C3BEFB3}"/>
                  </a:ext>
                </a:extLst>
              </p:cNvPr>
              <p:cNvSpPr>
                <a:spLocks/>
              </p:cNvSpPr>
              <p:nvPr/>
            </p:nvSpPr>
            <p:spPr bwMode="auto">
              <a:xfrm>
                <a:off x="19927199" y="9376809"/>
                <a:ext cx="163792" cy="129075"/>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6" name="Freeform 478">
                <a:extLst>
                  <a:ext uri="{FF2B5EF4-FFF2-40B4-BE49-F238E27FC236}">
                    <a16:creationId xmlns:a16="http://schemas.microsoft.com/office/drawing/2014/main" id="{9CA7C4AE-3B07-D240-BFA0-9043E8FF57CD}"/>
                  </a:ext>
                </a:extLst>
              </p:cNvPr>
              <p:cNvSpPr>
                <a:spLocks/>
              </p:cNvSpPr>
              <p:nvPr/>
            </p:nvSpPr>
            <p:spPr bwMode="auto">
              <a:xfrm>
                <a:off x="20366305" y="10199201"/>
                <a:ext cx="115005" cy="151203"/>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7" name="Freeform 479">
                <a:extLst>
                  <a:ext uri="{FF2B5EF4-FFF2-40B4-BE49-F238E27FC236}">
                    <a16:creationId xmlns:a16="http://schemas.microsoft.com/office/drawing/2014/main" id="{AE19CEFF-DABA-EF40-9EBA-FCC46E1648CD}"/>
                  </a:ext>
                </a:extLst>
              </p:cNvPr>
              <p:cNvSpPr>
                <a:spLocks/>
              </p:cNvSpPr>
              <p:nvPr/>
            </p:nvSpPr>
            <p:spPr bwMode="auto">
              <a:xfrm>
                <a:off x="20397671" y="10339341"/>
                <a:ext cx="264855" cy="328220"/>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8" name="Freeform 480">
                <a:extLst>
                  <a:ext uri="{FF2B5EF4-FFF2-40B4-BE49-F238E27FC236}">
                    <a16:creationId xmlns:a16="http://schemas.microsoft.com/office/drawing/2014/main" id="{DCAF7B96-76B9-D54F-A082-209975128BC2}"/>
                  </a:ext>
                </a:extLst>
              </p:cNvPr>
              <p:cNvSpPr>
                <a:spLocks/>
              </p:cNvSpPr>
              <p:nvPr/>
            </p:nvSpPr>
            <p:spPr bwMode="auto">
              <a:xfrm>
                <a:off x="20049176" y="10579051"/>
                <a:ext cx="400771" cy="413040"/>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9" name="Freeform 481">
                <a:extLst>
                  <a:ext uri="{FF2B5EF4-FFF2-40B4-BE49-F238E27FC236}">
                    <a16:creationId xmlns:a16="http://schemas.microsoft.com/office/drawing/2014/main" id="{03E9722A-B6B4-1346-A46C-CF99097A04D7}"/>
                  </a:ext>
                </a:extLst>
              </p:cNvPr>
              <p:cNvSpPr>
                <a:spLocks/>
              </p:cNvSpPr>
              <p:nvPr/>
            </p:nvSpPr>
            <p:spPr bwMode="auto">
              <a:xfrm>
                <a:off x="20111903" y="10992094"/>
                <a:ext cx="20911" cy="22128"/>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0" name="Freeform 482">
                <a:extLst>
                  <a:ext uri="{FF2B5EF4-FFF2-40B4-BE49-F238E27FC236}">
                    <a16:creationId xmlns:a16="http://schemas.microsoft.com/office/drawing/2014/main" id="{55BBFB38-37B1-534B-8E8E-65973053974C}"/>
                  </a:ext>
                </a:extLst>
              </p:cNvPr>
              <p:cNvSpPr>
                <a:spLocks/>
              </p:cNvSpPr>
              <p:nvPr/>
            </p:nvSpPr>
            <p:spPr bwMode="auto">
              <a:xfrm>
                <a:off x="18937470" y="10590116"/>
                <a:ext cx="195161" cy="195458"/>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1" name="Freeform 483">
                <a:extLst>
                  <a:ext uri="{FF2B5EF4-FFF2-40B4-BE49-F238E27FC236}">
                    <a16:creationId xmlns:a16="http://schemas.microsoft.com/office/drawing/2014/main" id="{F0BC1EF1-0EA4-C948-8231-54C7298470B9}"/>
                  </a:ext>
                </a:extLst>
              </p:cNvPr>
              <p:cNvSpPr>
                <a:spLocks/>
              </p:cNvSpPr>
              <p:nvPr/>
            </p:nvSpPr>
            <p:spPr bwMode="auto">
              <a:xfrm>
                <a:off x="19090808" y="10534799"/>
                <a:ext cx="31364" cy="55320"/>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2" name="Freeform 484">
                <a:extLst>
                  <a:ext uri="{FF2B5EF4-FFF2-40B4-BE49-F238E27FC236}">
                    <a16:creationId xmlns:a16="http://schemas.microsoft.com/office/drawing/2014/main" id="{358D6441-8295-7649-BC87-EAF2B4186721}"/>
                  </a:ext>
                </a:extLst>
              </p:cNvPr>
              <p:cNvSpPr>
                <a:spLocks/>
              </p:cNvSpPr>
              <p:nvPr/>
            </p:nvSpPr>
            <p:spPr bwMode="auto">
              <a:xfrm>
                <a:off x="18885195" y="10534799"/>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3" name="Freeform 610">
                <a:extLst>
                  <a:ext uri="{FF2B5EF4-FFF2-40B4-BE49-F238E27FC236}">
                    <a16:creationId xmlns:a16="http://schemas.microsoft.com/office/drawing/2014/main" id="{6A1EC858-F905-B64C-836B-D05C6135537E}"/>
                  </a:ext>
                </a:extLst>
              </p:cNvPr>
              <p:cNvSpPr>
                <a:spLocks/>
              </p:cNvSpPr>
              <p:nvPr/>
            </p:nvSpPr>
            <p:spPr bwMode="auto">
              <a:xfrm>
                <a:off x="18191684" y="8358957"/>
                <a:ext cx="20911" cy="1106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4" name="Freeform 612">
                <a:extLst>
                  <a:ext uri="{FF2B5EF4-FFF2-40B4-BE49-F238E27FC236}">
                    <a16:creationId xmlns:a16="http://schemas.microsoft.com/office/drawing/2014/main" id="{861BE9C0-9D96-F94F-8A76-E25F9A4EDE6E}"/>
                  </a:ext>
                </a:extLst>
              </p:cNvPr>
              <p:cNvSpPr>
                <a:spLocks/>
              </p:cNvSpPr>
              <p:nvPr/>
            </p:nvSpPr>
            <p:spPr bwMode="auto">
              <a:xfrm>
                <a:off x="18519271" y="10265581"/>
                <a:ext cx="69700" cy="55320"/>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5" name="Freeform 707">
                <a:extLst>
                  <a:ext uri="{FF2B5EF4-FFF2-40B4-BE49-F238E27FC236}">
                    <a16:creationId xmlns:a16="http://schemas.microsoft.com/office/drawing/2014/main" id="{EA0DE38B-1851-5B43-8B34-2194F1A86A2B}"/>
                  </a:ext>
                </a:extLst>
              </p:cNvPr>
              <p:cNvSpPr>
                <a:spLocks/>
              </p:cNvSpPr>
              <p:nvPr/>
            </p:nvSpPr>
            <p:spPr bwMode="auto">
              <a:xfrm>
                <a:off x="18292746" y="8336829"/>
                <a:ext cx="460016" cy="413040"/>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6" name="Freeform 708">
                <a:extLst>
                  <a:ext uri="{FF2B5EF4-FFF2-40B4-BE49-F238E27FC236}">
                    <a16:creationId xmlns:a16="http://schemas.microsoft.com/office/drawing/2014/main" id="{B91DB41A-906F-754E-AC1F-5F5C73160711}"/>
                  </a:ext>
                </a:extLst>
              </p:cNvPr>
              <p:cNvSpPr>
                <a:spLocks/>
              </p:cNvSpPr>
              <p:nvPr/>
            </p:nvSpPr>
            <p:spPr bwMode="auto">
              <a:xfrm>
                <a:off x="18742308" y="8403216"/>
                <a:ext cx="522745" cy="442543"/>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nvGrpSpPr>
            <p:cNvPr id="27" name="Group 26">
              <a:extLst>
                <a:ext uri="{FF2B5EF4-FFF2-40B4-BE49-F238E27FC236}">
                  <a16:creationId xmlns:a16="http://schemas.microsoft.com/office/drawing/2014/main" id="{8186F375-550E-304C-B6A9-F37584EE530D}"/>
                </a:ext>
              </a:extLst>
            </p:cNvPr>
            <p:cNvGrpSpPr/>
            <p:nvPr/>
          </p:nvGrpSpPr>
          <p:grpSpPr>
            <a:xfrm>
              <a:off x="7069754" y="5697602"/>
              <a:ext cx="7199380" cy="4552850"/>
              <a:chOff x="11131138" y="2399379"/>
              <a:chExt cx="10176108" cy="6435319"/>
            </a:xfrm>
            <a:grpFill/>
          </p:grpSpPr>
          <p:sp>
            <p:nvSpPr>
              <p:cNvPr id="229" name="Freeform 404">
                <a:extLst>
                  <a:ext uri="{FF2B5EF4-FFF2-40B4-BE49-F238E27FC236}">
                    <a16:creationId xmlns:a16="http://schemas.microsoft.com/office/drawing/2014/main" id="{1190F230-D5C4-2443-AE0D-8F0BB4A5014E}"/>
                  </a:ext>
                </a:extLst>
              </p:cNvPr>
              <p:cNvSpPr>
                <a:spLocks/>
              </p:cNvSpPr>
              <p:nvPr/>
            </p:nvSpPr>
            <p:spPr bwMode="auto">
              <a:xfrm>
                <a:off x="11357660" y="4641596"/>
                <a:ext cx="407739" cy="65275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0" name="Freeform 406">
                <a:extLst>
                  <a:ext uri="{FF2B5EF4-FFF2-40B4-BE49-F238E27FC236}">
                    <a16:creationId xmlns:a16="http://schemas.microsoft.com/office/drawing/2014/main" id="{E371FFEE-3D16-BC46-B179-D2F51EE5A1E4}"/>
                  </a:ext>
                </a:extLst>
              </p:cNvPr>
              <p:cNvSpPr>
                <a:spLocks/>
              </p:cNvSpPr>
              <p:nvPr/>
            </p:nvSpPr>
            <p:spPr bwMode="auto">
              <a:xfrm>
                <a:off x="14278063" y="2919366"/>
                <a:ext cx="920032" cy="671193"/>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1" name="Freeform 407">
                <a:extLst>
                  <a:ext uri="{FF2B5EF4-FFF2-40B4-BE49-F238E27FC236}">
                    <a16:creationId xmlns:a16="http://schemas.microsoft.com/office/drawing/2014/main" id="{304B11FD-6649-7941-94DE-344A450E687D}"/>
                  </a:ext>
                </a:extLst>
              </p:cNvPr>
              <p:cNvSpPr>
                <a:spLocks/>
              </p:cNvSpPr>
              <p:nvPr/>
            </p:nvSpPr>
            <p:spPr bwMode="auto">
              <a:xfrm>
                <a:off x="16637390" y="2639089"/>
                <a:ext cx="327588" cy="173330"/>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2" name="Freeform 408">
                <a:extLst>
                  <a:ext uri="{FF2B5EF4-FFF2-40B4-BE49-F238E27FC236}">
                    <a16:creationId xmlns:a16="http://schemas.microsoft.com/office/drawing/2014/main" id="{E109F33D-432A-9D44-873C-D6CA79DD954E}"/>
                  </a:ext>
                </a:extLst>
              </p:cNvPr>
              <p:cNvSpPr>
                <a:spLocks/>
              </p:cNvSpPr>
              <p:nvPr/>
            </p:nvSpPr>
            <p:spPr bwMode="auto">
              <a:xfrm>
                <a:off x="16372532" y="2539517"/>
                <a:ext cx="306678" cy="173330"/>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3" name="Freeform 409">
                <a:extLst>
                  <a:ext uri="{FF2B5EF4-FFF2-40B4-BE49-F238E27FC236}">
                    <a16:creationId xmlns:a16="http://schemas.microsoft.com/office/drawing/2014/main" id="{B5E115EF-8B4F-AC4C-BCD3-3F1E164F753B}"/>
                  </a:ext>
                </a:extLst>
              </p:cNvPr>
              <p:cNvSpPr>
                <a:spLocks/>
              </p:cNvSpPr>
              <p:nvPr/>
            </p:nvSpPr>
            <p:spPr bwMode="auto">
              <a:xfrm>
                <a:off x="16281922" y="2550579"/>
                <a:ext cx="153338" cy="55320"/>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4" name="Freeform 410">
                <a:extLst>
                  <a:ext uri="{FF2B5EF4-FFF2-40B4-BE49-F238E27FC236}">
                    <a16:creationId xmlns:a16="http://schemas.microsoft.com/office/drawing/2014/main" id="{2F09BE6F-ADB3-F448-9B94-B86366A91C47}"/>
                  </a:ext>
                </a:extLst>
              </p:cNvPr>
              <p:cNvSpPr>
                <a:spLocks/>
              </p:cNvSpPr>
              <p:nvPr/>
            </p:nvSpPr>
            <p:spPr bwMode="auto">
              <a:xfrm>
                <a:off x="16309801" y="2399379"/>
                <a:ext cx="257886" cy="173330"/>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5" name="Freeform 411">
                <a:extLst>
                  <a:ext uri="{FF2B5EF4-FFF2-40B4-BE49-F238E27FC236}">
                    <a16:creationId xmlns:a16="http://schemas.microsoft.com/office/drawing/2014/main" id="{9A042D8E-4F9E-3D4E-8A36-6F1BA1CE5172}"/>
                  </a:ext>
                </a:extLst>
              </p:cNvPr>
              <p:cNvSpPr>
                <a:spLocks/>
              </p:cNvSpPr>
              <p:nvPr/>
            </p:nvSpPr>
            <p:spPr bwMode="auto">
              <a:xfrm>
                <a:off x="19028080" y="3081631"/>
                <a:ext cx="257886" cy="88507"/>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6" name="Freeform 412">
                <a:extLst>
                  <a:ext uri="{FF2B5EF4-FFF2-40B4-BE49-F238E27FC236}">
                    <a16:creationId xmlns:a16="http://schemas.microsoft.com/office/drawing/2014/main" id="{D7817CDF-5CD9-D948-B979-93B48A0B9DCB}"/>
                  </a:ext>
                </a:extLst>
              </p:cNvPr>
              <p:cNvSpPr>
                <a:spLocks/>
              </p:cNvSpPr>
              <p:nvPr/>
            </p:nvSpPr>
            <p:spPr bwMode="auto">
              <a:xfrm>
                <a:off x="18700492" y="3254959"/>
                <a:ext cx="216069" cy="88507"/>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7" name="Freeform 413">
                <a:extLst>
                  <a:ext uri="{FF2B5EF4-FFF2-40B4-BE49-F238E27FC236}">
                    <a16:creationId xmlns:a16="http://schemas.microsoft.com/office/drawing/2014/main" id="{78071714-2476-9444-8159-71FAEA234896}"/>
                  </a:ext>
                </a:extLst>
              </p:cNvPr>
              <p:cNvSpPr>
                <a:spLocks/>
              </p:cNvSpPr>
              <p:nvPr/>
            </p:nvSpPr>
            <p:spPr bwMode="auto">
              <a:xfrm>
                <a:off x="18710948" y="3214397"/>
                <a:ext cx="83638" cy="51630"/>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8" name="Freeform 414">
                <a:extLst>
                  <a:ext uri="{FF2B5EF4-FFF2-40B4-BE49-F238E27FC236}">
                    <a16:creationId xmlns:a16="http://schemas.microsoft.com/office/drawing/2014/main" id="{85A96FDC-0F42-4C47-AB04-DDDA9EA44B90}"/>
                  </a:ext>
                </a:extLst>
              </p:cNvPr>
              <p:cNvSpPr>
                <a:spLocks/>
              </p:cNvSpPr>
              <p:nvPr/>
            </p:nvSpPr>
            <p:spPr bwMode="auto">
              <a:xfrm>
                <a:off x="18487907" y="3059504"/>
                <a:ext cx="31364" cy="55320"/>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39" name="Freeform 415">
                <a:extLst>
                  <a:ext uri="{FF2B5EF4-FFF2-40B4-BE49-F238E27FC236}">
                    <a16:creationId xmlns:a16="http://schemas.microsoft.com/office/drawing/2014/main" id="{D00747A5-0F2B-6341-AA7D-2DB1522E6DFA}"/>
                  </a:ext>
                </a:extLst>
              </p:cNvPr>
              <p:cNvSpPr>
                <a:spLocks/>
              </p:cNvSpPr>
              <p:nvPr/>
            </p:nvSpPr>
            <p:spPr bwMode="auto">
              <a:xfrm>
                <a:off x="18487907" y="3221769"/>
                <a:ext cx="41820" cy="55320"/>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0" name="Freeform 416">
                <a:extLst>
                  <a:ext uri="{FF2B5EF4-FFF2-40B4-BE49-F238E27FC236}">
                    <a16:creationId xmlns:a16="http://schemas.microsoft.com/office/drawing/2014/main" id="{FB865E57-CFD2-EC4D-ACBF-FDF6BDD3BECE}"/>
                  </a:ext>
                </a:extLst>
              </p:cNvPr>
              <p:cNvSpPr>
                <a:spLocks/>
              </p:cNvSpPr>
              <p:nvPr/>
            </p:nvSpPr>
            <p:spPr bwMode="auto">
              <a:xfrm>
                <a:off x="18557607" y="3018939"/>
                <a:ext cx="432136" cy="173330"/>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1" name="Freeform 417">
                <a:extLst>
                  <a:ext uri="{FF2B5EF4-FFF2-40B4-BE49-F238E27FC236}">
                    <a16:creationId xmlns:a16="http://schemas.microsoft.com/office/drawing/2014/main" id="{EF377A5E-5033-9944-AFC3-2C15692F36CC}"/>
                  </a:ext>
                </a:extLst>
              </p:cNvPr>
              <p:cNvSpPr>
                <a:spLocks/>
              </p:cNvSpPr>
              <p:nvPr/>
            </p:nvSpPr>
            <p:spPr bwMode="auto">
              <a:xfrm>
                <a:off x="18805042" y="3070569"/>
                <a:ext cx="80154" cy="88507"/>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2" name="Freeform 418">
                <a:extLst>
                  <a:ext uri="{FF2B5EF4-FFF2-40B4-BE49-F238E27FC236}">
                    <a16:creationId xmlns:a16="http://schemas.microsoft.com/office/drawing/2014/main" id="{7B886454-A03C-1A4D-8052-04D7337F23E7}"/>
                  </a:ext>
                </a:extLst>
              </p:cNvPr>
              <p:cNvSpPr>
                <a:spLocks/>
              </p:cNvSpPr>
              <p:nvPr/>
            </p:nvSpPr>
            <p:spPr bwMode="auto">
              <a:xfrm>
                <a:off x="20143270" y="3656936"/>
                <a:ext cx="111517" cy="66379"/>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3" name="Freeform 419">
                <a:extLst>
                  <a:ext uri="{FF2B5EF4-FFF2-40B4-BE49-F238E27FC236}">
                    <a16:creationId xmlns:a16="http://schemas.microsoft.com/office/drawing/2014/main" id="{F8E014DC-6DD0-7348-97F8-B8333919A765}"/>
                  </a:ext>
                </a:extLst>
              </p:cNvPr>
              <p:cNvSpPr>
                <a:spLocks/>
              </p:cNvSpPr>
              <p:nvPr/>
            </p:nvSpPr>
            <p:spPr bwMode="auto">
              <a:xfrm>
                <a:off x="19927199" y="4608407"/>
                <a:ext cx="62727" cy="55320"/>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4" name="Freeform 420">
                <a:extLst>
                  <a:ext uri="{FF2B5EF4-FFF2-40B4-BE49-F238E27FC236}">
                    <a16:creationId xmlns:a16="http://schemas.microsoft.com/office/drawing/2014/main" id="{D9472053-F803-A041-A0A6-81AB1743DE85}"/>
                  </a:ext>
                </a:extLst>
              </p:cNvPr>
              <p:cNvSpPr>
                <a:spLocks/>
              </p:cNvSpPr>
              <p:nvPr/>
            </p:nvSpPr>
            <p:spPr bwMode="auto">
              <a:xfrm>
                <a:off x="18568061" y="4925563"/>
                <a:ext cx="52274" cy="29502"/>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5" name="Freeform 421">
                <a:extLst>
                  <a:ext uri="{FF2B5EF4-FFF2-40B4-BE49-F238E27FC236}">
                    <a16:creationId xmlns:a16="http://schemas.microsoft.com/office/drawing/2014/main" id="{DD77517F-7523-FD48-BD16-DBCF4DBA7B1B}"/>
                  </a:ext>
                </a:extLst>
              </p:cNvPr>
              <p:cNvSpPr>
                <a:spLocks/>
              </p:cNvSpPr>
              <p:nvPr/>
            </p:nvSpPr>
            <p:spPr bwMode="auto">
              <a:xfrm>
                <a:off x="19488093" y="5250093"/>
                <a:ext cx="52274" cy="51630"/>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6" name="Freeform 422">
                <a:extLst>
                  <a:ext uri="{FF2B5EF4-FFF2-40B4-BE49-F238E27FC236}">
                    <a16:creationId xmlns:a16="http://schemas.microsoft.com/office/drawing/2014/main" id="{805EE40B-7A63-D44D-97EF-F2028B3E13E2}"/>
                  </a:ext>
                </a:extLst>
              </p:cNvPr>
              <p:cNvSpPr>
                <a:spLocks/>
              </p:cNvSpPr>
              <p:nvPr/>
            </p:nvSpPr>
            <p:spPr bwMode="auto">
              <a:xfrm>
                <a:off x="19456730" y="5334913"/>
                <a:ext cx="20911" cy="1106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7" name="Freeform 423">
                <a:extLst>
                  <a:ext uri="{FF2B5EF4-FFF2-40B4-BE49-F238E27FC236}">
                    <a16:creationId xmlns:a16="http://schemas.microsoft.com/office/drawing/2014/main" id="{D8E49C98-7C76-9A4B-8F6C-CB99077BAEB1}"/>
                  </a:ext>
                </a:extLst>
              </p:cNvPr>
              <p:cNvSpPr>
                <a:spLocks/>
              </p:cNvSpPr>
              <p:nvPr/>
            </p:nvSpPr>
            <p:spPr bwMode="auto">
              <a:xfrm>
                <a:off x="19313847" y="5508243"/>
                <a:ext cx="31364" cy="11063"/>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8" name="Freeform 424">
                <a:extLst>
                  <a:ext uri="{FF2B5EF4-FFF2-40B4-BE49-F238E27FC236}">
                    <a16:creationId xmlns:a16="http://schemas.microsoft.com/office/drawing/2014/main" id="{2824600B-12AA-854D-A655-6604D46A753B}"/>
                  </a:ext>
                </a:extLst>
              </p:cNvPr>
              <p:cNvSpPr>
                <a:spLocks/>
              </p:cNvSpPr>
              <p:nvPr/>
            </p:nvSpPr>
            <p:spPr bwMode="auto">
              <a:xfrm>
                <a:off x="19191871" y="5563561"/>
                <a:ext cx="73184" cy="44255"/>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49" name="Freeform 425">
                <a:extLst>
                  <a:ext uri="{FF2B5EF4-FFF2-40B4-BE49-F238E27FC236}">
                    <a16:creationId xmlns:a16="http://schemas.microsoft.com/office/drawing/2014/main" id="{9AE83871-7D07-5941-A35E-33DD372B1C6B}"/>
                  </a:ext>
                </a:extLst>
              </p:cNvPr>
              <p:cNvSpPr>
                <a:spLocks/>
              </p:cNvSpPr>
              <p:nvPr/>
            </p:nvSpPr>
            <p:spPr bwMode="auto">
              <a:xfrm>
                <a:off x="19111718" y="5607815"/>
                <a:ext cx="59243" cy="40568"/>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0" name="Freeform 426">
                <a:extLst>
                  <a:ext uri="{FF2B5EF4-FFF2-40B4-BE49-F238E27FC236}">
                    <a16:creationId xmlns:a16="http://schemas.microsoft.com/office/drawing/2014/main" id="{E11635CE-6C29-0A48-B051-E5D1279B9B6A}"/>
                  </a:ext>
                </a:extLst>
              </p:cNvPr>
              <p:cNvSpPr>
                <a:spLocks/>
              </p:cNvSpPr>
              <p:nvPr/>
            </p:nvSpPr>
            <p:spPr bwMode="auto">
              <a:xfrm>
                <a:off x="19059444" y="5641005"/>
                <a:ext cx="52274" cy="51630"/>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1" name="Freeform 427">
                <a:extLst>
                  <a:ext uri="{FF2B5EF4-FFF2-40B4-BE49-F238E27FC236}">
                    <a16:creationId xmlns:a16="http://schemas.microsoft.com/office/drawing/2014/main" id="{2A22C5A2-B7B1-1242-B9D9-A74CF240CBEE}"/>
                  </a:ext>
                </a:extLst>
              </p:cNvPr>
              <p:cNvSpPr>
                <a:spLocks/>
              </p:cNvSpPr>
              <p:nvPr/>
            </p:nvSpPr>
            <p:spPr bwMode="auto">
              <a:xfrm>
                <a:off x="19048987" y="5714762"/>
                <a:ext cx="10454" cy="110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2" name="Freeform 428">
                <a:extLst>
                  <a:ext uri="{FF2B5EF4-FFF2-40B4-BE49-F238E27FC236}">
                    <a16:creationId xmlns:a16="http://schemas.microsoft.com/office/drawing/2014/main" id="{EC2CFB79-930F-304C-8BCB-8D56BAFE1D09}"/>
                  </a:ext>
                </a:extLst>
              </p:cNvPr>
              <p:cNvSpPr>
                <a:spLocks/>
              </p:cNvSpPr>
              <p:nvPr/>
            </p:nvSpPr>
            <p:spPr bwMode="auto">
              <a:xfrm>
                <a:off x="18996713" y="5670508"/>
                <a:ext cx="52274" cy="44255"/>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3" name="Freeform 429">
                <a:extLst>
                  <a:ext uri="{FF2B5EF4-FFF2-40B4-BE49-F238E27FC236}">
                    <a16:creationId xmlns:a16="http://schemas.microsoft.com/office/drawing/2014/main" id="{F6695C92-A8C7-D843-8484-D0388A1CCEDC}"/>
                  </a:ext>
                </a:extLst>
              </p:cNvPr>
              <p:cNvSpPr>
                <a:spLocks/>
              </p:cNvSpPr>
              <p:nvPr/>
            </p:nvSpPr>
            <p:spPr bwMode="auto">
              <a:xfrm>
                <a:off x="18620335" y="6072485"/>
                <a:ext cx="20911" cy="33190"/>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254" name="Group 253">
                <a:extLst>
                  <a:ext uri="{FF2B5EF4-FFF2-40B4-BE49-F238E27FC236}">
                    <a16:creationId xmlns:a16="http://schemas.microsoft.com/office/drawing/2014/main" id="{3227AE50-1D5D-5F40-8922-AADDA7024BE7}"/>
                  </a:ext>
                </a:extLst>
              </p:cNvPr>
              <p:cNvGrpSpPr/>
              <p:nvPr/>
            </p:nvGrpSpPr>
            <p:grpSpPr>
              <a:xfrm>
                <a:off x="18243963" y="5607815"/>
                <a:ext cx="763204" cy="767074"/>
                <a:chOff x="5961121" y="2686387"/>
                <a:chExt cx="288233" cy="273757"/>
              </a:xfrm>
              <a:grpFill/>
            </p:grpSpPr>
            <p:sp>
              <p:nvSpPr>
                <p:cNvPr id="405" name="Freeform 404">
                  <a:extLst>
                    <a:ext uri="{FF2B5EF4-FFF2-40B4-BE49-F238E27FC236}">
                      <a16:creationId xmlns:a16="http://schemas.microsoft.com/office/drawing/2014/main" id="{12E8A879-A463-8742-B8E9-98B52A6F665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6" name="Freeform 405">
                  <a:extLst>
                    <a:ext uri="{FF2B5EF4-FFF2-40B4-BE49-F238E27FC236}">
                      <a16:creationId xmlns:a16="http://schemas.microsoft.com/office/drawing/2014/main" id="{B552D1DC-8C96-D141-AF03-524B980D96DD}"/>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sp>
            <p:nvSpPr>
              <p:cNvPr id="255" name="Freeform 432">
                <a:extLst>
                  <a:ext uri="{FF2B5EF4-FFF2-40B4-BE49-F238E27FC236}">
                    <a16:creationId xmlns:a16="http://schemas.microsoft.com/office/drawing/2014/main" id="{C6B314D7-D169-6F4E-88BA-52E34B289558}"/>
                  </a:ext>
                </a:extLst>
              </p:cNvPr>
              <p:cNvSpPr>
                <a:spLocks/>
              </p:cNvSpPr>
              <p:nvPr/>
            </p:nvSpPr>
            <p:spPr bwMode="auto">
              <a:xfrm>
                <a:off x="18435631" y="6312195"/>
                <a:ext cx="20911" cy="29502"/>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6" name="Freeform 433">
                <a:extLst>
                  <a:ext uri="{FF2B5EF4-FFF2-40B4-BE49-F238E27FC236}">
                    <a16:creationId xmlns:a16="http://schemas.microsoft.com/office/drawing/2014/main" id="{0CF8430B-D6FD-124A-B735-0EC70CCF61FE}"/>
                  </a:ext>
                </a:extLst>
              </p:cNvPr>
              <p:cNvSpPr>
                <a:spLocks/>
              </p:cNvSpPr>
              <p:nvPr/>
            </p:nvSpPr>
            <p:spPr bwMode="auto">
              <a:xfrm>
                <a:off x="18313657" y="6312195"/>
                <a:ext cx="132428" cy="106947"/>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7" name="Freeform 434">
                <a:extLst>
                  <a:ext uri="{FF2B5EF4-FFF2-40B4-BE49-F238E27FC236}">
                    <a16:creationId xmlns:a16="http://schemas.microsoft.com/office/drawing/2014/main" id="{6A9FC291-EFBC-FB4B-98ED-727E1C270F6B}"/>
                  </a:ext>
                </a:extLst>
              </p:cNvPr>
              <p:cNvSpPr>
                <a:spLocks/>
              </p:cNvSpPr>
              <p:nvPr/>
            </p:nvSpPr>
            <p:spPr bwMode="auto">
              <a:xfrm>
                <a:off x="18181229" y="6352763"/>
                <a:ext cx="111517" cy="173330"/>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8" name="Freeform 435">
                <a:extLst>
                  <a:ext uri="{FF2B5EF4-FFF2-40B4-BE49-F238E27FC236}">
                    <a16:creationId xmlns:a16="http://schemas.microsoft.com/office/drawing/2014/main" id="{54C48E64-1F76-8341-A92F-242F61C755A2}"/>
                  </a:ext>
                </a:extLst>
              </p:cNvPr>
              <p:cNvSpPr>
                <a:spLocks/>
              </p:cNvSpPr>
              <p:nvPr/>
            </p:nvSpPr>
            <p:spPr bwMode="auto">
              <a:xfrm>
                <a:off x="18069712" y="6776871"/>
                <a:ext cx="38336" cy="33190"/>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59" name="Freeform 436">
                <a:extLst>
                  <a:ext uri="{FF2B5EF4-FFF2-40B4-BE49-F238E27FC236}">
                    <a16:creationId xmlns:a16="http://schemas.microsoft.com/office/drawing/2014/main" id="{11956826-2A76-114C-BFE1-FBD15BEEECAD}"/>
                  </a:ext>
                </a:extLst>
              </p:cNvPr>
              <p:cNvSpPr>
                <a:spLocks/>
              </p:cNvSpPr>
              <p:nvPr/>
            </p:nvSpPr>
            <p:spPr bwMode="auto">
              <a:xfrm>
                <a:off x="18160319" y="6669919"/>
                <a:ext cx="20911" cy="1844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0" name="Freeform 437">
                <a:extLst>
                  <a:ext uri="{FF2B5EF4-FFF2-40B4-BE49-F238E27FC236}">
                    <a16:creationId xmlns:a16="http://schemas.microsoft.com/office/drawing/2014/main" id="{96C0C2A3-FFC6-E644-9831-704AF5337133}"/>
                  </a:ext>
                </a:extLst>
              </p:cNvPr>
              <p:cNvSpPr>
                <a:spLocks/>
              </p:cNvSpPr>
              <p:nvPr/>
            </p:nvSpPr>
            <p:spPr bwMode="auto">
              <a:xfrm>
                <a:off x="17885007" y="6894880"/>
                <a:ext cx="20911"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1" name="Freeform 438">
                <a:extLst>
                  <a:ext uri="{FF2B5EF4-FFF2-40B4-BE49-F238E27FC236}">
                    <a16:creationId xmlns:a16="http://schemas.microsoft.com/office/drawing/2014/main" id="{79EB2628-F8FE-2447-B681-DFBEDF4D03A6}"/>
                  </a:ext>
                </a:extLst>
              </p:cNvPr>
              <p:cNvSpPr>
                <a:spLocks/>
              </p:cNvSpPr>
              <p:nvPr/>
            </p:nvSpPr>
            <p:spPr bwMode="auto">
              <a:xfrm>
                <a:off x="17689852" y="6854313"/>
                <a:ext cx="121974" cy="180705"/>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2" name="Freeform 439">
                <a:extLst>
                  <a:ext uri="{FF2B5EF4-FFF2-40B4-BE49-F238E27FC236}">
                    <a16:creationId xmlns:a16="http://schemas.microsoft.com/office/drawing/2014/main" id="{8CFC49F9-5636-B947-8118-168002BF04FE}"/>
                  </a:ext>
                </a:extLst>
              </p:cNvPr>
              <p:cNvSpPr>
                <a:spLocks/>
              </p:cNvSpPr>
              <p:nvPr/>
            </p:nvSpPr>
            <p:spPr bwMode="auto">
              <a:xfrm>
                <a:off x="17086952" y="7156718"/>
                <a:ext cx="142883" cy="106947"/>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3" name="Freeform 440">
                <a:extLst>
                  <a:ext uri="{FF2B5EF4-FFF2-40B4-BE49-F238E27FC236}">
                    <a16:creationId xmlns:a16="http://schemas.microsoft.com/office/drawing/2014/main" id="{6067845B-F1A2-6E42-9649-7630018655A7}"/>
                  </a:ext>
                </a:extLst>
              </p:cNvPr>
              <p:cNvSpPr>
                <a:spLocks/>
              </p:cNvSpPr>
              <p:nvPr/>
            </p:nvSpPr>
            <p:spPr bwMode="auto">
              <a:xfrm>
                <a:off x="17668942" y="7230476"/>
                <a:ext cx="205612" cy="306092"/>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4" name="Freeform 441">
                <a:extLst>
                  <a:ext uri="{FF2B5EF4-FFF2-40B4-BE49-F238E27FC236}">
                    <a16:creationId xmlns:a16="http://schemas.microsoft.com/office/drawing/2014/main" id="{85E79F47-D0FB-7245-B25E-26769B20BB98}"/>
                  </a:ext>
                </a:extLst>
              </p:cNvPr>
              <p:cNvSpPr>
                <a:spLocks/>
              </p:cNvSpPr>
              <p:nvPr/>
            </p:nvSpPr>
            <p:spPr bwMode="auto">
              <a:xfrm>
                <a:off x="17843190" y="7492312"/>
                <a:ext cx="62727" cy="84822"/>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5" name="Freeform 442">
                <a:extLst>
                  <a:ext uri="{FF2B5EF4-FFF2-40B4-BE49-F238E27FC236}">
                    <a16:creationId xmlns:a16="http://schemas.microsoft.com/office/drawing/2014/main" id="{723E96BB-CCB6-C540-ACFD-7D7468B7A3D3}"/>
                  </a:ext>
                </a:extLst>
              </p:cNvPr>
              <p:cNvSpPr>
                <a:spLocks/>
              </p:cNvSpPr>
              <p:nvPr/>
            </p:nvSpPr>
            <p:spPr bwMode="auto">
              <a:xfrm>
                <a:off x="17885007" y="7566069"/>
                <a:ext cx="101063" cy="14382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6" name="Freeform 443">
                <a:extLst>
                  <a:ext uri="{FF2B5EF4-FFF2-40B4-BE49-F238E27FC236}">
                    <a16:creationId xmlns:a16="http://schemas.microsoft.com/office/drawing/2014/main" id="{51D96444-51CA-3147-AF2E-FD34868590AA}"/>
                  </a:ext>
                </a:extLst>
              </p:cNvPr>
              <p:cNvSpPr>
                <a:spLocks/>
              </p:cNvSpPr>
              <p:nvPr/>
            </p:nvSpPr>
            <p:spPr bwMode="auto">
              <a:xfrm>
                <a:off x="17700303" y="7503377"/>
                <a:ext cx="62727" cy="84822"/>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7" name="Freeform 444">
                <a:extLst>
                  <a:ext uri="{FF2B5EF4-FFF2-40B4-BE49-F238E27FC236}">
                    <a16:creationId xmlns:a16="http://schemas.microsoft.com/office/drawing/2014/main" id="{DCF59FA8-2CD7-F141-812F-7B5D3688A714}"/>
                  </a:ext>
                </a:extLst>
              </p:cNvPr>
              <p:cNvSpPr>
                <a:spLocks/>
              </p:cNvSpPr>
              <p:nvPr/>
            </p:nvSpPr>
            <p:spPr bwMode="auto">
              <a:xfrm>
                <a:off x="17773490" y="7588197"/>
                <a:ext cx="90610" cy="110635"/>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8" name="Freeform 445">
                <a:extLst>
                  <a:ext uri="{FF2B5EF4-FFF2-40B4-BE49-F238E27FC236}">
                    <a16:creationId xmlns:a16="http://schemas.microsoft.com/office/drawing/2014/main" id="{055396EA-1400-7A4E-9B0F-CB72E909610E}"/>
                  </a:ext>
                </a:extLst>
              </p:cNvPr>
              <p:cNvSpPr>
                <a:spLocks/>
              </p:cNvSpPr>
              <p:nvPr/>
            </p:nvSpPr>
            <p:spPr bwMode="auto">
              <a:xfrm>
                <a:off x="17794400" y="7654577"/>
                <a:ext cx="69700" cy="118010"/>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69" name="Freeform 446">
                <a:extLst>
                  <a:ext uri="{FF2B5EF4-FFF2-40B4-BE49-F238E27FC236}">
                    <a16:creationId xmlns:a16="http://schemas.microsoft.com/office/drawing/2014/main" id="{18E194F1-C47B-4B4A-A5E1-BA712888B0C3}"/>
                  </a:ext>
                </a:extLst>
              </p:cNvPr>
              <p:cNvSpPr>
                <a:spLocks/>
              </p:cNvSpPr>
              <p:nvPr/>
            </p:nvSpPr>
            <p:spPr bwMode="auto">
              <a:xfrm>
                <a:off x="17853641" y="7643515"/>
                <a:ext cx="41820" cy="84822"/>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0" name="Freeform 447">
                <a:extLst>
                  <a:ext uri="{FF2B5EF4-FFF2-40B4-BE49-F238E27FC236}">
                    <a16:creationId xmlns:a16="http://schemas.microsoft.com/office/drawing/2014/main" id="{0B40E128-F6AD-1343-853A-5F6B1211E362}"/>
                  </a:ext>
                </a:extLst>
              </p:cNvPr>
              <p:cNvSpPr>
                <a:spLocks/>
              </p:cNvSpPr>
              <p:nvPr/>
            </p:nvSpPr>
            <p:spPr bwMode="auto">
              <a:xfrm>
                <a:off x="17874554" y="7698833"/>
                <a:ext cx="62727" cy="40568"/>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1" name="Freeform 448">
                <a:extLst>
                  <a:ext uri="{FF2B5EF4-FFF2-40B4-BE49-F238E27FC236}">
                    <a16:creationId xmlns:a16="http://schemas.microsoft.com/office/drawing/2014/main" id="{D3F59029-D610-7542-A20D-0C990246248F}"/>
                  </a:ext>
                </a:extLst>
              </p:cNvPr>
              <p:cNvSpPr>
                <a:spLocks/>
              </p:cNvSpPr>
              <p:nvPr/>
            </p:nvSpPr>
            <p:spPr bwMode="auto">
              <a:xfrm>
                <a:off x="17874554" y="7728338"/>
                <a:ext cx="142883" cy="228650"/>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2" name="Freeform 449">
                <a:extLst>
                  <a:ext uri="{FF2B5EF4-FFF2-40B4-BE49-F238E27FC236}">
                    <a16:creationId xmlns:a16="http://schemas.microsoft.com/office/drawing/2014/main" id="{F87F5709-E2BA-374B-A7C1-C786E67E6579}"/>
                  </a:ext>
                </a:extLst>
              </p:cNvPr>
              <p:cNvSpPr>
                <a:spLocks/>
              </p:cNvSpPr>
              <p:nvPr/>
            </p:nvSpPr>
            <p:spPr bwMode="auto">
              <a:xfrm>
                <a:off x="17783944" y="7772590"/>
                <a:ext cx="121974" cy="110635"/>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3" name="Freeform 450">
                <a:extLst>
                  <a:ext uri="{FF2B5EF4-FFF2-40B4-BE49-F238E27FC236}">
                    <a16:creationId xmlns:a16="http://schemas.microsoft.com/office/drawing/2014/main" id="{C181075E-6874-7345-BE78-BD55AF32F2CB}"/>
                  </a:ext>
                </a:extLst>
              </p:cNvPr>
              <p:cNvSpPr>
                <a:spLocks/>
              </p:cNvSpPr>
              <p:nvPr/>
            </p:nvSpPr>
            <p:spPr bwMode="auto">
              <a:xfrm>
                <a:off x="17536511" y="7665641"/>
                <a:ext cx="121974" cy="129075"/>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4" name="Freeform 451">
                <a:extLst>
                  <a:ext uri="{FF2B5EF4-FFF2-40B4-BE49-F238E27FC236}">
                    <a16:creationId xmlns:a16="http://schemas.microsoft.com/office/drawing/2014/main" id="{96354C72-35D9-E245-A782-BC298C4915F9}"/>
                  </a:ext>
                </a:extLst>
              </p:cNvPr>
              <p:cNvSpPr>
                <a:spLocks/>
              </p:cNvSpPr>
              <p:nvPr/>
            </p:nvSpPr>
            <p:spPr bwMode="auto">
              <a:xfrm>
                <a:off x="17895464" y="7503377"/>
                <a:ext cx="20911" cy="11063"/>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5" name="Freeform 452">
                <a:extLst>
                  <a:ext uri="{FF2B5EF4-FFF2-40B4-BE49-F238E27FC236}">
                    <a16:creationId xmlns:a16="http://schemas.microsoft.com/office/drawing/2014/main" id="{616D80E3-D22C-9E47-AE9B-4063FD8FDE97}"/>
                  </a:ext>
                </a:extLst>
              </p:cNvPr>
              <p:cNvSpPr>
                <a:spLocks/>
              </p:cNvSpPr>
              <p:nvPr/>
            </p:nvSpPr>
            <p:spPr bwMode="auto">
              <a:xfrm>
                <a:off x="16414349" y="7945920"/>
                <a:ext cx="571536" cy="630625"/>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6" name="Freeform 453">
                <a:extLst>
                  <a:ext uri="{FF2B5EF4-FFF2-40B4-BE49-F238E27FC236}">
                    <a16:creationId xmlns:a16="http://schemas.microsoft.com/office/drawing/2014/main" id="{B27BE0CA-2BF4-5B44-9ED4-FBBBB9E41970}"/>
                  </a:ext>
                </a:extLst>
              </p:cNvPr>
              <p:cNvSpPr>
                <a:spLocks/>
              </p:cNvSpPr>
              <p:nvPr/>
            </p:nvSpPr>
            <p:spPr bwMode="auto">
              <a:xfrm>
                <a:off x="16515413" y="8174571"/>
                <a:ext cx="52274" cy="55320"/>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7" name="Freeform 454">
                <a:extLst>
                  <a:ext uri="{FF2B5EF4-FFF2-40B4-BE49-F238E27FC236}">
                    <a16:creationId xmlns:a16="http://schemas.microsoft.com/office/drawing/2014/main" id="{37A571C0-4A7B-CB49-B1B3-01856EA4B549}"/>
                  </a:ext>
                </a:extLst>
              </p:cNvPr>
              <p:cNvSpPr>
                <a:spLocks/>
              </p:cNvSpPr>
              <p:nvPr/>
            </p:nvSpPr>
            <p:spPr bwMode="auto">
              <a:xfrm>
                <a:off x="16588600" y="8303646"/>
                <a:ext cx="48790" cy="55320"/>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8" name="Freeform 455">
                <a:extLst>
                  <a:ext uri="{FF2B5EF4-FFF2-40B4-BE49-F238E27FC236}">
                    <a16:creationId xmlns:a16="http://schemas.microsoft.com/office/drawing/2014/main" id="{87EBC2AC-F7EF-A048-B472-32BCEC392A5E}"/>
                  </a:ext>
                </a:extLst>
              </p:cNvPr>
              <p:cNvSpPr>
                <a:spLocks/>
              </p:cNvSpPr>
              <p:nvPr/>
            </p:nvSpPr>
            <p:spPr bwMode="auto">
              <a:xfrm>
                <a:off x="16933612" y="8336832"/>
                <a:ext cx="73184" cy="77445"/>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79" name="Freeform 456">
                <a:extLst>
                  <a:ext uri="{FF2B5EF4-FFF2-40B4-BE49-F238E27FC236}">
                    <a16:creationId xmlns:a16="http://schemas.microsoft.com/office/drawing/2014/main" id="{641E17AB-4D3C-0340-A3CB-7350173F86BD}"/>
                  </a:ext>
                </a:extLst>
              </p:cNvPr>
              <p:cNvSpPr>
                <a:spLocks/>
              </p:cNvSpPr>
              <p:nvPr/>
            </p:nvSpPr>
            <p:spPr bwMode="auto">
              <a:xfrm>
                <a:off x="17048616" y="8392152"/>
                <a:ext cx="38336" cy="40568"/>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0" name="Freeform 457">
                <a:extLst>
                  <a:ext uri="{FF2B5EF4-FFF2-40B4-BE49-F238E27FC236}">
                    <a16:creationId xmlns:a16="http://schemas.microsoft.com/office/drawing/2014/main" id="{CE582B30-96A6-5B47-BC81-91579FFC9789}"/>
                  </a:ext>
                </a:extLst>
              </p:cNvPr>
              <p:cNvSpPr>
                <a:spLocks/>
              </p:cNvSpPr>
              <p:nvPr/>
            </p:nvSpPr>
            <p:spPr bwMode="auto">
              <a:xfrm>
                <a:off x="16944065" y="8576544"/>
                <a:ext cx="470472" cy="162265"/>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1" name="Freeform 458">
                <a:extLst>
                  <a:ext uri="{FF2B5EF4-FFF2-40B4-BE49-F238E27FC236}">
                    <a16:creationId xmlns:a16="http://schemas.microsoft.com/office/drawing/2014/main" id="{9C6D15F9-59FF-2F44-994A-13905EE3E5D4}"/>
                  </a:ext>
                </a:extLst>
              </p:cNvPr>
              <p:cNvSpPr>
                <a:spLocks/>
              </p:cNvSpPr>
              <p:nvPr/>
            </p:nvSpPr>
            <p:spPr bwMode="auto">
              <a:xfrm>
                <a:off x="17292563" y="8617109"/>
                <a:ext cx="80154" cy="33190"/>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2" name="Freeform 459">
                <a:extLst>
                  <a:ext uri="{FF2B5EF4-FFF2-40B4-BE49-F238E27FC236}">
                    <a16:creationId xmlns:a16="http://schemas.microsoft.com/office/drawing/2014/main" id="{C0D82FDF-AF81-2C4B-826A-BD3E4C68CF45}"/>
                  </a:ext>
                </a:extLst>
              </p:cNvPr>
              <p:cNvSpPr>
                <a:spLocks/>
              </p:cNvSpPr>
              <p:nvPr/>
            </p:nvSpPr>
            <p:spPr bwMode="auto">
              <a:xfrm>
                <a:off x="17404081" y="8694555"/>
                <a:ext cx="62727" cy="44255"/>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3" name="Freeform 460">
                <a:extLst>
                  <a:ext uri="{FF2B5EF4-FFF2-40B4-BE49-F238E27FC236}">
                    <a16:creationId xmlns:a16="http://schemas.microsoft.com/office/drawing/2014/main" id="{59CCF0EE-7AB1-A642-BFA3-F468406E4AC3}"/>
                  </a:ext>
                </a:extLst>
              </p:cNvPr>
              <p:cNvSpPr>
                <a:spLocks/>
              </p:cNvSpPr>
              <p:nvPr/>
            </p:nvSpPr>
            <p:spPr bwMode="auto">
              <a:xfrm>
                <a:off x="17466812" y="8705616"/>
                <a:ext cx="48790" cy="33190"/>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4" name="Freeform 461">
                <a:extLst>
                  <a:ext uri="{FF2B5EF4-FFF2-40B4-BE49-F238E27FC236}">
                    <a16:creationId xmlns:a16="http://schemas.microsoft.com/office/drawing/2014/main" id="{F689509C-74BB-204E-9EAF-7487FB9C1332}"/>
                  </a:ext>
                </a:extLst>
              </p:cNvPr>
              <p:cNvSpPr>
                <a:spLocks/>
              </p:cNvSpPr>
              <p:nvPr/>
            </p:nvSpPr>
            <p:spPr bwMode="auto">
              <a:xfrm>
                <a:off x="17505145" y="8705616"/>
                <a:ext cx="73184" cy="44255"/>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5" name="Freeform 462">
                <a:extLst>
                  <a:ext uri="{FF2B5EF4-FFF2-40B4-BE49-F238E27FC236}">
                    <a16:creationId xmlns:a16="http://schemas.microsoft.com/office/drawing/2014/main" id="{F276CBDE-6D91-6241-A5DA-A33098DF618F}"/>
                  </a:ext>
                </a:extLst>
              </p:cNvPr>
              <p:cNvSpPr>
                <a:spLocks/>
              </p:cNvSpPr>
              <p:nvPr/>
            </p:nvSpPr>
            <p:spPr bwMode="auto">
              <a:xfrm>
                <a:off x="17557420" y="8694555"/>
                <a:ext cx="83638" cy="55320"/>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6" name="Freeform 463">
                <a:extLst>
                  <a:ext uri="{FF2B5EF4-FFF2-40B4-BE49-F238E27FC236}">
                    <a16:creationId xmlns:a16="http://schemas.microsoft.com/office/drawing/2014/main" id="{83B49ACA-55F7-124C-832E-A8FDAB51806B}"/>
                  </a:ext>
                </a:extLst>
              </p:cNvPr>
              <p:cNvSpPr>
                <a:spLocks/>
              </p:cNvSpPr>
              <p:nvPr/>
            </p:nvSpPr>
            <p:spPr bwMode="auto">
              <a:xfrm>
                <a:off x="17668942" y="8705616"/>
                <a:ext cx="125458" cy="44255"/>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7" name="Freeform 464">
                <a:extLst>
                  <a:ext uri="{FF2B5EF4-FFF2-40B4-BE49-F238E27FC236}">
                    <a16:creationId xmlns:a16="http://schemas.microsoft.com/office/drawing/2014/main" id="{861EC657-1F2B-0A49-BF98-2791E4948734}"/>
                  </a:ext>
                </a:extLst>
              </p:cNvPr>
              <p:cNvSpPr>
                <a:spLocks/>
              </p:cNvSpPr>
              <p:nvPr/>
            </p:nvSpPr>
            <p:spPr bwMode="auto">
              <a:xfrm>
                <a:off x="17630606" y="8768312"/>
                <a:ext cx="111517" cy="66379"/>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8" name="Freeform 465">
                <a:extLst>
                  <a:ext uri="{FF2B5EF4-FFF2-40B4-BE49-F238E27FC236}">
                    <a16:creationId xmlns:a16="http://schemas.microsoft.com/office/drawing/2014/main" id="{3F6E7491-A7D8-C042-ADB6-07EE50F3442F}"/>
                  </a:ext>
                </a:extLst>
              </p:cNvPr>
              <p:cNvSpPr>
                <a:spLocks/>
              </p:cNvSpPr>
              <p:nvPr/>
            </p:nvSpPr>
            <p:spPr bwMode="auto">
              <a:xfrm>
                <a:off x="17986071" y="8421655"/>
                <a:ext cx="62727" cy="44255"/>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89" name="Freeform 466">
                <a:extLst>
                  <a:ext uri="{FF2B5EF4-FFF2-40B4-BE49-F238E27FC236}">
                    <a16:creationId xmlns:a16="http://schemas.microsoft.com/office/drawing/2014/main" id="{BE1ADBA2-E42B-F845-9A2A-5B14083598F6}"/>
                  </a:ext>
                </a:extLst>
              </p:cNvPr>
              <p:cNvSpPr>
                <a:spLocks/>
              </p:cNvSpPr>
              <p:nvPr/>
            </p:nvSpPr>
            <p:spPr bwMode="auto">
              <a:xfrm>
                <a:off x="18090622" y="8414280"/>
                <a:ext cx="153338" cy="51630"/>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0" name="Freeform 467">
                <a:extLst>
                  <a:ext uri="{FF2B5EF4-FFF2-40B4-BE49-F238E27FC236}">
                    <a16:creationId xmlns:a16="http://schemas.microsoft.com/office/drawing/2014/main" id="{5C80C0A9-2C8E-F24D-BB0D-5BD7D32784A1}"/>
                  </a:ext>
                </a:extLst>
              </p:cNvPr>
              <p:cNvSpPr>
                <a:spLocks/>
              </p:cNvSpPr>
              <p:nvPr/>
            </p:nvSpPr>
            <p:spPr bwMode="auto">
              <a:xfrm>
                <a:off x="17620150" y="8163502"/>
                <a:ext cx="327588" cy="390912"/>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1" name="Freeform 468">
                <a:extLst>
                  <a:ext uri="{FF2B5EF4-FFF2-40B4-BE49-F238E27FC236}">
                    <a16:creationId xmlns:a16="http://schemas.microsoft.com/office/drawing/2014/main" id="{81926F65-D7AD-CA40-B70A-558090BDB127}"/>
                  </a:ext>
                </a:extLst>
              </p:cNvPr>
              <p:cNvSpPr>
                <a:spLocks/>
              </p:cNvSpPr>
              <p:nvPr/>
            </p:nvSpPr>
            <p:spPr bwMode="auto">
              <a:xfrm>
                <a:off x="18059255" y="8141374"/>
                <a:ext cx="80154" cy="162265"/>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2" name="Freeform 469">
                <a:extLst>
                  <a:ext uri="{FF2B5EF4-FFF2-40B4-BE49-F238E27FC236}">
                    <a16:creationId xmlns:a16="http://schemas.microsoft.com/office/drawing/2014/main" id="{FC6A394C-31AC-D44F-8A00-692204DF11A0}"/>
                  </a:ext>
                </a:extLst>
              </p:cNvPr>
              <p:cNvSpPr>
                <a:spLocks/>
              </p:cNvSpPr>
              <p:nvPr/>
            </p:nvSpPr>
            <p:spPr bwMode="auto">
              <a:xfrm>
                <a:off x="18101078" y="8119251"/>
                <a:ext cx="27879" cy="221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3" name="Freeform 485">
                <a:extLst>
                  <a:ext uri="{FF2B5EF4-FFF2-40B4-BE49-F238E27FC236}">
                    <a16:creationId xmlns:a16="http://schemas.microsoft.com/office/drawing/2014/main" id="{EDD21DBD-3883-1C4C-A65F-F60AABAA6477}"/>
                  </a:ext>
                </a:extLst>
              </p:cNvPr>
              <p:cNvSpPr>
                <a:spLocks/>
              </p:cNvSpPr>
              <p:nvPr/>
            </p:nvSpPr>
            <p:spPr bwMode="auto">
              <a:xfrm>
                <a:off x="15699932" y="7728338"/>
                <a:ext cx="111517" cy="195458"/>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4" name="Freeform 487">
                <a:extLst>
                  <a:ext uri="{FF2B5EF4-FFF2-40B4-BE49-F238E27FC236}">
                    <a16:creationId xmlns:a16="http://schemas.microsoft.com/office/drawing/2014/main" id="{1E05CE8E-85AC-5C48-9B70-34B2AAB20BE2}"/>
                  </a:ext>
                </a:extLst>
              </p:cNvPr>
              <p:cNvSpPr>
                <a:spLocks/>
              </p:cNvSpPr>
              <p:nvPr/>
            </p:nvSpPr>
            <p:spPr bwMode="auto">
              <a:xfrm>
                <a:off x="14637016" y="3601618"/>
                <a:ext cx="111517" cy="88507"/>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5" name="Freeform 488">
                <a:extLst>
                  <a:ext uri="{FF2B5EF4-FFF2-40B4-BE49-F238E27FC236}">
                    <a16:creationId xmlns:a16="http://schemas.microsoft.com/office/drawing/2014/main" id="{6BB84470-B228-9E4F-8381-650C83F4E8EF}"/>
                  </a:ext>
                </a:extLst>
              </p:cNvPr>
              <p:cNvSpPr>
                <a:spLocks/>
              </p:cNvSpPr>
              <p:nvPr/>
            </p:nvSpPr>
            <p:spPr bwMode="auto">
              <a:xfrm>
                <a:off x="14103816" y="3668001"/>
                <a:ext cx="111517" cy="106947"/>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6" name="Freeform 489">
                <a:extLst>
                  <a:ext uri="{FF2B5EF4-FFF2-40B4-BE49-F238E27FC236}">
                    <a16:creationId xmlns:a16="http://schemas.microsoft.com/office/drawing/2014/main" id="{1EC94896-A473-F24B-8FFF-7F317DA9383C}"/>
                  </a:ext>
                </a:extLst>
              </p:cNvPr>
              <p:cNvSpPr>
                <a:spLocks/>
              </p:cNvSpPr>
              <p:nvPr/>
            </p:nvSpPr>
            <p:spPr bwMode="auto">
              <a:xfrm>
                <a:off x="15219006" y="3299213"/>
                <a:ext cx="90610" cy="55320"/>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7" name="Freeform 490">
                <a:extLst>
                  <a:ext uri="{FF2B5EF4-FFF2-40B4-BE49-F238E27FC236}">
                    <a16:creationId xmlns:a16="http://schemas.microsoft.com/office/drawing/2014/main" id="{1115F797-67E6-3B44-86CD-C394755E5899}"/>
                  </a:ext>
                </a:extLst>
              </p:cNvPr>
              <p:cNvSpPr>
                <a:spLocks/>
              </p:cNvSpPr>
              <p:nvPr/>
            </p:nvSpPr>
            <p:spPr bwMode="auto">
              <a:xfrm>
                <a:off x="17261198" y="3192266"/>
                <a:ext cx="101063" cy="51630"/>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8" name="Freeform 491">
                <a:extLst>
                  <a:ext uri="{FF2B5EF4-FFF2-40B4-BE49-F238E27FC236}">
                    <a16:creationId xmlns:a16="http://schemas.microsoft.com/office/drawing/2014/main" id="{BD5EBEC3-675F-B040-BACA-3B6A71063DE5}"/>
                  </a:ext>
                </a:extLst>
              </p:cNvPr>
              <p:cNvSpPr>
                <a:spLocks/>
              </p:cNvSpPr>
              <p:nvPr/>
            </p:nvSpPr>
            <p:spPr bwMode="auto">
              <a:xfrm>
                <a:off x="16229648" y="2410442"/>
                <a:ext cx="62727" cy="22128"/>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99" name="Freeform 492">
                <a:extLst>
                  <a:ext uri="{FF2B5EF4-FFF2-40B4-BE49-F238E27FC236}">
                    <a16:creationId xmlns:a16="http://schemas.microsoft.com/office/drawing/2014/main" id="{FEFBA597-ADDD-9F4F-AF30-74CBDBC54812}"/>
                  </a:ext>
                </a:extLst>
              </p:cNvPr>
              <p:cNvSpPr>
                <a:spLocks/>
              </p:cNvSpPr>
              <p:nvPr/>
            </p:nvSpPr>
            <p:spPr bwMode="auto">
              <a:xfrm>
                <a:off x="15658115" y="3343472"/>
                <a:ext cx="59243" cy="44255"/>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0" name="Freeform 493">
                <a:extLst>
                  <a:ext uri="{FF2B5EF4-FFF2-40B4-BE49-F238E27FC236}">
                    <a16:creationId xmlns:a16="http://schemas.microsoft.com/office/drawing/2014/main" id="{1FF93D8D-87FD-7E40-AFF2-1920CAF0E51D}"/>
                  </a:ext>
                </a:extLst>
              </p:cNvPr>
              <p:cNvSpPr>
                <a:spLocks/>
              </p:cNvSpPr>
              <p:nvPr/>
            </p:nvSpPr>
            <p:spPr bwMode="auto">
              <a:xfrm>
                <a:off x="12103442" y="5759018"/>
                <a:ext cx="59243" cy="118010"/>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1" name="Freeform 494">
                <a:extLst>
                  <a:ext uri="{FF2B5EF4-FFF2-40B4-BE49-F238E27FC236}">
                    <a16:creationId xmlns:a16="http://schemas.microsoft.com/office/drawing/2014/main" id="{7448E13A-8BC9-BE4E-972A-7F83678A5CAE}"/>
                  </a:ext>
                </a:extLst>
              </p:cNvPr>
              <p:cNvSpPr>
                <a:spLocks/>
              </p:cNvSpPr>
              <p:nvPr/>
            </p:nvSpPr>
            <p:spPr bwMode="auto">
              <a:xfrm>
                <a:off x="12082532" y="5865968"/>
                <a:ext cx="90610" cy="162265"/>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2" name="Freeform 495">
                <a:extLst>
                  <a:ext uri="{FF2B5EF4-FFF2-40B4-BE49-F238E27FC236}">
                    <a16:creationId xmlns:a16="http://schemas.microsoft.com/office/drawing/2014/main" id="{4903266B-667B-AB44-804A-E0D1262BCECB}"/>
                  </a:ext>
                </a:extLst>
              </p:cNvPr>
              <p:cNvSpPr>
                <a:spLocks/>
              </p:cNvSpPr>
              <p:nvPr/>
            </p:nvSpPr>
            <p:spPr bwMode="auto">
              <a:xfrm>
                <a:off x="12295119" y="6061423"/>
                <a:ext cx="163792" cy="106947"/>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3" name="Freeform 496">
                <a:extLst>
                  <a:ext uri="{FF2B5EF4-FFF2-40B4-BE49-F238E27FC236}">
                    <a16:creationId xmlns:a16="http://schemas.microsoft.com/office/drawing/2014/main" id="{6C5D38FD-9B53-4949-9538-CDE46C29F91A}"/>
                  </a:ext>
                </a:extLst>
              </p:cNvPr>
              <p:cNvSpPr>
                <a:spLocks/>
              </p:cNvSpPr>
              <p:nvPr/>
            </p:nvSpPr>
            <p:spPr bwMode="auto">
              <a:xfrm>
                <a:off x="13267422" y="6212626"/>
                <a:ext cx="132428" cy="77445"/>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4" name="Freeform 497">
                <a:extLst>
                  <a:ext uri="{FF2B5EF4-FFF2-40B4-BE49-F238E27FC236}">
                    <a16:creationId xmlns:a16="http://schemas.microsoft.com/office/drawing/2014/main" id="{3CBFC3DE-534B-CB4E-A7F5-C32C598E3575}"/>
                  </a:ext>
                </a:extLst>
              </p:cNvPr>
              <p:cNvSpPr>
                <a:spLocks/>
              </p:cNvSpPr>
              <p:nvPr/>
            </p:nvSpPr>
            <p:spPr bwMode="auto">
              <a:xfrm>
                <a:off x="12828318" y="6223688"/>
                <a:ext cx="153338" cy="44255"/>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5" name="Freeform 498">
                <a:extLst>
                  <a:ext uri="{FF2B5EF4-FFF2-40B4-BE49-F238E27FC236}">
                    <a16:creationId xmlns:a16="http://schemas.microsoft.com/office/drawing/2014/main" id="{60823EC8-A760-4D4C-943F-7CCD241702F5}"/>
                  </a:ext>
                </a:extLst>
              </p:cNvPr>
              <p:cNvSpPr>
                <a:spLocks/>
              </p:cNvSpPr>
              <p:nvPr/>
            </p:nvSpPr>
            <p:spPr bwMode="auto">
              <a:xfrm>
                <a:off x="12755134" y="4630533"/>
                <a:ext cx="73184" cy="77445"/>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6" name="Freeform 499">
                <a:extLst>
                  <a:ext uri="{FF2B5EF4-FFF2-40B4-BE49-F238E27FC236}">
                    <a16:creationId xmlns:a16="http://schemas.microsoft.com/office/drawing/2014/main" id="{84A57EE9-CBB2-F245-8239-A60F935582E6}"/>
                  </a:ext>
                </a:extLst>
              </p:cNvPr>
              <p:cNvSpPr>
                <a:spLocks/>
              </p:cNvSpPr>
              <p:nvPr/>
            </p:nvSpPr>
            <p:spPr bwMode="auto">
              <a:xfrm>
                <a:off x="12765588" y="4601031"/>
                <a:ext cx="52274" cy="29502"/>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7" name="Freeform 500">
                <a:extLst>
                  <a:ext uri="{FF2B5EF4-FFF2-40B4-BE49-F238E27FC236}">
                    <a16:creationId xmlns:a16="http://schemas.microsoft.com/office/drawing/2014/main" id="{8066F3CA-705F-8D4C-9A41-608110961FCE}"/>
                  </a:ext>
                </a:extLst>
              </p:cNvPr>
              <p:cNvSpPr>
                <a:spLocks/>
              </p:cNvSpPr>
              <p:nvPr/>
            </p:nvSpPr>
            <p:spPr bwMode="auto">
              <a:xfrm>
                <a:off x="12553004" y="4674786"/>
                <a:ext cx="59243" cy="106947"/>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8" name="Freeform 501">
                <a:extLst>
                  <a:ext uri="{FF2B5EF4-FFF2-40B4-BE49-F238E27FC236}">
                    <a16:creationId xmlns:a16="http://schemas.microsoft.com/office/drawing/2014/main" id="{A7066FC3-99B3-6D4C-90A2-BD2CEAAB9F3C}"/>
                  </a:ext>
                </a:extLst>
              </p:cNvPr>
              <p:cNvSpPr>
                <a:spLocks/>
              </p:cNvSpPr>
              <p:nvPr/>
            </p:nvSpPr>
            <p:spPr bwMode="auto">
              <a:xfrm>
                <a:off x="12643617" y="4490393"/>
                <a:ext cx="41820" cy="44255"/>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09" name="Freeform 502">
                <a:extLst>
                  <a:ext uri="{FF2B5EF4-FFF2-40B4-BE49-F238E27FC236}">
                    <a16:creationId xmlns:a16="http://schemas.microsoft.com/office/drawing/2014/main" id="{7A451D10-6C51-1248-9F92-84588B5D0657}"/>
                  </a:ext>
                </a:extLst>
              </p:cNvPr>
              <p:cNvSpPr>
                <a:spLocks/>
              </p:cNvSpPr>
              <p:nvPr/>
            </p:nvSpPr>
            <p:spPr bwMode="auto">
              <a:xfrm>
                <a:off x="12235872" y="4825987"/>
                <a:ext cx="59243" cy="99573"/>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0" name="Freeform 503">
                <a:extLst>
                  <a:ext uri="{FF2B5EF4-FFF2-40B4-BE49-F238E27FC236}">
                    <a16:creationId xmlns:a16="http://schemas.microsoft.com/office/drawing/2014/main" id="{4BDF44F5-B04C-B746-A723-13AAD841E117}"/>
                  </a:ext>
                </a:extLst>
              </p:cNvPr>
              <p:cNvSpPr>
                <a:spLocks/>
              </p:cNvSpPr>
              <p:nvPr/>
            </p:nvSpPr>
            <p:spPr bwMode="auto">
              <a:xfrm>
                <a:off x="12162691" y="4848115"/>
                <a:ext cx="83638" cy="88507"/>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1" name="Freeform 504">
                <a:extLst>
                  <a:ext uri="{FF2B5EF4-FFF2-40B4-BE49-F238E27FC236}">
                    <a16:creationId xmlns:a16="http://schemas.microsoft.com/office/drawing/2014/main" id="{510B0BE4-975B-D147-B8CD-EE55EE45F019}"/>
                  </a:ext>
                </a:extLst>
              </p:cNvPr>
              <p:cNvSpPr>
                <a:spLocks/>
              </p:cNvSpPr>
              <p:nvPr/>
            </p:nvSpPr>
            <p:spPr bwMode="auto">
              <a:xfrm>
                <a:off x="11796766" y="5965538"/>
                <a:ext cx="48790" cy="40568"/>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2" name="Freeform 505">
                <a:extLst>
                  <a:ext uri="{FF2B5EF4-FFF2-40B4-BE49-F238E27FC236}">
                    <a16:creationId xmlns:a16="http://schemas.microsoft.com/office/drawing/2014/main" id="{81EF2272-4357-6546-BBD1-F729A85D46A1}"/>
                  </a:ext>
                </a:extLst>
              </p:cNvPr>
              <p:cNvSpPr>
                <a:spLocks/>
              </p:cNvSpPr>
              <p:nvPr/>
            </p:nvSpPr>
            <p:spPr bwMode="auto">
              <a:xfrm>
                <a:off x="11294926" y="4641596"/>
                <a:ext cx="62727" cy="66379"/>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3" name="Freeform 506">
                <a:extLst>
                  <a:ext uri="{FF2B5EF4-FFF2-40B4-BE49-F238E27FC236}">
                    <a16:creationId xmlns:a16="http://schemas.microsoft.com/office/drawing/2014/main" id="{0218D90C-04A7-6E4D-8359-02F56D6B5923}"/>
                  </a:ext>
                </a:extLst>
              </p:cNvPr>
              <p:cNvSpPr>
                <a:spLocks/>
              </p:cNvSpPr>
              <p:nvPr/>
            </p:nvSpPr>
            <p:spPr bwMode="auto">
              <a:xfrm>
                <a:off x="11326297" y="4719040"/>
                <a:ext cx="31364" cy="33190"/>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4" name="Freeform 507">
                <a:extLst>
                  <a:ext uri="{FF2B5EF4-FFF2-40B4-BE49-F238E27FC236}">
                    <a16:creationId xmlns:a16="http://schemas.microsoft.com/office/drawing/2014/main" id="{AC69D9EC-3F57-FC42-8D66-1B436A6BE789}"/>
                  </a:ext>
                </a:extLst>
              </p:cNvPr>
              <p:cNvSpPr>
                <a:spLocks/>
              </p:cNvSpPr>
              <p:nvPr/>
            </p:nvSpPr>
            <p:spPr bwMode="auto">
              <a:xfrm>
                <a:off x="11357660" y="4752234"/>
                <a:ext cx="17425"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5" name="Freeform 508">
                <a:extLst>
                  <a:ext uri="{FF2B5EF4-FFF2-40B4-BE49-F238E27FC236}">
                    <a16:creationId xmlns:a16="http://schemas.microsoft.com/office/drawing/2014/main" id="{6AF6AD87-DF37-C845-AF77-9418802F6028}"/>
                  </a:ext>
                </a:extLst>
              </p:cNvPr>
              <p:cNvSpPr>
                <a:spLocks/>
              </p:cNvSpPr>
              <p:nvPr/>
            </p:nvSpPr>
            <p:spPr bwMode="auto">
              <a:xfrm>
                <a:off x="11357660" y="4781736"/>
                <a:ext cx="10454" cy="221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6" name="Freeform 509">
                <a:extLst>
                  <a:ext uri="{FF2B5EF4-FFF2-40B4-BE49-F238E27FC236}">
                    <a16:creationId xmlns:a16="http://schemas.microsoft.com/office/drawing/2014/main" id="{FF25BA0E-ED46-3C45-8556-96C3F96605E8}"/>
                  </a:ext>
                </a:extLst>
              </p:cNvPr>
              <p:cNvSpPr>
                <a:spLocks/>
              </p:cNvSpPr>
              <p:nvPr/>
            </p:nvSpPr>
            <p:spPr bwMode="auto">
              <a:xfrm>
                <a:off x="11357660" y="4803861"/>
                <a:ext cx="17425" cy="11063"/>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7" name="Freeform 510">
                <a:extLst>
                  <a:ext uri="{FF2B5EF4-FFF2-40B4-BE49-F238E27FC236}">
                    <a16:creationId xmlns:a16="http://schemas.microsoft.com/office/drawing/2014/main" id="{6FECCC81-5A4E-AE4F-8AD0-F24DF1A17767}"/>
                  </a:ext>
                </a:extLst>
              </p:cNvPr>
              <p:cNvSpPr>
                <a:spLocks/>
              </p:cNvSpPr>
              <p:nvPr/>
            </p:nvSpPr>
            <p:spPr bwMode="auto">
              <a:xfrm>
                <a:off x="11437814" y="4966125"/>
                <a:ext cx="10454" cy="221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8" name="Freeform 511">
                <a:extLst>
                  <a:ext uri="{FF2B5EF4-FFF2-40B4-BE49-F238E27FC236}">
                    <a16:creationId xmlns:a16="http://schemas.microsoft.com/office/drawing/2014/main" id="{EADCFE00-B012-5045-BE7A-F7F046955584}"/>
                  </a:ext>
                </a:extLst>
              </p:cNvPr>
              <p:cNvSpPr>
                <a:spLocks/>
              </p:cNvSpPr>
              <p:nvPr/>
            </p:nvSpPr>
            <p:spPr bwMode="auto">
              <a:xfrm>
                <a:off x="11591154" y="4479332"/>
                <a:ext cx="20911" cy="44255"/>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19" name="Freeform 611">
                <a:extLst>
                  <a:ext uri="{FF2B5EF4-FFF2-40B4-BE49-F238E27FC236}">
                    <a16:creationId xmlns:a16="http://schemas.microsoft.com/office/drawing/2014/main" id="{F72D874F-32D1-0247-9E22-77A2C426A8E8}"/>
                  </a:ext>
                </a:extLst>
              </p:cNvPr>
              <p:cNvSpPr>
                <a:spLocks/>
              </p:cNvSpPr>
              <p:nvPr/>
            </p:nvSpPr>
            <p:spPr bwMode="auto">
              <a:xfrm>
                <a:off x="18059255" y="8336829"/>
                <a:ext cx="20911" cy="221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0" name="Rectangle 613">
                <a:extLst>
                  <a:ext uri="{FF2B5EF4-FFF2-40B4-BE49-F238E27FC236}">
                    <a16:creationId xmlns:a16="http://schemas.microsoft.com/office/drawing/2014/main" id="{469A49B0-B3E2-694C-BFA6-0CAFE510F32E}"/>
                  </a:ext>
                </a:extLst>
              </p:cNvPr>
              <p:cNvSpPr>
                <a:spLocks noChangeArrowheads="1"/>
              </p:cNvSpPr>
              <p:nvPr/>
            </p:nvSpPr>
            <p:spPr bwMode="auto">
              <a:xfrm>
                <a:off x="12490277" y="3797076"/>
                <a:ext cx="3487" cy="3691"/>
              </a:xfrm>
              <a:prstGeom prst="rect">
                <a:avLst/>
              </a:pr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1" name="Freeform 643">
                <a:extLst>
                  <a:ext uri="{FF2B5EF4-FFF2-40B4-BE49-F238E27FC236}">
                    <a16:creationId xmlns:a16="http://schemas.microsoft.com/office/drawing/2014/main" id="{3F05632C-EB66-7147-8483-B7D8331A5121}"/>
                  </a:ext>
                </a:extLst>
              </p:cNvPr>
              <p:cNvSpPr>
                <a:spLocks/>
              </p:cNvSpPr>
              <p:nvPr/>
            </p:nvSpPr>
            <p:spPr bwMode="auto">
              <a:xfrm>
                <a:off x="17843188" y="8738810"/>
                <a:ext cx="104549" cy="95888"/>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2" name="Freeform 644">
                <a:extLst>
                  <a:ext uri="{FF2B5EF4-FFF2-40B4-BE49-F238E27FC236}">
                    <a16:creationId xmlns:a16="http://schemas.microsoft.com/office/drawing/2014/main" id="{19CDA0C1-61AA-484F-8F57-B99C23E9F51B}"/>
                  </a:ext>
                </a:extLst>
              </p:cNvPr>
              <p:cNvSpPr>
                <a:spLocks/>
              </p:cNvSpPr>
              <p:nvPr/>
            </p:nvSpPr>
            <p:spPr bwMode="auto">
              <a:xfrm>
                <a:off x="17926826" y="8716682"/>
                <a:ext cx="132428" cy="51630"/>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3" name="Freeform 645">
                <a:extLst>
                  <a:ext uri="{FF2B5EF4-FFF2-40B4-BE49-F238E27FC236}">
                    <a16:creationId xmlns:a16="http://schemas.microsoft.com/office/drawing/2014/main" id="{BB55524F-370E-844A-BF39-97009E95D623}"/>
                  </a:ext>
                </a:extLst>
              </p:cNvPr>
              <p:cNvSpPr>
                <a:spLocks/>
              </p:cNvSpPr>
              <p:nvPr/>
            </p:nvSpPr>
            <p:spPr bwMode="auto">
              <a:xfrm>
                <a:off x="12295117" y="5205838"/>
                <a:ext cx="317135" cy="184395"/>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4" name="Freeform 646">
                <a:extLst>
                  <a:ext uri="{FF2B5EF4-FFF2-40B4-BE49-F238E27FC236}">
                    <a16:creationId xmlns:a16="http://schemas.microsoft.com/office/drawing/2014/main" id="{D8BA6207-DEEF-AD46-8DAD-3D7800559B19}"/>
                  </a:ext>
                </a:extLst>
              </p:cNvPr>
              <p:cNvSpPr>
                <a:spLocks/>
              </p:cNvSpPr>
              <p:nvPr/>
            </p:nvSpPr>
            <p:spPr bwMode="auto">
              <a:xfrm>
                <a:off x="12152233" y="5357040"/>
                <a:ext cx="379859" cy="173330"/>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5" name="Freeform 647">
                <a:extLst>
                  <a:ext uri="{FF2B5EF4-FFF2-40B4-BE49-F238E27FC236}">
                    <a16:creationId xmlns:a16="http://schemas.microsoft.com/office/drawing/2014/main" id="{1A496685-E8C4-004F-B010-83803C257C2A}"/>
                  </a:ext>
                </a:extLst>
              </p:cNvPr>
              <p:cNvSpPr>
                <a:spLocks/>
              </p:cNvSpPr>
              <p:nvPr/>
            </p:nvSpPr>
            <p:spPr bwMode="auto">
              <a:xfrm>
                <a:off x="12019803" y="5486115"/>
                <a:ext cx="581990" cy="597432"/>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6" name="Freeform 648">
                <a:extLst>
                  <a:ext uri="{FF2B5EF4-FFF2-40B4-BE49-F238E27FC236}">
                    <a16:creationId xmlns:a16="http://schemas.microsoft.com/office/drawing/2014/main" id="{9ACE1954-B3B6-E544-9C1E-C9AC53AECA02}"/>
                  </a:ext>
                </a:extLst>
              </p:cNvPr>
              <p:cNvSpPr>
                <a:spLocks/>
              </p:cNvSpPr>
              <p:nvPr/>
            </p:nvSpPr>
            <p:spPr bwMode="auto">
              <a:xfrm>
                <a:off x="12357845" y="5519306"/>
                <a:ext cx="275312" cy="272902"/>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7" name="Freeform 649">
                <a:extLst>
                  <a:ext uri="{FF2B5EF4-FFF2-40B4-BE49-F238E27FC236}">
                    <a16:creationId xmlns:a16="http://schemas.microsoft.com/office/drawing/2014/main" id="{36C275F7-A853-AA41-9F6B-68E15A7F5B43}"/>
                  </a:ext>
                </a:extLst>
              </p:cNvPr>
              <p:cNvSpPr>
                <a:spLocks/>
              </p:cNvSpPr>
              <p:nvPr/>
            </p:nvSpPr>
            <p:spPr bwMode="auto">
              <a:xfrm>
                <a:off x="11416903" y="5205838"/>
                <a:ext cx="676084" cy="615873"/>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8" name="Freeform 650">
                <a:extLst>
                  <a:ext uri="{FF2B5EF4-FFF2-40B4-BE49-F238E27FC236}">
                    <a16:creationId xmlns:a16="http://schemas.microsoft.com/office/drawing/2014/main" id="{46EB5DA3-0688-6E4F-81D9-78B64DBD6A0B}"/>
                  </a:ext>
                </a:extLst>
              </p:cNvPr>
              <p:cNvSpPr>
                <a:spLocks/>
              </p:cNvSpPr>
              <p:nvPr/>
            </p:nvSpPr>
            <p:spPr bwMode="auto">
              <a:xfrm>
                <a:off x="11977982" y="5445551"/>
                <a:ext cx="226522" cy="162265"/>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29" name="Freeform 651">
                <a:extLst>
                  <a:ext uri="{FF2B5EF4-FFF2-40B4-BE49-F238E27FC236}">
                    <a16:creationId xmlns:a16="http://schemas.microsoft.com/office/drawing/2014/main" id="{16898A6B-9F23-BF4B-AC1F-CBB14B2529C0}"/>
                  </a:ext>
                </a:extLst>
              </p:cNvPr>
              <p:cNvSpPr>
                <a:spLocks/>
              </p:cNvSpPr>
              <p:nvPr/>
            </p:nvSpPr>
            <p:spPr bwMode="auto">
              <a:xfrm>
                <a:off x="11786311" y="5183710"/>
                <a:ext cx="212583" cy="140138"/>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0" name="Freeform 652">
                <a:extLst>
                  <a:ext uri="{FF2B5EF4-FFF2-40B4-BE49-F238E27FC236}">
                    <a16:creationId xmlns:a16="http://schemas.microsoft.com/office/drawing/2014/main" id="{67096E15-6C1D-9440-A608-FD4F36D512B6}"/>
                  </a:ext>
                </a:extLst>
              </p:cNvPr>
              <p:cNvSpPr>
                <a:spLocks/>
              </p:cNvSpPr>
              <p:nvPr/>
            </p:nvSpPr>
            <p:spPr bwMode="auto">
              <a:xfrm>
                <a:off x="11960560" y="5283283"/>
                <a:ext cx="38336" cy="40568"/>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1" name="Freeform 653">
                <a:extLst>
                  <a:ext uri="{FF2B5EF4-FFF2-40B4-BE49-F238E27FC236}">
                    <a16:creationId xmlns:a16="http://schemas.microsoft.com/office/drawing/2014/main" id="{6C1D477D-B191-284D-8CBB-8C135AC2DE62}"/>
                  </a:ext>
                </a:extLst>
              </p:cNvPr>
              <p:cNvSpPr>
                <a:spLocks/>
              </p:cNvSpPr>
              <p:nvPr/>
            </p:nvSpPr>
            <p:spPr bwMode="auto">
              <a:xfrm>
                <a:off x="11835102" y="5032509"/>
                <a:ext cx="205617" cy="195460"/>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2" name="Freeform 654">
                <a:extLst>
                  <a:ext uri="{FF2B5EF4-FFF2-40B4-BE49-F238E27FC236}">
                    <a16:creationId xmlns:a16="http://schemas.microsoft.com/office/drawing/2014/main" id="{869898C6-8D53-C043-9524-89C3CDE8A906}"/>
                  </a:ext>
                </a:extLst>
              </p:cNvPr>
              <p:cNvSpPr>
                <a:spLocks/>
              </p:cNvSpPr>
              <p:nvPr/>
            </p:nvSpPr>
            <p:spPr bwMode="auto">
              <a:xfrm>
                <a:off x="12082532" y="4707976"/>
                <a:ext cx="153338" cy="23971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3" name="Freeform 655">
                <a:extLst>
                  <a:ext uri="{FF2B5EF4-FFF2-40B4-BE49-F238E27FC236}">
                    <a16:creationId xmlns:a16="http://schemas.microsoft.com/office/drawing/2014/main" id="{1E863074-96BB-DE48-BD55-CA15628433AA}"/>
                  </a:ext>
                </a:extLst>
              </p:cNvPr>
              <p:cNvSpPr>
                <a:spLocks/>
              </p:cNvSpPr>
              <p:nvPr/>
            </p:nvSpPr>
            <p:spPr bwMode="auto">
              <a:xfrm>
                <a:off x="11971015" y="4925564"/>
                <a:ext cx="456531" cy="560555"/>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4" name="Freeform 656">
                <a:extLst>
                  <a:ext uri="{FF2B5EF4-FFF2-40B4-BE49-F238E27FC236}">
                    <a16:creationId xmlns:a16="http://schemas.microsoft.com/office/drawing/2014/main" id="{B3935314-01DF-1F47-873C-377F9E33ADE9}"/>
                  </a:ext>
                </a:extLst>
              </p:cNvPr>
              <p:cNvSpPr>
                <a:spLocks/>
              </p:cNvSpPr>
              <p:nvPr/>
            </p:nvSpPr>
            <p:spPr bwMode="auto">
              <a:xfrm>
                <a:off x="12776043" y="5098891"/>
                <a:ext cx="909578" cy="571620"/>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5" name="Freeform 657">
                <a:extLst>
                  <a:ext uri="{FF2B5EF4-FFF2-40B4-BE49-F238E27FC236}">
                    <a16:creationId xmlns:a16="http://schemas.microsoft.com/office/drawing/2014/main" id="{6071D9D9-193C-8E42-9254-76CCB4D43D41}"/>
                  </a:ext>
                </a:extLst>
              </p:cNvPr>
              <p:cNvSpPr>
                <a:spLocks/>
              </p:cNvSpPr>
              <p:nvPr/>
            </p:nvSpPr>
            <p:spPr bwMode="auto">
              <a:xfrm>
                <a:off x="12490276" y="5312785"/>
                <a:ext cx="306678" cy="132762"/>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6" name="Freeform 658">
                <a:extLst>
                  <a:ext uri="{FF2B5EF4-FFF2-40B4-BE49-F238E27FC236}">
                    <a16:creationId xmlns:a16="http://schemas.microsoft.com/office/drawing/2014/main" id="{290E2BEF-4005-9140-B1A6-BEF08BAF124B}"/>
                  </a:ext>
                </a:extLst>
              </p:cNvPr>
              <p:cNvSpPr>
                <a:spLocks/>
              </p:cNvSpPr>
              <p:nvPr/>
            </p:nvSpPr>
            <p:spPr bwMode="auto">
              <a:xfrm>
                <a:off x="12828315" y="4825988"/>
                <a:ext cx="480926" cy="379853"/>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7" name="Freeform 659">
                <a:extLst>
                  <a:ext uri="{FF2B5EF4-FFF2-40B4-BE49-F238E27FC236}">
                    <a16:creationId xmlns:a16="http://schemas.microsoft.com/office/drawing/2014/main" id="{6A1F051F-3A19-2C4A-AD6C-3B2B6C24BF66}"/>
                  </a:ext>
                </a:extLst>
              </p:cNvPr>
              <p:cNvSpPr>
                <a:spLocks/>
              </p:cNvSpPr>
              <p:nvPr/>
            </p:nvSpPr>
            <p:spPr bwMode="auto">
              <a:xfrm>
                <a:off x="12716798" y="4803861"/>
                <a:ext cx="296221" cy="20652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8" name="Freeform 660">
                <a:extLst>
                  <a:ext uri="{FF2B5EF4-FFF2-40B4-BE49-F238E27FC236}">
                    <a16:creationId xmlns:a16="http://schemas.microsoft.com/office/drawing/2014/main" id="{7A043331-2FED-6E41-857A-FBAC5EFF0227}"/>
                  </a:ext>
                </a:extLst>
              </p:cNvPr>
              <p:cNvSpPr>
                <a:spLocks/>
              </p:cNvSpPr>
              <p:nvPr/>
            </p:nvSpPr>
            <p:spPr bwMode="auto">
              <a:xfrm>
                <a:off x="12716798" y="4674786"/>
                <a:ext cx="365924" cy="195460"/>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9" name="Freeform 661">
                <a:extLst>
                  <a:ext uri="{FF2B5EF4-FFF2-40B4-BE49-F238E27FC236}">
                    <a16:creationId xmlns:a16="http://schemas.microsoft.com/office/drawing/2014/main" id="{F1C4E2B5-73FD-FD44-A3D5-7A18C2AAF937}"/>
                  </a:ext>
                </a:extLst>
              </p:cNvPr>
              <p:cNvSpPr>
                <a:spLocks/>
              </p:cNvSpPr>
              <p:nvPr/>
            </p:nvSpPr>
            <p:spPr bwMode="auto">
              <a:xfrm>
                <a:off x="12828315" y="4556776"/>
                <a:ext cx="243950" cy="162265"/>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0" name="Freeform 662">
                <a:extLst>
                  <a:ext uri="{FF2B5EF4-FFF2-40B4-BE49-F238E27FC236}">
                    <a16:creationId xmlns:a16="http://schemas.microsoft.com/office/drawing/2014/main" id="{4E815DDC-E1E4-FA42-9037-94D2DE0C2C5A}"/>
                  </a:ext>
                </a:extLst>
              </p:cNvPr>
              <p:cNvSpPr>
                <a:spLocks/>
              </p:cNvSpPr>
              <p:nvPr/>
            </p:nvSpPr>
            <p:spPr bwMode="auto">
              <a:xfrm>
                <a:off x="12643616" y="4892371"/>
                <a:ext cx="163794" cy="84822"/>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1" name="Freeform 663">
                <a:extLst>
                  <a:ext uri="{FF2B5EF4-FFF2-40B4-BE49-F238E27FC236}">
                    <a16:creationId xmlns:a16="http://schemas.microsoft.com/office/drawing/2014/main" id="{A1F75C56-BC8E-D642-90F9-1DB5657357C0}"/>
                  </a:ext>
                </a:extLst>
              </p:cNvPr>
              <p:cNvSpPr>
                <a:spLocks/>
              </p:cNvSpPr>
              <p:nvPr/>
            </p:nvSpPr>
            <p:spPr bwMode="auto">
              <a:xfrm>
                <a:off x="12389209" y="4914495"/>
                <a:ext cx="487895" cy="453608"/>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2" name="Freeform 664">
                <a:extLst>
                  <a:ext uri="{FF2B5EF4-FFF2-40B4-BE49-F238E27FC236}">
                    <a16:creationId xmlns:a16="http://schemas.microsoft.com/office/drawing/2014/main" id="{80374D49-0215-D143-BDA9-F12D84E9DE9D}"/>
                  </a:ext>
                </a:extLst>
              </p:cNvPr>
              <p:cNvSpPr>
                <a:spLocks/>
              </p:cNvSpPr>
              <p:nvPr/>
            </p:nvSpPr>
            <p:spPr bwMode="auto">
              <a:xfrm>
                <a:off x="12685430" y="5390233"/>
                <a:ext cx="470472" cy="324533"/>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3" name="Freeform 665">
                <a:extLst>
                  <a:ext uri="{FF2B5EF4-FFF2-40B4-BE49-F238E27FC236}">
                    <a16:creationId xmlns:a16="http://schemas.microsoft.com/office/drawing/2014/main" id="{E6B2FF8F-337C-6A4D-B3F4-5C1671377891}"/>
                  </a:ext>
                </a:extLst>
              </p:cNvPr>
              <p:cNvSpPr>
                <a:spLocks/>
              </p:cNvSpPr>
              <p:nvPr/>
            </p:nvSpPr>
            <p:spPr bwMode="auto">
              <a:xfrm>
                <a:off x="13013019" y="5379168"/>
                <a:ext cx="170762" cy="217588"/>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4" name="Freeform 666">
                <a:extLst>
                  <a:ext uri="{FF2B5EF4-FFF2-40B4-BE49-F238E27FC236}">
                    <a16:creationId xmlns:a16="http://schemas.microsoft.com/office/drawing/2014/main" id="{9B707D88-15AE-1549-BD9C-EB789E769CEF}"/>
                  </a:ext>
                </a:extLst>
              </p:cNvPr>
              <p:cNvSpPr>
                <a:spLocks/>
              </p:cNvSpPr>
              <p:nvPr/>
            </p:nvSpPr>
            <p:spPr bwMode="auto">
              <a:xfrm>
                <a:off x="13082720" y="5497178"/>
                <a:ext cx="101063" cy="110635"/>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5" name="Freeform 667">
                <a:extLst>
                  <a:ext uri="{FF2B5EF4-FFF2-40B4-BE49-F238E27FC236}">
                    <a16:creationId xmlns:a16="http://schemas.microsoft.com/office/drawing/2014/main" id="{FA5B8381-8852-A94F-AA77-C7CADCE763CA}"/>
                  </a:ext>
                </a:extLst>
              </p:cNvPr>
              <p:cNvSpPr>
                <a:spLocks/>
              </p:cNvSpPr>
              <p:nvPr/>
            </p:nvSpPr>
            <p:spPr bwMode="auto">
              <a:xfrm>
                <a:off x="12776043" y="5670508"/>
                <a:ext cx="327588" cy="20652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6" name="Freeform 668">
                <a:extLst>
                  <a:ext uri="{FF2B5EF4-FFF2-40B4-BE49-F238E27FC236}">
                    <a16:creationId xmlns:a16="http://schemas.microsoft.com/office/drawing/2014/main" id="{EAA22213-EBD3-9841-A030-B6767ED59C88}"/>
                  </a:ext>
                </a:extLst>
              </p:cNvPr>
              <p:cNvSpPr>
                <a:spLocks/>
              </p:cNvSpPr>
              <p:nvPr/>
            </p:nvSpPr>
            <p:spPr bwMode="auto">
              <a:xfrm>
                <a:off x="12458909" y="5618879"/>
                <a:ext cx="184705" cy="162265"/>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7" name="Freeform 669">
                <a:extLst>
                  <a:ext uri="{FF2B5EF4-FFF2-40B4-BE49-F238E27FC236}">
                    <a16:creationId xmlns:a16="http://schemas.microsoft.com/office/drawing/2014/main" id="{236124BF-D9C6-0C4A-999E-10646D2602A8}"/>
                  </a:ext>
                </a:extLst>
              </p:cNvPr>
              <p:cNvSpPr>
                <a:spLocks/>
              </p:cNvSpPr>
              <p:nvPr/>
            </p:nvSpPr>
            <p:spPr bwMode="auto">
              <a:xfrm>
                <a:off x="12591337" y="5541433"/>
                <a:ext cx="226522" cy="291340"/>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8" name="Freeform 670">
                <a:extLst>
                  <a:ext uri="{FF2B5EF4-FFF2-40B4-BE49-F238E27FC236}">
                    <a16:creationId xmlns:a16="http://schemas.microsoft.com/office/drawing/2014/main" id="{ED3B293E-F5D4-9D41-89B7-DD8FC9FC994B}"/>
                  </a:ext>
                </a:extLst>
              </p:cNvPr>
              <p:cNvSpPr>
                <a:spLocks/>
              </p:cNvSpPr>
              <p:nvPr/>
            </p:nvSpPr>
            <p:spPr bwMode="auto">
              <a:xfrm>
                <a:off x="12469365" y="5368107"/>
                <a:ext cx="358955" cy="20652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9" name="Freeform 671">
                <a:extLst>
                  <a:ext uri="{FF2B5EF4-FFF2-40B4-BE49-F238E27FC236}">
                    <a16:creationId xmlns:a16="http://schemas.microsoft.com/office/drawing/2014/main" id="{DE155F41-5AF6-0C4B-A48F-F5AE86A32B24}"/>
                  </a:ext>
                </a:extLst>
              </p:cNvPr>
              <p:cNvSpPr>
                <a:spLocks/>
              </p:cNvSpPr>
              <p:nvPr/>
            </p:nvSpPr>
            <p:spPr bwMode="auto">
              <a:xfrm>
                <a:off x="12674975" y="5832776"/>
                <a:ext cx="317135" cy="346660"/>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0" name="Freeform 672">
                <a:extLst>
                  <a:ext uri="{FF2B5EF4-FFF2-40B4-BE49-F238E27FC236}">
                    <a16:creationId xmlns:a16="http://schemas.microsoft.com/office/drawing/2014/main" id="{C0F778B4-EF44-3B48-ABE8-9942913F39E0}"/>
                  </a:ext>
                </a:extLst>
              </p:cNvPr>
              <p:cNvSpPr>
                <a:spLocks/>
              </p:cNvSpPr>
              <p:nvPr/>
            </p:nvSpPr>
            <p:spPr bwMode="auto">
              <a:xfrm>
                <a:off x="12960746" y="5814333"/>
                <a:ext cx="153338" cy="106947"/>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1" name="Freeform 673">
                <a:extLst>
                  <a:ext uri="{FF2B5EF4-FFF2-40B4-BE49-F238E27FC236}">
                    <a16:creationId xmlns:a16="http://schemas.microsoft.com/office/drawing/2014/main" id="{31B3FBCE-BD99-EA44-8952-BE08B70AAD41}"/>
                  </a:ext>
                </a:extLst>
              </p:cNvPr>
              <p:cNvSpPr>
                <a:spLocks/>
              </p:cNvSpPr>
              <p:nvPr/>
            </p:nvSpPr>
            <p:spPr bwMode="auto">
              <a:xfrm>
                <a:off x="12633159" y="5781146"/>
                <a:ext cx="90610" cy="195460"/>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2" name="Freeform 674">
                <a:extLst>
                  <a:ext uri="{FF2B5EF4-FFF2-40B4-BE49-F238E27FC236}">
                    <a16:creationId xmlns:a16="http://schemas.microsoft.com/office/drawing/2014/main" id="{9ACEB52F-F67F-F849-8FE9-FA81A79F0ED0}"/>
                  </a:ext>
                </a:extLst>
              </p:cNvPr>
              <p:cNvSpPr>
                <a:spLocks/>
              </p:cNvSpPr>
              <p:nvPr/>
            </p:nvSpPr>
            <p:spPr bwMode="auto">
              <a:xfrm>
                <a:off x="12685430" y="5803274"/>
                <a:ext cx="132428" cy="95888"/>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3" name="Freeform 675">
                <a:extLst>
                  <a:ext uri="{FF2B5EF4-FFF2-40B4-BE49-F238E27FC236}">
                    <a16:creationId xmlns:a16="http://schemas.microsoft.com/office/drawing/2014/main" id="{BA711A9B-AD8E-354B-A0F4-629DC2E779D9}"/>
                  </a:ext>
                </a:extLst>
              </p:cNvPr>
              <p:cNvSpPr>
                <a:spLocks/>
              </p:cNvSpPr>
              <p:nvPr/>
            </p:nvSpPr>
            <p:spPr bwMode="auto">
              <a:xfrm>
                <a:off x="13807594" y="5865963"/>
                <a:ext cx="195159" cy="173330"/>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4" name="Freeform 676">
                <a:extLst>
                  <a:ext uri="{FF2B5EF4-FFF2-40B4-BE49-F238E27FC236}">
                    <a16:creationId xmlns:a16="http://schemas.microsoft.com/office/drawing/2014/main" id="{B7B91FD8-59A3-4747-A7C9-6481A5A05435}"/>
                  </a:ext>
                </a:extLst>
              </p:cNvPr>
              <p:cNvSpPr>
                <a:spLocks/>
              </p:cNvSpPr>
              <p:nvPr/>
            </p:nvSpPr>
            <p:spPr bwMode="auto">
              <a:xfrm>
                <a:off x="13880778" y="5954473"/>
                <a:ext cx="1010641" cy="907212"/>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5" name="Freeform 677">
                <a:extLst>
                  <a:ext uri="{FF2B5EF4-FFF2-40B4-BE49-F238E27FC236}">
                    <a16:creationId xmlns:a16="http://schemas.microsoft.com/office/drawing/2014/main" id="{F8987F6A-938E-AD47-8872-957571A4350F}"/>
                  </a:ext>
                </a:extLst>
              </p:cNvPr>
              <p:cNvSpPr>
                <a:spLocks/>
              </p:cNvSpPr>
              <p:nvPr/>
            </p:nvSpPr>
            <p:spPr bwMode="auto">
              <a:xfrm>
                <a:off x="13901688" y="5965538"/>
                <a:ext cx="80156" cy="6269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6" name="Freeform 678">
                <a:extLst>
                  <a:ext uri="{FF2B5EF4-FFF2-40B4-BE49-F238E27FC236}">
                    <a16:creationId xmlns:a16="http://schemas.microsoft.com/office/drawing/2014/main" id="{478C6E85-A799-2D48-B51F-EA44425AF610}"/>
                  </a:ext>
                </a:extLst>
              </p:cNvPr>
              <p:cNvSpPr>
                <a:spLocks/>
              </p:cNvSpPr>
              <p:nvPr/>
            </p:nvSpPr>
            <p:spPr bwMode="auto">
              <a:xfrm>
                <a:off x="13664707" y="5703698"/>
                <a:ext cx="358955" cy="195460"/>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7" name="Freeform 679">
                <a:extLst>
                  <a:ext uri="{FF2B5EF4-FFF2-40B4-BE49-F238E27FC236}">
                    <a16:creationId xmlns:a16="http://schemas.microsoft.com/office/drawing/2014/main" id="{82BD311B-ECEC-544D-ADE5-6C62146573DC}"/>
                  </a:ext>
                </a:extLst>
              </p:cNvPr>
              <p:cNvSpPr>
                <a:spLocks/>
              </p:cNvSpPr>
              <p:nvPr/>
            </p:nvSpPr>
            <p:spPr bwMode="auto">
              <a:xfrm>
                <a:off x="13912144" y="5832776"/>
                <a:ext cx="275312" cy="228650"/>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8" name="Freeform 680">
                <a:extLst>
                  <a:ext uri="{FF2B5EF4-FFF2-40B4-BE49-F238E27FC236}">
                    <a16:creationId xmlns:a16="http://schemas.microsoft.com/office/drawing/2014/main" id="{FDB18EE8-C12A-BF4D-BEFC-672A8D428FB6}"/>
                  </a:ext>
                </a:extLst>
              </p:cNvPr>
              <p:cNvSpPr>
                <a:spLocks/>
              </p:cNvSpPr>
              <p:nvPr/>
            </p:nvSpPr>
            <p:spPr bwMode="auto">
              <a:xfrm>
                <a:off x="14002751" y="6548221"/>
                <a:ext cx="90610" cy="110635"/>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9" name="Freeform 681">
                <a:extLst>
                  <a:ext uri="{FF2B5EF4-FFF2-40B4-BE49-F238E27FC236}">
                    <a16:creationId xmlns:a16="http://schemas.microsoft.com/office/drawing/2014/main" id="{BC890410-BDDD-FA42-8637-C8A4BA5692C4}"/>
                  </a:ext>
                </a:extLst>
              </p:cNvPr>
              <p:cNvSpPr>
                <a:spLocks/>
              </p:cNvSpPr>
              <p:nvPr/>
            </p:nvSpPr>
            <p:spPr bwMode="auto">
              <a:xfrm>
                <a:off x="13431218" y="6138866"/>
                <a:ext cx="355468" cy="291340"/>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0" name="Freeform 682">
                <a:extLst>
                  <a:ext uri="{FF2B5EF4-FFF2-40B4-BE49-F238E27FC236}">
                    <a16:creationId xmlns:a16="http://schemas.microsoft.com/office/drawing/2014/main" id="{756316B7-A6B7-A749-B247-CF95029E23C1}"/>
                  </a:ext>
                </a:extLst>
              </p:cNvPr>
              <p:cNvSpPr>
                <a:spLocks/>
              </p:cNvSpPr>
              <p:nvPr/>
            </p:nvSpPr>
            <p:spPr bwMode="auto">
              <a:xfrm>
                <a:off x="13595009" y="6116740"/>
                <a:ext cx="508807" cy="508924"/>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1" name="Freeform 683">
                <a:extLst>
                  <a:ext uri="{FF2B5EF4-FFF2-40B4-BE49-F238E27FC236}">
                    <a16:creationId xmlns:a16="http://schemas.microsoft.com/office/drawing/2014/main" id="{995DE1F1-87CC-F246-9921-0BDE70847011}"/>
                  </a:ext>
                </a:extLst>
              </p:cNvPr>
              <p:cNvSpPr>
                <a:spLocks/>
              </p:cNvSpPr>
              <p:nvPr/>
            </p:nvSpPr>
            <p:spPr bwMode="auto">
              <a:xfrm>
                <a:off x="12950289" y="5821713"/>
                <a:ext cx="968821" cy="390912"/>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2" name="Freeform 684">
                <a:extLst>
                  <a:ext uri="{FF2B5EF4-FFF2-40B4-BE49-F238E27FC236}">
                    <a16:creationId xmlns:a16="http://schemas.microsoft.com/office/drawing/2014/main" id="{E6778B4B-60E6-B84F-A7E6-BA340EA414ED}"/>
                  </a:ext>
                </a:extLst>
              </p:cNvPr>
              <p:cNvSpPr>
                <a:spLocks/>
              </p:cNvSpPr>
              <p:nvPr/>
            </p:nvSpPr>
            <p:spPr bwMode="auto">
              <a:xfrm>
                <a:off x="13389395" y="6441273"/>
                <a:ext cx="1073370" cy="910903"/>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3" name="Freeform 685">
                <a:extLst>
                  <a:ext uri="{FF2B5EF4-FFF2-40B4-BE49-F238E27FC236}">
                    <a16:creationId xmlns:a16="http://schemas.microsoft.com/office/drawing/2014/main" id="{9AE41BFD-8AF6-FE47-A7FB-6186C90E47D2}"/>
                  </a:ext>
                </a:extLst>
              </p:cNvPr>
              <p:cNvSpPr>
                <a:spLocks/>
              </p:cNvSpPr>
              <p:nvPr/>
            </p:nvSpPr>
            <p:spPr bwMode="auto">
              <a:xfrm>
                <a:off x="13410305" y="6374888"/>
                <a:ext cx="212583" cy="23971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4" name="Freeform 686">
                <a:extLst>
                  <a:ext uri="{FF2B5EF4-FFF2-40B4-BE49-F238E27FC236}">
                    <a16:creationId xmlns:a16="http://schemas.microsoft.com/office/drawing/2014/main" id="{98D31CE2-A9F5-D541-BCEC-88FB1FE01E48}"/>
                  </a:ext>
                </a:extLst>
              </p:cNvPr>
              <p:cNvSpPr>
                <a:spLocks/>
              </p:cNvSpPr>
              <p:nvPr/>
            </p:nvSpPr>
            <p:spPr bwMode="auto">
              <a:xfrm>
                <a:off x="13420761" y="6290071"/>
                <a:ext cx="80156" cy="95888"/>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5" name="Freeform 687">
                <a:extLst>
                  <a:ext uri="{FF2B5EF4-FFF2-40B4-BE49-F238E27FC236}">
                    <a16:creationId xmlns:a16="http://schemas.microsoft.com/office/drawing/2014/main" id="{3519C35C-4947-504E-B4AE-579F2A4537ED}"/>
                  </a:ext>
                </a:extLst>
              </p:cNvPr>
              <p:cNvSpPr>
                <a:spLocks/>
              </p:cNvSpPr>
              <p:nvPr/>
            </p:nvSpPr>
            <p:spPr bwMode="auto">
              <a:xfrm>
                <a:off x="13410305" y="6419146"/>
                <a:ext cx="31366" cy="77445"/>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6" name="Freeform 688">
                <a:extLst>
                  <a:ext uri="{FF2B5EF4-FFF2-40B4-BE49-F238E27FC236}">
                    <a16:creationId xmlns:a16="http://schemas.microsoft.com/office/drawing/2014/main" id="{577F4575-C9EE-544F-A0F0-C6E5404D84DD}"/>
                  </a:ext>
                </a:extLst>
              </p:cNvPr>
              <p:cNvSpPr>
                <a:spLocks/>
              </p:cNvSpPr>
              <p:nvPr/>
            </p:nvSpPr>
            <p:spPr bwMode="auto">
              <a:xfrm>
                <a:off x="13368487" y="6374888"/>
                <a:ext cx="83638" cy="28396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7" name="Freeform 689">
                <a:extLst>
                  <a:ext uri="{FF2B5EF4-FFF2-40B4-BE49-F238E27FC236}">
                    <a16:creationId xmlns:a16="http://schemas.microsoft.com/office/drawing/2014/main" id="{1FD4BA89-9957-0B4F-85F7-FB7163EC8336}"/>
                  </a:ext>
                </a:extLst>
              </p:cNvPr>
              <p:cNvSpPr>
                <a:spLocks/>
              </p:cNvSpPr>
              <p:nvPr/>
            </p:nvSpPr>
            <p:spPr bwMode="auto">
              <a:xfrm>
                <a:off x="14215333" y="6798993"/>
                <a:ext cx="52274" cy="84822"/>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8" name="Freeform 690">
                <a:extLst>
                  <a:ext uri="{FF2B5EF4-FFF2-40B4-BE49-F238E27FC236}">
                    <a16:creationId xmlns:a16="http://schemas.microsoft.com/office/drawing/2014/main" id="{92C9B148-5EC5-844A-974B-69CF15230AA6}"/>
                  </a:ext>
                </a:extLst>
              </p:cNvPr>
              <p:cNvSpPr>
                <a:spLocks/>
              </p:cNvSpPr>
              <p:nvPr/>
            </p:nvSpPr>
            <p:spPr bwMode="auto">
              <a:xfrm>
                <a:off x="13797140" y="7200972"/>
                <a:ext cx="543654" cy="365100"/>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9" name="Freeform 691">
                <a:extLst>
                  <a:ext uri="{FF2B5EF4-FFF2-40B4-BE49-F238E27FC236}">
                    <a16:creationId xmlns:a16="http://schemas.microsoft.com/office/drawing/2014/main" id="{9C55E29E-9A1C-1844-B6AC-7CD8A439A0C0}"/>
                  </a:ext>
                </a:extLst>
              </p:cNvPr>
              <p:cNvSpPr>
                <a:spLocks/>
              </p:cNvSpPr>
              <p:nvPr/>
            </p:nvSpPr>
            <p:spPr bwMode="auto">
              <a:xfrm>
                <a:off x="14278062" y="6798993"/>
                <a:ext cx="418195" cy="531052"/>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0" name="Freeform 692">
                <a:extLst>
                  <a:ext uri="{FF2B5EF4-FFF2-40B4-BE49-F238E27FC236}">
                    <a16:creationId xmlns:a16="http://schemas.microsoft.com/office/drawing/2014/main" id="{590897FE-6C4A-AA4C-A743-E84AD4D6F1AC}"/>
                  </a:ext>
                </a:extLst>
              </p:cNvPr>
              <p:cNvSpPr>
                <a:spLocks/>
              </p:cNvSpPr>
              <p:nvPr/>
            </p:nvSpPr>
            <p:spPr bwMode="auto">
              <a:xfrm>
                <a:off x="15166728" y="5759019"/>
                <a:ext cx="561082" cy="25815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1" name="Freeform 693">
                <a:extLst>
                  <a:ext uri="{FF2B5EF4-FFF2-40B4-BE49-F238E27FC236}">
                    <a16:creationId xmlns:a16="http://schemas.microsoft.com/office/drawing/2014/main" id="{B0FA3047-C8CB-5742-9300-CB046D0152AE}"/>
                  </a:ext>
                </a:extLst>
              </p:cNvPr>
              <p:cNvSpPr>
                <a:spLocks/>
              </p:cNvSpPr>
              <p:nvPr/>
            </p:nvSpPr>
            <p:spPr bwMode="auto">
              <a:xfrm>
                <a:off x="14483677" y="5596753"/>
                <a:ext cx="909578" cy="564242"/>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2" name="Freeform 694">
                <a:extLst>
                  <a:ext uri="{FF2B5EF4-FFF2-40B4-BE49-F238E27FC236}">
                    <a16:creationId xmlns:a16="http://schemas.microsoft.com/office/drawing/2014/main" id="{C72012BE-B369-334F-9B53-C7E7F4AC6970}"/>
                  </a:ext>
                </a:extLst>
              </p:cNvPr>
              <p:cNvSpPr>
                <a:spLocks/>
              </p:cNvSpPr>
              <p:nvPr/>
            </p:nvSpPr>
            <p:spPr bwMode="auto">
              <a:xfrm>
                <a:off x="14758990" y="6223688"/>
                <a:ext cx="0" cy="1106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3" name="Freeform 695">
                <a:extLst>
                  <a:ext uri="{FF2B5EF4-FFF2-40B4-BE49-F238E27FC236}">
                    <a16:creationId xmlns:a16="http://schemas.microsoft.com/office/drawing/2014/main" id="{94D3D565-3031-BC40-A93D-E48A1B4F70EF}"/>
                  </a:ext>
                </a:extLst>
              </p:cNvPr>
              <p:cNvSpPr>
                <a:spLocks/>
              </p:cNvSpPr>
              <p:nvPr/>
            </p:nvSpPr>
            <p:spPr bwMode="auto">
              <a:xfrm>
                <a:off x="14288517" y="5792208"/>
                <a:ext cx="745781" cy="464670"/>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4" name="Freeform 696">
                <a:extLst>
                  <a:ext uri="{FF2B5EF4-FFF2-40B4-BE49-F238E27FC236}">
                    <a16:creationId xmlns:a16="http://schemas.microsoft.com/office/drawing/2014/main" id="{0E699A8F-682C-5948-B909-1631DACB8E1C}"/>
                  </a:ext>
                </a:extLst>
              </p:cNvPr>
              <p:cNvSpPr>
                <a:spLocks/>
              </p:cNvSpPr>
              <p:nvPr/>
            </p:nvSpPr>
            <p:spPr bwMode="auto">
              <a:xfrm>
                <a:off x="15076121" y="5899156"/>
                <a:ext cx="407739" cy="291340"/>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5" name="Freeform 697">
                <a:extLst>
                  <a:ext uri="{FF2B5EF4-FFF2-40B4-BE49-F238E27FC236}">
                    <a16:creationId xmlns:a16="http://schemas.microsoft.com/office/drawing/2014/main" id="{07F27208-56F8-1841-A1CB-55EDF5F2812C}"/>
                  </a:ext>
                </a:extLst>
              </p:cNvPr>
              <p:cNvSpPr>
                <a:spLocks/>
              </p:cNvSpPr>
              <p:nvPr/>
            </p:nvSpPr>
            <p:spPr bwMode="auto">
              <a:xfrm>
                <a:off x="14748536" y="6149931"/>
                <a:ext cx="846851" cy="800268"/>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6" name="Freeform 698">
                <a:extLst>
                  <a:ext uri="{FF2B5EF4-FFF2-40B4-BE49-F238E27FC236}">
                    <a16:creationId xmlns:a16="http://schemas.microsoft.com/office/drawing/2014/main" id="{4BC0ABA7-3B9A-594A-A2EA-40B8A6B7BB84}"/>
                  </a:ext>
                </a:extLst>
              </p:cNvPr>
              <p:cNvSpPr>
                <a:spLocks/>
              </p:cNvSpPr>
              <p:nvPr/>
            </p:nvSpPr>
            <p:spPr bwMode="auto">
              <a:xfrm>
                <a:off x="14706715" y="6050359"/>
                <a:ext cx="766694" cy="575305"/>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7" name="Freeform 699">
                <a:extLst>
                  <a:ext uri="{FF2B5EF4-FFF2-40B4-BE49-F238E27FC236}">
                    <a16:creationId xmlns:a16="http://schemas.microsoft.com/office/drawing/2014/main" id="{F7D2B395-8685-1B4B-A449-D002F96EB506}"/>
                  </a:ext>
                </a:extLst>
              </p:cNvPr>
              <p:cNvSpPr>
                <a:spLocks/>
              </p:cNvSpPr>
              <p:nvPr/>
            </p:nvSpPr>
            <p:spPr bwMode="auto">
              <a:xfrm>
                <a:off x="14637016" y="5585688"/>
                <a:ext cx="27879" cy="44255"/>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8" name="Freeform 700">
                <a:extLst>
                  <a:ext uri="{FF2B5EF4-FFF2-40B4-BE49-F238E27FC236}">
                    <a16:creationId xmlns:a16="http://schemas.microsoft.com/office/drawing/2014/main" id="{05EBB866-7ED6-8F4F-B179-3579663C9C34}"/>
                  </a:ext>
                </a:extLst>
              </p:cNvPr>
              <p:cNvSpPr>
                <a:spLocks noEditPoints="1"/>
              </p:cNvSpPr>
              <p:nvPr/>
            </p:nvSpPr>
            <p:spPr bwMode="auto">
              <a:xfrm>
                <a:off x="13992294" y="4903436"/>
                <a:ext cx="2073558" cy="105104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9" name="Freeform 701">
                <a:extLst>
                  <a:ext uri="{FF2B5EF4-FFF2-40B4-BE49-F238E27FC236}">
                    <a16:creationId xmlns:a16="http://schemas.microsoft.com/office/drawing/2014/main" id="{10071464-49A2-DD42-BA25-4AEF98CCCB07}"/>
                  </a:ext>
                </a:extLst>
              </p:cNvPr>
              <p:cNvSpPr>
                <a:spLocks/>
              </p:cNvSpPr>
              <p:nvPr/>
            </p:nvSpPr>
            <p:spPr bwMode="auto">
              <a:xfrm>
                <a:off x="15114456" y="6212623"/>
                <a:ext cx="1432322" cy="1615282"/>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0" name="Freeform 702">
                <a:extLst>
                  <a:ext uri="{FF2B5EF4-FFF2-40B4-BE49-F238E27FC236}">
                    <a16:creationId xmlns:a16="http://schemas.microsoft.com/office/drawing/2014/main" id="{8F1E815A-77F1-B749-B0CE-29E239CD4392}"/>
                  </a:ext>
                </a:extLst>
              </p:cNvPr>
              <p:cNvSpPr>
                <a:spLocks/>
              </p:cNvSpPr>
              <p:nvPr/>
            </p:nvSpPr>
            <p:spPr bwMode="auto">
              <a:xfrm>
                <a:off x="16292375" y="6658855"/>
                <a:ext cx="418195" cy="1062105"/>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1" name="Freeform 703">
                <a:extLst>
                  <a:ext uri="{FF2B5EF4-FFF2-40B4-BE49-F238E27FC236}">
                    <a16:creationId xmlns:a16="http://schemas.microsoft.com/office/drawing/2014/main" id="{675EB4F2-E27E-7F4F-B4FD-CAF3D173C427}"/>
                  </a:ext>
                </a:extLst>
              </p:cNvPr>
              <p:cNvSpPr>
                <a:spLocks/>
              </p:cNvSpPr>
              <p:nvPr/>
            </p:nvSpPr>
            <p:spPr bwMode="auto">
              <a:xfrm>
                <a:off x="16097216" y="6787928"/>
                <a:ext cx="233496" cy="30240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2" name="Freeform 704">
                <a:extLst>
                  <a:ext uri="{FF2B5EF4-FFF2-40B4-BE49-F238E27FC236}">
                    <a16:creationId xmlns:a16="http://schemas.microsoft.com/office/drawing/2014/main" id="{33723113-097B-2345-96E3-0EC47CF76996}"/>
                  </a:ext>
                </a:extLst>
              </p:cNvPr>
              <p:cNvSpPr>
                <a:spLocks/>
              </p:cNvSpPr>
              <p:nvPr/>
            </p:nvSpPr>
            <p:spPr bwMode="auto">
              <a:xfrm>
                <a:off x="16536322" y="7123524"/>
                <a:ext cx="428652" cy="833457"/>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3" name="Freeform 705">
                <a:extLst>
                  <a:ext uri="{FF2B5EF4-FFF2-40B4-BE49-F238E27FC236}">
                    <a16:creationId xmlns:a16="http://schemas.microsoft.com/office/drawing/2014/main" id="{CB8BFB18-3F69-8D44-8E83-96E640D8E7DD}"/>
                  </a:ext>
                </a:extLst>
              </p:cNvPr>
              <p:cNvSpPr>
                <a:spLocks/>
              </p:cNvSpPr>
              <p:nvPr/>
            </p:nvSpPr>
            <p:spPr bwMode="auto">
              <a:xfrm>
                <a:off x="16769816" y="6950195"/>
                <a:ext cx="390316" cy="84452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4" name="Freeform 706">
                <a:extLst>
                  <a:ext uri="{FF2B5EF4-FFF2-40B4-BE49-F238E27FC236}">
                    <a16:creationId xmlns:a16="http://schemas.microsoft.com/office/drawing/2014/main" id="{9BD9D073-0ED3-1149-A774-E12D8A36ADEA}"/>
                  </a:ext>
                </a:extLst>
              </p:cNvPr>
              <p:cNvSpPr>
                <a:spLocks/>
              </p:cNvSpPr>
              <p:nvPr/>
            </p:nvSpPr>
            <p:spPr bwMode="auto">
              <a:xfrm>
                <a:off x="16679207" y="7016577"/>
                <a:ext cx="376377" cy="486798"/>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5" name="Freeform 709">
                <a:extLst>
                  <a:ext uri="{FF2B5EF4-FFF2-40B4-BE49-F238E27FC236}">
                    <a16:creationId xmlns:a16="http://schemas.microsoft.com/office/drawing/2014/main" id="{5CF1A808-7C4C-BB4B-91D9-74027DC7AC6E}"/>
                  </a:ext>
                </a:extLst>
              </p:cNvPr>
              <p:cNvSpPr>
                <a:spLocks/>
              </p:cNvSpPr>
              <p:nvPr/>
            </p:nvSpPr>
            <p:spPr bwMode="auto">
              <a:xfrm>
                <a:off x="17118313" y="8001238"/>
                <a:ext cx="522745" cy="486798"/>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6" name="Freeform 710">
                <a:extLst>
                  <a:ext uri="{FF2B5EF4-FFF2-40B4-BE49-F238E27FC236}">
                    <a16:creationId xmlns:a16="http://schemas.microsoft.com/office/drawing/2014/main" id="{E85C991D-89A5-F340-A019-F2D9DABE6321}"/>
                  </a:ext>
                </a:extLst>
              </p:cNvPr>
              <p:cNvSpPr>
                <a:spLocks/>
              </p:cNvSpPr>
              <p:nvPr/>
            </p:nvSpPr>
            <p:spPr bwMode="auto">
              <a:xfrm>
                <a:off x="17149676" y="7872160"/>
                <a:ext cx="501837" cy="34666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7" name="Freeform 711">
                <a:extLst>
                  <a:ext uri="{FF2B5EF4-FFF2-40B4-BE49-F238E27FC236}">
                    <a16:creationId xmlns:a16="http://schemas.microsoft.com/office/drawing/2014/main" id="{7C9C2A69-6F74-514E-9588-A487A5CB45C4}"/>
                  </a:ext>
                </a:extLst>
              </p:cNvPr>
              <p:cNvSpPr>
                <a:spLocks/>
              </p:cNvSpPr>
              <p:nvPr/>
            </p:nvSpPr>
            <p:spPr bwMode="auto">
              <a:xfrm>
                <a:off x="16128583" y="6669918"/>
                <a:ext cx="174248" cy="106947"/>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8" name="Freeform 712">
                <a:extLst>
                  <a:ext uri="{FF2B5EF4-FFF2-40B4-BE49-F238E27FC236}">
                    <a16:creationId xmlns:a16="http://schemas.microsoft.com/office/drawing/2014/main" id="{B43AE3BD-C88F-A842-AD75-69916A2379EB}"/>
                  </a:ext>
                </a:extLst>
              </p:cNvPr>
              <p:cNvSpPr>
                <a:spLocks/>
              </p:cNvSpPr>
              <p:nvPr/>
            </p:nvSpPr>
            <p:spPr bwMode="auto">
              <a:xfrm>
                <a:off x="15727811" y="6548221"/>
                <a:ext cx="379859" cy="250772"/>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9" name="Freeform 713">
                <a:extLst>
                  <a:ext uri="{FF2B5EF4-FFF2-40B4-BE49-F238E27FC236}">
                    <a16:creationId xmlns:a16="http://schemas.microsoft.com/office/drawing/2014/main" id="{16D3500D-205C-6B4F-B823-F9DC0F0CC3E0}"/>
                  </a:ext>
                </a:extLst>
              </p:cNvPr>
              <p:cNvSpPr>
                <a:spLocks/>
              </p:cNvSpPr>
              <p:nvPr/>
            </p:nvSpPr>
            <p:spPr bwMode="auto">
              <a:xfrm>
                <a:off x="16780270" y="7459121"/>
                <a:ext cx="285766" cy="250772"/>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0" name="Freeform 714">
                <a:extLst>
                  <a:ext uri="{FF2B5EF4-FFF2-40B4-BE49-F238E27FC236}">
                    <a16:creationId xmlns:a16="http://schemas.microsoft.com/office/drawing/2014/main" id="{17761F25-5B43-384E-928C-6AEA231AD6D5}"/>
                  </a:ext>
                </a:extLst>
              </p:cNvPr>
              <p:cNvSpPr>
                <a:spLocks/>
              </p:cNvSpPr>
              <p:nvPr/>
            </p:nvSpPr>
            <p:spPr bwMode="auto">
              <a:xfrm>
                <a:off x="16668750" y="7901662"/>
                <a:ext cx="226522" cy="28396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1" name="Freeform 715">
                <a:extLst>
                  <a:ext uri="{FF2B5EF4-FFF2-40B4-BE49-F238E27FC236}">
                    <a16:creationId xmlns:a16="http://schemas.microsoft.com/office/drawing/2014/main" id="{F6134197-A600-D948-8CF0-121D27E57832}"/>
                  </a:ext>
                </a:extLst>
              </p:cNvPr>
              <p:cNvSpPr>
                <a:spLocks/>
              </p:cNvSpPr>
              <p:nvPr/>
            </p:nvSpPr>
            <p:spPr bwMode="auto">
              <a:xfrm>
                <a:off x="15393253" y="5032509"/>
                <a:ext cx="3063290" cy="2113145"/>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2" name="Freeform 716">
                <a:extLst>
                  <a:ext uri="{FF2B5EF4-FFF2-40B4-BE49-F238E27FC236}">
                    <a16:creationId xmlns:a16="http://schemas.microsoft.com/office/drawing/2014/main" id="{3E3EE436-029D-B748-AEF7-58C16D3E430D}"/>
                  </a:ext>
                </a:extLst>
              </p:cNvPr>
              <p:cNvSpPr>
                <a:spLocks/>
              </p:cNvSpPr>
              <p:nvPr/>
            </p:nvSpPr>
            <p:spPr bwMode="auto">
              <a:xfrm>
                <a:off x="16097216" y="5139459"/>
                <a:ext cx="1603085" cy="737570"/>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3" name="Freeform 717">
                <a:extLst>
                  <a:ext uri="{FF2B5EF4-FFF2-40B4-BE49-F238E27FC236}">
                    <a16:creationId xmlns:a16="http://schemas.microsoft.com/office/drawing/2014/main" id="{0A2D2CF2-42D2-2F4B-A30D-8A62A8B5554F}"/>
                  </a:ext>
                </a:extLst>
              </p:cNvPr>
              <p:cNvSpPr>
                <a:spLocks/>
              </p:cNvSpPr>
              <p:nvPr/>
            </p:nvSpPr>
            <p:spPr bwMode="auto">
              <a:xfrm>
                <a:off x="12235871" y="3723319"/>
                <a:ext cx="641234" cy="1169055"/>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4" name="Freeform 718">
                <a:extLst>
                  <a:ext uri="{FF2B5EF4-FFF2-40B4-BE49-F238E27FC236}">
                    <a16:creationId xmlns:a16="http://schemas.microsoft.com/office/drawing/2014/main" id="{44C8CD67-45FF-E541-B30A-A917FD96D1C5}"/>
                  </a:ext>
                </a:extLst>
              </p:cNvPr>
              <p:cNvSpPr>
                <a:spLocks/>
              </p:cNvSpPr>
              <p:nvPr/>
            </p:nvSpPr>
            <p:spPr bwMode="auto">
              <a:xfrm>
                <a:off x="12706344" y="3634811"/>
                <a:ext cx="550626" cy="910903"/>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5" name="Freeform 719">
                <a:extLst>
                  <a:ext uri="{FF2B5EF4-FFF2-40B4-BE49-F238E27FC236}">
                    <a16:creationId xmlns:a16="http://schemas.microsoft.com/office/drawing/2014/main" id="{B3E044A7-78EC-BD49-B828-348E13748852}"/>
                  </a:ext>
                </a:extLst>
              </p:cNvPr>
              <p:cNvSpPr>
                <a:spLocks/>
              </p:cNvSpPr>
              <p:nvPr/>
            </p:nvSpPr>
            <p:spPr bwMode="auto">
              <a:xfrm>
                <a:off x="11918740" y="3527861"/>
                <a:ext cx="1306864" cy="1157990"/>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6" name="Freeform 720">
                <a:extLst>
                  <a:ext uri="{FF2B5EF4-FFF2-40B4-BE49-F238E27FC236}">
                    <a16:creationId xmlns:a16="http://schemas.microsoft.com/office/drawing/2014/main" id="{6041E3F1-F075-354F-8DB5-BE385216260D}"/>
                  </a:ext>
                </a:extLst>
              </p:cNvPr>
              <p:cNvSpPr>
                <a:spLocks noEditPoints="1"/>
              </p:cNvSpPr>
              <p:nvPr/>
            </p:nvSpPr>
            <p:spPr bwMode="auto">
              <a:xfrm>
                <a:off x="13030443" y="2834544"/>
                <a:ext cx="8276803" cy="3053550"/>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7" name="Freeform 721">
                <a:extLst>
                  <a:ext uri="{FF2B5EF4-FFF2-40B4-BE49-F238E27FC236}">
                    <a16:creationId xmlns:a16="http://schemas.microsoft.com/office/drawing/2014/main" id="{1BC29980-91F4-3D41-9F25-D3AD73D21D8D}"/>
                  </a:ext>
                </a:extLst>
              </p:cNvPr>
              <p:cNvSpPr>
                <a:spLocks/>
              </p:cNvSpPr>
              <p:nvPr/>
            </p:nvSpPr>
            <p:spPr bwMode="auto">
              <a:xfrm>
                <a:off x="18773672" y="4988256"/>
                <a:ext cx="153338" cy="34666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8" name="Freeform 722">
                <a:extLst>
                  <a:ext uri="{FF2B5EF4-FFF2-40B4-BE49-F238E27FC236}">
                    <a16:creationId xmlns:a16="http://schemas.microsoft.com/office/drawing/2014/main" id="{DB267E9E-230C-7C49-BFA4-1003E09F38B7}"/>
                  </a:ext>
                </a:extLst>
              </p:cNvPr>
              <p:cNvSpPr>
                <a:spLocks/>
              </p:cNvSpPr>
              <p:nvPr/>
            </p:nvSpPr>
            <p:spPr bwMode="auto">
              <a:xfrm>
                <a:off x="18805036" y="5323848"/>
                <a:ext cx="153338" cy="250772"/>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9" name="Freeform 723">
                <a:extLst>
                  <a:ext uri="{FF2B5EF4-FFF2-40B4-BE49-F238E27FC236}">
                    <a16:creationId xmlns:a16="http://schemas.microsoft.com/office/drawing/2014/main" id="{8088C72B-0C05-B342-8CE6-D17118D780E2}"/>
                  </a:ext>
                </a:extLst>
              </p:cNvPr>
              <p:cNvSpPr>
                <a:spLocks/>
              </p:cNvSpPr>
              <p:nvPr/>
            </p:nvSpPr>
            <p:spPr bwMode="auto">
              <a:xfrm>
                <a:off x="17996524" y="6061424"/>
                <a:ext cx="216069" cy="272902"/>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0" name="Freeform 724">
                <a:extLst>
                  <a:ext uri="{FF2B5EF4-FFF2-40B4-BE49-F238E27FC236}">
                    <a16:creationId xmlns:a16="http://schemas.microsoft.com/office/drawing/2014/main" id="{71D4542E-A7CE-CE44-BCAF-69691B777A5A}"/>
                  </a:ext>
                </a:extLst>
              </p:cNvPr>
              <p:cNvSpPr>
                <a:spLocks/>
              </p:cNvSpPr>
              <p:nvPr/>
            </p:nvSpPr>
            <p:spPr bwMode="auto">
              <a:xfrm>
                <a:off x="17905917" y="5770080"/>
                <a:ext cx="327588" cy="33559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1" name="Freeform 725">
                <a:extLst>
                  <a:ext uri="{FF2B5EF4-FFF2-40B4-BE49-F238E27FC236}">
                    <a16:creationId xmlns:a16="http://schemas.microsoft.com/office/drawing/2014/main" id="{228E7FB2-8784-D948-B19C-554A02F7044A}"/>
                  </a:ext>
                </a:extLst>
              </p:cNvPr>
              <p:cNvSpPr>
                <a:spLocks/>
              </p:cNvSpPr>
              <p:nvPr/>
            </p:nvSpPr>
            <p:spPr bwMode="auto">
              <a:xfrm>
                <a:off x="11131138" y="4914495"/>
                <a:ext cx="243950" cy="269212"/>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2" name="Freeform 726">
                <a:extLst>
                  <a:ext uri="{FF2B5EF4-FFF2-40B4-BE49-F238E27FC236}">
                    <a16:creationId xmlns:a16="http://schemas.microsoft.com/office/drawing/2014/main" id="{18B0CDD8-734D-6040-9FF6-4C47BD79CD3C}"/>
                  </a:ext>
                </a:extLst>
              </p:cNvPr>
              <p:cNvSpPr>
                <a:spLocks/>
              </p:cNvSpPr>
              <p:nvPr/>
            </p:nvSpPr>
            <p:spPr bwMode="auto">
              <a:xfrm>
                <a:off x="11253109" y="4903436"/>
                <a:ext cx="163794" cy="106947"/>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3" name="Freeform 727">
                <a:extLst>
                  <a:ext uri="{FF2B5EF4-FFF2-40B4-BE49-F238E27FC236}">
                    <a16:creationId xmlns:a16="http://schemas.microsoft.com/office/drawing/2014/main" id="{E58E1A9E-021D-9F40-86F3-3B34E8DB4156}"/>
                  </a:ext>
                </a:extLst>
              </p:cNvPr>
              <p:cNvSpPr>
                <a:spLocks/>
              </p:cNvSpPr>
              <p:nvPr/>
            </p:nvSpPr>
            <p:spPr bwMode="auto">
              <a:xfrm>
                <a:off x="11193865" y="5714763"/>
                <a:ext cx="641234" cy="497863"/>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4" name="Freeform 728">
                <a:extLst>
                  <a:ext uri="{FF2B5EF4-FFF2-40B4-BE49-F238E27FC236}">
                    <a16:creationId xmlns:a16="http://schemas.microsoft.com/office/drawing/2014/main" id="{9272046D-05C0-8842-8832-AC2B49644C80}"/>
                  </a:ext>
                </a:extLst>
              </p:cNvPr>
              <p:cNvSpPr>
                <a:spLocks/>
              </p:cNvSpPr>
              <p:nvPr/>
            </p:nvSpPr>
            <p:spPr bwMode="auto">
              <a:xfrm>
                <a:off x="11193865" y="5821713"/>
                <a:ext cx="163794" cy="328222"/>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nvGrpSpPr>
            <p:cNvPr id="28" name="Group 27">
              <a:extLst>
                <a:ext uri="{FF2B5EF4-FFF2-40B4-BE49-F238E27FC236}">
                  <a16:creationId xmlns:a16="http://schemas.microsoft.com/office/drawing/2014/main" id="{131ECA00-28D8-F948-8D4A-BC7ACA198045}"/>
                </a:ext>
              </a:extLst>
            </p:cNvPr>
            <p:cNvGrpSpPr/>
            <p:nvPr/>
          </p:nvGrpSpPr>
          <p:grpSpPr>
            <a:xfrm>
              <a:off x="6830596" y="8335381"/>
              <a:ext cx="2435956" cy="2888254"/>
              <a:chOff x="10793094" y="6127803"/>
              <a:chExt cx="3443151" cy="4082462"/>
            </a:xfrm>
            <a:grpFill/>
          </p:grpSpPr>
          <p:sp>
            <p:nvSpPr>
              <p:cNvPr id="180" name="Freeform 486">
                <a:extLst>
                  <a:ext uri="{FF2B5EF4-FFF2-40B4-BE49-F238E27FC236}">
                    <a16:creationId xmlns:a16="http://schemas.microsoft.com/office/drawing/2014/main" id="{4D8416AC-5B32-7249-A348-627CBBE3A2BD}"/>
                  </a:ext>
                </a:extLst>
              </p:cNvPr>
              <p:cNvSpPr>
                <a:spLocks/>
              </p:cNvSpPr>
              <p:nvPr/>
            </p:nvSpPr>
            <p:spPr bwMode="auto">
              <a:xfrm>
                <a:off x="13818049" y="8901079"/>
                <a:ext cx="369406" cy="756009"/>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181" name="Group 180">
                <a:extLst>
                  <a:ext uri="{FF2B5EF4-FFF2-40B4-BE49-F238E27FC236}">
                    <a16:creationId xmlns:a16="http://schemas.microsoft.com/office/drawing/2014/main" id="{F40964B9-BE21-D74C-B296-10C07DF1E3B8}"/>
                  </a:ext>
                </a:extLst>
              </p:cNvPr>
              <p:cNvGrpSpPr/>
              <p:nvPr/>
            </p:nvGrpSpPr>
            <p:grpSpPr>
              <a:xfrm>
                <a:off x="10793094" y="6127803"/>
                <a:ext cx="3443151" cy="4082462"/>
                <a:chOff x="10793094" y="6127803"/>
                <a:chExt cx="3443151" cy="4082462"/>
              </a:xfrm>
              <a:grpFill/>
            </p:grpSpPr>
            <p:sp>
              <p:nvSpPr>
                <p:cNvPr id="182" name="Freeform 729">
                  <a:extLst>
                    <a:ext uri="{FF2B5EF4-FFF2-40B4-BE49-F238E27FC236}">
                      <a16:creationId xmlns:a16="http://schemas.microsoft.com/office/drawing/2014/main" id="{7804D780-B68B-CE46-B155-72BAA0607F38}"/>
                    </a:ext>
                  </a:extLst>
                </p:cNvPr>
                <p:cNvSpPr>
                  <a:spLocks/>
                </p:cNvSpPr>
                <p:nvPr/>
              </p:nvSpPr>
              <p:spPr bwMode="auto">
                <a:xfrm>
                  <a:off x="13166357" y="8790437"/>
                  <a:ext cx="540172" cy="9551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3" name="Freeform 730">
                  <a:extLst>
                    <a:ext uri="{FF2B5EF4-FFF2-40B4-BE49-F238E27FC236}">
                      <a16:creationId xmlns:a16="http://schemas.microsoft.com/office/drawing/2014/main" id="{7E914C76-B1A6-5F43-8B7A-ABB7DCB857C5}"/>
                    </a:ext>
                  </a:extLst>
                </p:cNvPr>
                <p:cNvSpPr>
                  <a:spLocks/>
                </p:cNvSpPr>
                <p:nvPr/>
              </p:nvSpPr>
              <p:spPr bwMode="auto">
                <a:xfrm>
                  <a:off x="13288331" y="8760935"/>
                  <a:ext cx="163794" cy="409355"/>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4" name="Freeform 731">
                  <a:extLst>
                    <a:ext uri="{FF2B5EF4-FFF2-40B4-BE49-F238E27FC236}">
                      <a16:creationId xmlns:a16="http://schemas.microsoft.com/office/drawing/2014/main" id="{FCE459DF-BB4D-EF4B-96CE-0CB9C2912B3A}"/>
                    </a:ext>
                  </a:extLst>
                </p:cNvPr>
                <p:cNvSpPr>
                  <a:spLocks/>
                </p:cNvSpPr>
                <p:nvPr/>
              </p:nvSpPr>
              <p:spPr bwMode="auto">
                <a:xfrm>
                  <a:off x="12734220" y="8683490"/>
                  <a:ext cx="613353" cy="542118"/>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5" name="Freeform 732">
                  <a:extLst>
                    <a:ext uri="{FF2B5EF4-FFF2-40B4-BE49-F238E27FC236}">
                      <a16:creationId xmlns:a16="http://schemas.microsoft.com/office/drawing/2014/main" id="{EA1DB04D-6BB8-0E41-A9A9-B9C8903A870C}"/>
                    </a:ext>
                  </a:extLst>
                </p:cNvPr>
                <p:cNvSpPr>
                  <a:spLocks/>
                </p:cNvSpPr>
                <p:nvPr/>
              </p:nvSpPr>
              <p:spPr bwMode="auto">
                <a:xfrm>
                  <a:off x="12267237" y="9170288"/>
                  <a:ext cx="651689" cy="682258"/>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6" name="Freeform 733">
                  <a:extLst>
                    <a:ext uri="{FF2B5EF4-FFF2-40B4-BE49-F238E27FC236}">
                      <a16:creationId xmlns:a16="http://schemas.microsoft.com/office/drawing/2014/main" id="{905AC5AB-E931-6E48-97E8-AC225F831F51}"/>
                    </a:ext>
                  </a:extLst>
                </p:cNvPr>
                <p:cNvSpPr>
                  <a:spLocks/>
                </p:cNvSpPr>
                <p:nvPr/>
              </p:nvSpPr>
              <p:spPr bwMode="auto">
                <a:xfrm>
                  <a:off x="12284660" y="7945921"/>
                  <a:ext cx="930489" cy="1028915"/>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7" name="Freeform 734">
                  <a:extLst>
                    <a:ext uri="{FF2B5EF4-FFF2-40B4-BE49-F238E27FC236}">
                      <a16:creationId xmlns:a16="http://schemas.microsoft.com/office/drawing/2014/main" id="{46ED7834-CA85-7F42-95AB-C21A735A8DD1}"/>
                    </a:ext>
                  </a:extLst>
                </p:cNvPr>
                <p:cNvSpPr>
                  <a:spLocks/>
                </p:cNvSpPr>
                <p:nvPr/>
              </p:nvSpPr>
              <p:spPr bwMode="auto">
                <a:xfrm>
                  <a:off x="12274206" y="8554418"/>
                  <a:ext cx="575021" cy="682258"/>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8" name="Freeform 735">
                  <a:extLst>
                    <a:ext uri="{FF2B5EF4-FFF2-40B4-BE49-F238E27FC236}">
                      <a16:creationId xmlns:a16="http://schemas.microsoft.com/office/drawing/2014/main" id="{F78E1B25-82A1-134B-8F1B-6720607A572F}"/>
                    </a:ext>
                  </a:extLst>
                </p:cNvPr>
                <p:cNvSpPr>
                  <a:spLocks/>
                </p:cNvSpPr>
                <p:nvPr/>
              </p:nvSpPr>
              <p:spPr bwMode="auto">
                <a:xfrm>
                  <a:off x="12643614" y="9203480"/>
                  <a:ext cx="470472" cy="519990"/>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89" name="Freeform 736">
                  <a:extLst>
                    <a:ext uri="{FF2B5EF4-FFF2-40B4-BE49-F238E27FC236}">
                      <a16:creationId xmlns:a16="http://schemas.microsoft.com/office/drawing/2014/main" id="{35EBBF0C-B4E1-EF48-8509-74B261D22191}"/>
                    </a:ext>
                  </a:extLst>
                </p:cNvPr>
                <p:cNvSpPr>
                  <a:spLocks/>
                </p:cNvSpPr>
                <p:nvPr/>
              </p:nvSpPr>
              <p:spPr bwMode="auto">
                <a:xfrm>
                  <a:off x="12898016" y="9096529"/>
                  <a:ext cx="400771" cy="376162"/>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0" name="Freeform 737">
                  <a:extLst>
                    <a:ext uri="{FF2B5EF4-FFF2-40B4-BE49-F238E27FC236}">
                      <a16:creationId xmlns:a16="http://schemas.microsoft.com/office/drawing/2014/main" id="{83A2EB51-D58F-CB41-83D1-4CBFBBEB41BF}"/>
                    </a:ext>
                  </a:extLst>
                </p:cNvPr>
                <p:cNvSpPr>
                  <a:spLocks/>
                </p:cNvSpPr>
                <p:nvPr/>
              </p:nvSpPr>
              <p:spPr bwMode="auto">
                <a:xfrm>
                  <a:off x="13166357" y="9657083"/>
                  <a:ext cx="101063" cy="121701"/>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1" name="Freeform 738">
                  <a:extLst>
                    <a:ext uri="{FF2B5EF4-FFF2-40B4-BE49-F238E27FC236}">
                      <a16:creationId xmlns:a16="http://schemas.microsoft.com/office/drawing/2014/main" id="{93F28F23-2D5B-EF40-AEDB-E95E9A5CB85B}"/>
                    </a:ext>
                  </a:extLst>
                </p:cNvPr>
                <p:cNvSpPr>
                  <a:spLocks noEditPoints="1"/>
                </p:cNvSpPr>
                <p:nvPr/>
              </p:nvSpPr>
              <p:spPr bwMode="auto">
                <a:xfrm>
                  <a:off x="12479819" y="9461630"/>
                  <a:ext cx="808512" cy="74863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2" name="Freeform 739">
                  <a:extLst>
                    <a:ext uri="{FF2B5EF4-FFF2-40B4-BE49-F238E27FC236}">
                      <a16:creationId xmlns:a16="http://schemas.microsoft.com/office/drawing/2014/main" id="{4CAD3103-1BB7-A64E-8A78-C6906C0A3DA2}"/>
                    </a:ext>
                  </a:extLst>
                </p:cNvPr>
                <p:cNvSpPr>
                  <a:spLocks/>
                </p:cNvSpPr>
                <p:nvPr/>
              </p:nvSpPr>
              <p:spPr bwMode="auto">
                <a:xfrm>
                  <a:off x="13002562" y="9819354"/>
                  <a:ext cx="132428" cy="14382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3" name="Freeform 740">
                  <a:extLst>
                    <a:ext uri="{FF2B5EF4-FFF2-40B4-BE49-F238E27FC236}">
                      <a16:creationId xmlns:a16="http://schemas.microsoft.com/office/drawing/2014/main" id="{05084F08-0928-6449-8923-CB68E65BB9C7}"/>
                    </a:ext>
                  </a:extLst>
                </p:cNvPr>
                <p:cNvSpPr>
                  <a:spLocks/>
                </p:cNvSpPr>
                <p:nvPr/>
              </p:nvSpPr>
              <p:spPr bwMode="auto">
                <a:xfrm>
                  <a:off x="12284660" y="8476968"/>
                  <a:ext cx="52274" cy="88507"/>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4" name="Freeform 741">
                  <a:extLst>
                    <a:ext uri="{FF2B5EF4-FFF2-40B4-BE49-F238E27FC236}">
                      <a16:creationId xmlns:a16="http://schemas.microsoft.com/office/drawing/2014/main" id="{9426FE85-FFE1-604B-B798-F04047A0DD97}"/>
                    </a:ext>
                  </a:extLst>
                </p:cNvPr>
                <p:cNvSpPr>
                  <a:spLocks/>
                </p:cNvSpPr>
                <p:nvPr/>
              </p:nvSpPr>
              <p:spPr bwMode="auto">
                <a:xfrm>
                  <a:off x="12235869" y="8034428"/>
                  <a:ext cx="355468" cy="486798"/>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5" name="Freeform 742">
                  <a:extLst>
                    <a:ext uri="{FF2B5EF4-FFF2-40B4-BE49-F238E27FC236}">
                      <a16:creationId xmlns:a16="http://schemas.microsoft.com/office/drawing/2014/main" id="{AB9428CE-528E-5C40-A790-E86F6D5EE2E9}"/>
                    </a:ext>
                  </a:extLst>
                </p:cNvPr>
                <p:cNvSpPr>
                  <a:spLocks/>
                </p:cNvSpPr>
                <p:nvPr/>
              </p:nvSpPr>
              <p:spPr bwMode="auto">
                <a:xfrm>
                  <a:off x="12389209" y="7643512"/>
                  <a:ext cx="651689" cy="486798"/>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6" name="Freeform 743">
                  <a:extLst>
                    <a:ext uri="{FF2B5EF4-FFF2-40B4-BE49-F238E27FC236}">
                      <a16:creationId xmlns:a16="http://schemas.microsoft.com/office/drawing/2014/main" id="{C956F476-A6E7-154A-B293-BE54A46436CF}"/>
                    </a:ext>
                  </a:extLst>
                </p:cNvPr>
                <p:cNvSpPr>
                  <a:spLocks/>
                </p:cNvSpPr>
                <p:nvPr/>
              </p:nvSpPr>
              <p:spPr bwMode="auto">
                <a:xfrm>
                  <a:off x="11664335" y="6950195"/>
                  <a:ext cx="1195346" cy="888775"/>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7" name="Freeform 744">
                  <a:extLst>
                    <a:ext uri="{FF2B5EF4-FFF2-40B4-BE49-F238E27FC236}">
                      <a16:creationId xmlns:a16="http://schemas.microsoft.com/office/drawing/2014/main" id="{A46BB37B-E5AF-6B49-8F4F-1AF51A8CB0D5}"/>
                    </a:ext>
                  </a:extLst>
                </p:cNvPr>
                <p:cNvSpPr>
                  <a:spLocks/>
                </p:cNvSpPr>
                <p:nvPr/>
              </p:nvSpPr>
              <p:spPr bwMode="auto">
                <a:xfrm>
                  <a:off x="12744674" y="6972323"/>
                  <a:ext cx="839878" cy="1095295"/>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8" name="Freeform 745">
                  <a:extLst>
                    <a:ext uri="{FF2B5EF4-FFF2-40B4-BE49-F238E27FC236}">
                      <a16:creationId xmlns:a16="http://schemas.microsoft.com/office/drawing/2014/main" id="{0E96EB6F-D84E-D549-ABBD-7DDD319FD236}"/>
                    </a:ext>
                  </a:extLst>
                </p:cNvPr>
                <p:cNvSpPr>
                  <a:spLocks/>
                </p:cNvSpPr>
                <p:nvPr/>
              </p:nvSpPr>
              <p:spPr bwMode="auto">
                <a:xfrm>
                  <a:off x="13480009" y="7252600"/>
                  <a:ext cx="327588" cy="313470"/>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99" name="Freeform 746">
                  <a:extLst>
                    <a:ext uri="{FF2B5EF4-FFF2-40B4-BE49-F238E27FC236}">
                      <a16:creationId xmlns:a16="http://schemas.microsoft.com/office/drawing/2014/main" id="{021B82C2-103B-E744-BE9D-A4CB2BED8792}"/>
                    </a:ext>
                  </a:extLst>
                </p:cNvPr>
                <p:cNvSpPr>
                  <a:spLocks/>
                </p:cNvSpPr>
                <p:nvPr/>
              </p:nvSpPr>
              <p:spPr bwMode="auto">
                <a:xfrm>
                  <a:off x="13309241" y="7403805"/>
                  <a:ext cx="756238" cy="663815"/>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0" name="Freeform 747">
                  <a:extLst>
                    <a:ext uri="{FF2B5EF4-FFF2-40B4-BE49-F238E27FC236}">
                      <a16:creationId xmlns:a16="http://schemas.microsoft.com/office/drawing/2014/main" id="{51A0514A-934C-E847-99C6-1D6B141222DF}"/>
                    </a:ext>
                  </a:extLst>
                </p:cNvPr>
                <p:cNvSpPr>
                  <a:spLocks/>
                </p:cNvSpPr>
                <p:nvPr/>
              </p:nvSpPr>
              <p:spPr bwMode="auto">
                <a:xfrm>
                  <a:off x="13347577" y="7599261"/>
                  <a:ext cx="888668" cy="899837"/>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1" name="Freeform 748">
                  <a:extLst>
                    <a:ext uri="{FF2B5EF4-FFF2-40B4-BE49-F238E27FC236}">
                      <a16:creationId xmlns:a16="http://schemas.microsoft.com/office/drawing/2014/main" id="{CF78AD01-C297-4240-B719-995F859D60EF}"/>
                    </a:ext>
                  </a:extLst>
                </p:cNvPr>
                <p:cNvSpPr>
                  <a:spLocks/>
                </p:cNvSpPr>
                <p:nvPr/>
              </p:nvSpPr>
              <p:spPr bwMode="auto">
                <a:xfrm>
                  <a:off x="13748350" y="7547630"/>
                  <a:ext cx="90610" cy="118010"/>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2" name="Freeform 749">
                  <a:extLst>
                    <a:ext uri="{FF2B5EF4-FFF2-40B4-BE49-F238E27FC236}">
                      <a16:creationId xmlns:a16="http://schemas.microsoft.com/office/drawing/2014/main" id="{2C50A735-CBF7-0545-AFA7-F5289A1B0212}"/>
                    </a:ext>
                  </a:extLst>
                </p:cNvPr>
                <p:cNvSpPr>
                  <a:spLocks/>
                </p:cNvSpPr>
                <p:nvPr/>
              </p:nvSpPr>
              <p:spPr bwMode="auto">
                <a:xfrm>
                  <a:off x="13134995" y="8023365"/>
                  <a:ext cx="264855" cy="30240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3" name="Freeform 750">
                  <a:extLst>
                    <a:ext uri="{FF2B5EF4-FFF2-40B4-BE49-F238E27FC236}">
                      <a16:creationId xmlns:a16="http://schemas.microsoft.com/office/drawing/2014/main" id="{3F7C720A-3D8B-644B-9E04-C4C08E4AFD36}"/>
                    </a:ext>
                  </a:extLst>
                </p:cNvPr>
                <p:cNvSpPr>
                  <a:spLocks/>
                </p:cNvSpPr>
                <p:nvPr/>
              </p:nvSpPr>
              <p:spPr bwMode="auto">
                <a:xfrm>
                  <a:off x="13103629" y="8370023"/>
                  <a:ext cx="101063" cy="106947"/>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4" name="Freeform 751">
                  <a:extLst>
                    <a:ext uri="{FF2B5EF4-FFF2-40B4-BE49-F238E27FC236}">
                      <a16:creationId xmlns:a16="http://schemas.microsoft.com/office/drawing/2014/main" id="{EE75FB7D-BF78-4A44-8E5D-208E72BDE1C6}"/>
                    </a:ext>
                  </a:extLst>
                </p:cNvPr>
                <p:cNvSpPr>
                  <a:spLocks/>
                </p:cNvSpPr>
                <p:nvPr/>
              </p:nvSpPr>
              <p:spPr bwMode="auto">
                <a:xfrm>
                  <a:off x="13103629" y="8303643"/>
                  <a:ext cx="111517" cy="99573"/>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5" name="Freeform 752">
                  <a:extLst>
                    <a:ext uri="{FF2B5EF4-FFF2-40B4-BE49-F238E27FC236}">
                      <a16:creationId xmlns:a16="http://schemas.microsoft.com/office/drawing/2014/main" id="{64D2DD14-3C60-3943-8759-483C5D679AAD}"/>
                    </a:ext>
                  </a:extLst>
                </p:cNvPr>
                <p:cNvSpPr>
                  <a:spLocks/>
                </p:cNvSpPr>
                <p:nvPr/>
              </p:nvSpPr>
              <p:spPr bwMode="auto">
                <a:xfrm>
                  <a:off x="13124540" y="8270450"/>
                  <a:ext cx="550626" cy="630625"/>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6" name="Freeform 753">
                  <a:extLst>
                    <a:ext uri="{FF2B5EF4-FFF2-40B4-BE49-F238E27FC236}">
                      <a16:creationId xmlns:a16="http://schemas.microsoft.com/office/drawing/2014/main" id="{2127D925-866D-2444-A09F-B42E0D930F19}"/>
                    </a:ext>
                  </a:extLst>
                </p:cNvPr>
                <p:cNvSpPr>
                  <a:spLocks/>
                </p:cNvSpPr>
                <p:nvPr/>
              </p:nvSpPr>
              <p:spPr bwMode="auto">
                <a:xfrm>
                  <a:off x="12124355" y="8119248"/>
                  <a:ext cx="275312" cy="335598"/>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7" name="Freeform 754">
                  <a:extLst>
                    <a:ext uri="{FF2B5EF4-FFF2-40B4-BE49-F238E27FC236}">
                      <a16:creationId xmlns:a16="http://schemas.microsoft.com/office/drawing/2014/main" id="{D8D75CE3-0637-6A4D-A0ED-6DF44D72C645}"/>
                    </a:ext>
                  </a:extLst>
                </p:cNvPr>
                <p:cNvSpPr>
                  <a:spLocks/>
                </p:cNvSpPr>
                <p:nvPr/>
              </p:nvSpPr>
              <p:spPr bwMode="auto">
                <a:xfrm>
                  <a:off x="12141777" y="8119248"/>
                  <a:ext cx="115005" cy="77445"/>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8" name="Freeform 755">
                  <a:extLst>
                    <a:ext uri="{FF2B5EF4-FFF2-40B4-BE49-F238E27FC236}">
                      <a16:creationId xmlns:a16="http://schemas.microsoft.com/office/drawing/2014/main" id="{A3C570BF-CDDD-5446-B52F-1AE6B74C979C}"/>
                    </a:ext>
                  </a:extLst>
                </p:cNvPr>
                <p:cNvSpPr>
                  <a:spLocks/>
                </p:cNvSpPr>
                <p:nvPr/>
              </p:nvSpPr>
              <p:spPr bwMode="auto">
                <a:xfrm>
                  <a:off x="12103441" y="7536568"/>
                  <a:ext cx="376377" cy="615873"/>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09" name="Freeform 756">
                  <a:extLst>
                    <a:ext uri="{FF2B5EF4-FFF2-40B4-BE49-F238E27FC236}">
                      <a16:creationId xmlns:a16="http://schemas.microsoft.com/office/drawing/2014/main" id="{296D260E-77C8-6945-A51D-ABA69D6653B6}"/>
                    </a:ext>
                  </a:extLst>
                </p:cNvPr>
                <p:cNvSpPr>
                  <a:spLocks/>
                </p:cNvSpPr>
                <p:nvPr/>
              </p:nvSpPr>
              <p:spPr bwMode="auto">
                <a:xfrm>
                  <a:off x="11702673" y="7566070"/>
                  <a:ext cx="153338" cy="335598"/>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0" name="Freeform 757">
                  <a:extLst>
                    <a:ext uri="{FF2B5EF4-FFF2-40B4-BE49-F238E27FC236}">
                      <a16:creationId xmlns:a16="http://schemas.microsoft.com/office/drawing/2014/main" id="{2948B98F-F40F-9145-9B31-8C5C0727ACD8}"/>
                    </a:ext>
                  </a:extLst>
                </p:cNvPr>
                <p:cNvSpPr>
                  <a:spLocks/>
                </p:cNvSpPr>
                <p:nvPr/>
              </p:nvSpPr>
              <p:spPr bwMode="auto">
                <a:xfrm>
                  <a:off x="11807223" y="7481245"/>
                  <a:ext cx="602900" cy="553180"/>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1" name="Freeform 758">
                  <a:extLst>
                    <a:ext uri="{FF2B5EF4-FFF2-40B4-BE49-F238E27FC236}">
                      <a16:creationId xmlns:a16="http://schemas.microsoft.com/office/drawing/2014/main" id="{1730ACB7-D914-814E-A7D6-4BA9792DA244}"/>
                    </a:ext>
                  </a:extLst>
                </p:cNvPr>
                <p:cNvSpPr>
                  <a:spLocks/>
                </p:cNvSpPr>
                <p:nvPr/>
              </p:nvSpPr>
              <p:spPr bwMode="auto">
                <a:xfrm>
                  <a:off x="11375087" y="7414862"/>
                  <a:ext cx="432136" cy="324533"/>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2" name="Freeform 759">
                  <a:extLst>
                    <a:ext uri="{FF2B5EF4-FFF2-40B4-BE49-F238E27FC236}">
                      <a16:creationId xmlns:a16="http://schemas.microsoft.com/office/drawing/2014/main" id="{7FB44755-BA9C-944E-9715-256A4B851A79}"/>
                    </a:ext>
                  </a:extLst>
                </p:cNvPr>
                <p:cNvSpPr>
                  <a:spLocks/>
                </p:cNvSpPr>
                <p:nvPr/>
              </p:nvSpPr>
              <p:spPr bwMode="auto">
                <a:xfrm>
                  <a:off x="11664338" y="7654574"/>
                  <a:ext cx="101063" cy="25815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3" name="Freeform 760">
                  <a:extLst>
                    <a:ext uri="{FF2B5EF4-FFF2-40B4-BE49-F238E27FC236}">
                      <a16:creationId xmlns:a16="http://schemas.microsoft.com/office/drawing/2014/main" id="{85A7813B-AF8B-0F48-9051-1D33C794C1E6}"/>
                    </a:ext>
                  </a:extLst>
                </p:cNvPr>
                <p:cNvSpPr>
                  <a:spLocks/>
                </p:cNvSpPr>
                <p:nvPr/>
              </p:nvSpPr>
              <p:spPr bwMode="auto">
                <a:xfrm>
                  <a:off x="11225230" y="7665640"/>
                  <a:ext cx="324101" cy="335598"/>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4" name="Freeform 761">
                  <a:extLst>
                    <a:ext uri="{FF2B5EF4-FFF2-40B4-BE49-F238E27FC236}">
                      <a16:creationId xmlns:a16="http://schemas.microsoft.com/office/drawing/2014/main" id="{FD6865CF-E4EB-BB4B-A636-FC4B5BED6D4F}"/>
                    </a:ext>
                  </a:extLst>
                </p:cNvPr>
                <p:cNvSpPr>
                  <a:spLocks/>
                </p:cNvSpPr>
                <p:nvPr/>
              </p:nvSpPr>
              <p:spPr bwMode="auto">
                <a:xfrm>
                  <a:off x="11500544" y="7654574"/>
                  <a:ext cx="233496" cy="324533"/>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5" name="Freeform 762">
                  <a:extLst>
                    <a:ext uri="{FF2B5EF4-FFF2-40B4-BE49-F238E27FC236}">
                      <a16:creationId xmlns:a16="http://schemas.microsoft.com/office/drawing/2014/main" id="{C9F945E6-9AD9-DC4D-B88A-D4CA74A4D4AF}"/>
                    </a:ext>
                  </a:extLst>
                </p:cNvPr>
                <p:cNvSpPr>
                  <a:spLocks/>
                </p:cNvSpPr>
                <p:nvPr/>
              </p:nvSpPr>
              <p:spPr bwMode="auto">
                <a:xfrm>
                  <a:off x="10988253" y="7687764"/>
                  <a:ext cx="153338" cy="195458"/>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6" name="Freeform 763">
                  <a:extLst>
                    <a:ext uri="{FF2B5EF4-FFF2-40B4-BE49-F238E27FC236}">
                      <a16:creationId xmlns:a16="http://schemas.microsoft.com/office/drawing/2014/main" id="{65EAAADA-4271-F34D-A84D-9AEF5C337342}"/>
                    </a:ext>
                  </a:extLst>
                </p:cNvPr>
                <p:cNvSpPr>
                  <a:spLocks/>
                </p:cNvSpPr>
                <p:nvPr/>
              </p:nvSpPr>
              <p:spPr bwMode="auto">
                <a:xfrm>
                  <a:off x="11078862" y="7772587"/>
                  <a:ext cx="226522" cy="228650"/>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7" name="Freeform 764">
                  <a:extLst>
                    <a:ext uri="{FF2B5EF4-FFF2-40B4-BE49-F238E27FC236}">
                      <a16:creationId xmlns:a16="http://schemas.microsoft.com/office/drawing/2014/main" id="{47C68DEF-55A3-CA46-8315-AA55008A1E9F}"/>
                    </a:ext>
                  </a:extLst>
                </p:cNvPr>
                <p:cNvSpPr>
                  <a:spLocks/>
                </p:cNvSpPr>
                <p:nvPr/>
              </p:nvSpPr>
              <p:spPr bwMode="auto">
                <a:xfrm>
                  <a:off x="10918551" y="7555004"/>
                  <a:ext cx="355468" cy="317157"/>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8" name="Freeform 765">
                  <a:extLst>
                    <a:ext uri="{FF2B5EF4-FFF2-40B4-BE49-F238E27FC236}">
                      <a16:creationId xmlns:a16="http://schemas.microsoft.com/office/drawing/2014/main" id="{A687C57F-CBC7-D745-8907-E07D7EFAF92F}"/>
                    </a:ext>
                  </a:extLst>
                </p:cNvPr>
                <p:cNvSpPr>
                  <a:spLocks/>
                </p:cNvSpPr>
                <p:nvPr/>
              </p:nvSpPr>
              <p:spPr bwMode="auto">
                <a:xfrm>
                  <a:off x="10824459" y="7566069"/>
                  <a:ext cx="163794" cy="77445"/>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19" name="Freeform 766">
                  <a:extLst>
                    <a:ext uri="{FF2B5EF4-FFF2-40B4-BE49-F238E27FC236}">
                      <a16:creationId xmlns:a16="http://schemas.microsoft.com/office/drawing/2014/main" id="{A143D547-B15B-8042-9A82-1E5B79F9DE95}"/>
                    </a:ext>
                  </a:extLst>
                </p:cNvPr>
                <p:cNvSpPr>
                  <a:spLocks/>
                </p:cNvSpPr>
                <p:nvPr/>
              </p:nvSpPr>
              <p:spPr bwMode="auto">
                <a:xfrm>
                  <a:off x="10814003" y="7492310"/>
                  <a:ext cx="153338" cy="44255"/>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0" name="Freeform 767">
                  <a:extLst>
                    <a:ext uri="{FF2B5EF4-FFF2-40B4-BE49-F238E27FC236}">
                      <a16:creationId xmlns:a16="http://schemas.microsoft.com/office/drawing/2014/main" id="{8087C410-2CBF-164A-B038-EA7A1052C4F7}"/>
                    </a:ext>
                  </a:extLst>
                </p:cNvPr>
                <p:cNvSpPr>
                  <a:spLocks/>
                </p:cNvSpPr>
                <p:nvPr/>
              </p:nvSpPr>
              <p:spPr bwMode="auto">
                <a:xfrm>
                  <a:off x="10793094" y="6732612"/>
                  <a:ext cx="613353" cy="737570"/>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1" name="Freeform 768">
                  <a:extLst>
                    <a:ext uri="{FF2B5EF4-FFF2-40B4-BE49-F238E27FC236}">
                      <a16:creationId xmlns:a16="http://schemas.microsoft.com/office/drawing/2014/main" id="{C204868D-0712-924E-B212-0425C0393500}"/>
                    </a:ext>
                  </a:extLst>
                </p:cNvPr>
                <p:cNvSpPr>
                  <a:spLocks/>
                </p:cNvSpPr>
                <p:nvPr/>
              </p:nvSpPr>
              <p:spPr bwMode="auto">
                <a:xfrm>
                  <a:off x="10793094" y="7341107"/>
                  <a:ext cx="296221" cy="247091"/>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2" name="Freeform 769">
                  <a:extLst>
                    <a:ext uri="{FF2B5EF4-FFF2-40B4-BE49-F238E27FC236}">
                      <a16:creationId xmlns:a16="http://schemas.microsoft.com/office/drawing/2014/main" id="{670AA6C8-6A12-984A-AB79-17B5BA3CD9C2}"/>
                    </a:ext>
                  </a:extLst>
                </p:cNvPr>
                <p:cNvSpPr>
                  <a:spLocks/>
                </p:cNvSpPr>
                <p:nvPr/>
              </p:nvSpPr>
              <p:spPr bwMode="auto">
                <a:xfrm>
                  <a:off x="11050983" y="6854309"/>
                  <a:ext cx="857301" cy="84452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3" name="Freeform 770">
                  <a:extLst>
                    <a:ext uri="{FF2B5EF4-FFF2-40B4-BE49-F238E27FC236}">
                      <a16:creationId xmlns:a16="http://schemas.microsoft.com/office/drawing/2014/main" id="{BE48C654-A5A7-8B4D-9D27-D1282E81517F}"/>
                    </a:ext>
                  </a:extLst>
                </p:cNvPr>
                <p:cNvSpPr>
                  <a:spLocks/>
                </p:cNvSpPr>
                <p:nvPr/>
              </p:nvSpPr>
              <p:spPr bwMode="auto">
                <a:xfrm>
                  <a:off x="12887562" y="6463395"/>
                  <a:ext cx="564564" cy="582683"/>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4" name="Freeform 771">
                  <a:extLst>
                    <a:ext uri="{FF2B5EF4-FFF2-40B4-BE49-F238E27FC236}">
                      <a16:creationId xmlns:a16="http://schemas.microsoft.com/office/drawing/2014/main" id="{AEE8E05A-F35B-9249-A2AC-A275ABBFEACB}"/>
                    </a:ext>
                  </a:extLst>
                </p:cNvPr>
                <p:cNvSpPr>
                  <a:spLocks/>
                </p:cNvSpPr>
                <p:nvPr/>
              </p:nvSpPr>
              <p:spPr bwMode="auto">
                <a:xfrm>
                  <a:off x="12051166" y="6127803"/>
                  <a:ext cx="205617" cy="420417"/>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5" name="Freeform 772">
                  <a:extLst>
                    <a:ext uri="{FF2B5EF4-FFF2-40B4-BE49-F238E27FC236}">
                      <a16:creationId xmlns:a16="http://schemas.microsoft.com/office/drawing/2014/main" id="{B1111062-922E-5E42-932E-851898FF45B2}"/>
                    </a:ext>
                  </a:extLst>
                </p:cNvPr>
                <p:cNvSpPr>
                  <a:spLocks/>
                </p:cNvSpPr>
                <p:nvPr/>
              </p:nvSpPr>
              <p:spPr bwMode="auto">
                <a:xfrm>
                  <a:off x="12141780" y="6374887"/>
                  <a:ext cx="777151" cy="79289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6" name="Freeform 773">
                  <a:extLst>
                    <a:ext uri="{FF2B5EF4-FFF2-40B4-BE49-F238E27FC236}">
                      <a16:creationId xmlns:a16="http://schemas.microsoft.com/office/drawing/2014/main" id="{50ECB161-859F-8A46-9929-81125069BD2E}"/>
                    </a:ext>
                  </a:extLst>
                </p:cNvPr>
                <p:cNvSpPr>
                  <a:spLocks/>
                </p:cNvSpPr>
                <p:nvPr/>
              </p:nvSpPr>
              <p:spPr bwMode="auto">
                <a:xfrm>
                  <a:off x="10803550" y="6710485"/>
                  <a:ext cx="428652" cy="368788"/>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7" name="Freeform 774">
                  <a:extLst>
                    <a:ext uri="{FF2B5EF4-FFF2-40B4-BE49-F238E27FC236}">
                      <a16:creationId xmlns:a16="http://schemas.microsoft.com/office/drawing/2014/main" id="{98386959-0957-A243-820E-DB1B82B15862}"/>
                    </a:ext>
                  </a:extLst>
                </p:cNvPr>
                <p:cNvSpPr>
                  <a:spLocks/>
                </p:cNvSpPr>
                <p:nvPr/>
              </p:nvSpPr>
              <p:spPr bwMode="auto">
                <a:xfrm>
                  <a:off x="11009162" y="6190495"/>
                  <a:ext cx="613353" cy="519990"/>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228" name="Freeform 775">
                  <a:extLst>
                    <a:ext uri="{FF2B5EF4-FFF2-40B4-BE49-F238E27FC236}">
                      <a16:creationId xmlns:a16="http://schemas.microsoft.com/office/drawing/2014/main" id="{1979629D-CDFD-E247-9AD2-BD07898CDCE7}"/>
                    </a:ext>
                  </a:extLst>
                </p:cNvPr>
                <p:cNvSpPr>
                  <a:spLocks/>
                </p:cNvSpPr>
                <p:nvPr/>
              </p:nvSpPr>
              <p:spPr bwMode="auto">
                <a:xfrm>
                  <a:off x="11225233" y="6138865"/>
                  <a:ext cx="1059431" cy="1069479"/>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grpSp>
          <p:nvGrpSpPr>
            <p:cNvPr id="29" name="Group 28">
              <a:extLst>
                <a:ext uri="{FF2B5EF4-FFF2-40B4-BE49-F238E27FC236}">
                  <a16:creationId xmlns:a16="http://schemas.microsoft.com/office/drawing/2014/main" id="{79C92839-E795-8648-81F9-6B8D6E57D097}"/>
                </a:ext>
              </a:extLst>
            </p:cNvPr>
            <p:cNvGrpSpPr/>
            <p:nvPr/>
          </p:nvGrpSpPr>
          <p:grpSpPr>
            <a:xfrm>
              <a:off x="1366956" y="5475828"/>
              <a:ext cx="5653486" cy="6752304"/>
              <a:chOff x="3070403" y="2085909"/>
              <a:chExt cx="7991034" cy="9544182"/>
            </a:xfrm>
            <a:grpFill/>
          </p:grpSpPr>
          <p:sp>
            <p:nvSpPr>
              <p:cNvPr id="30" name="Freeform 776">
                <a:extLst>
                  <a:ext uri="{FF2B5EF4-FFF2-40B4-BE49-F238E27FC236}">
                    <a16:creationId xmlns:a16="http://schemas.microsoft.com/office/drawing/2014/main" id="{6FCCEEB5-8577-B84E-B966-EC5622116DC4}"/>
                  </a:ext>
                </a:extLst>
              </p:cNvPr>
              <p:cNvSpPr>
                <a:spLocks/>
              </p:cNvSpPr>
              <p:nvPr/>
            </p:nvSpPr>
            <p:spPr bwMode="auto">
              <a:xfrm>
                <a:off x="7942389" y="2085909"/>
                <a:ext cx="3119048" cy="245980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nvGrpSpPr>
              <p:cNvPr id="31" name="Group 30">
                <a:extLst>
                  <a:ext uri="{FF2B5EF4-FFF2-40B4-BE49-F238E27FC236}">
                    <a16:creationId xmlns:a16="http://schemas.microsoft.com/office/drawing/2014/main" id="{364BF0CE-A9B3-A144-8DA9-5072B500687B}"/>
                  </a:ext>
                </a:extLst>
              </p:cNvPr>
              <p:cNvGrpSpPr/>
              <p:nvPr/>
            </p:nvGrpSpPr>
            <p:grpSpPr>
              <a:xfrm>
                <a:off x="3070403" y="2130164"/>
                <a:ext cx="7907395" cy="9499927"/>
                <a:chOff x="3070403" y="2130164"/>
                <a:chExt cx="7907395" cy="9499927"/>
              </a:xfrm>
              <a:grpFill/>
            </p:grpSpPr>
            <p:sp>
              <p:nvSpPr>
                <p:cNvPr id="32" name="Freeform 781">
                  <a:extLst>
                    <a:ext uri="{FF2B5EF4-FFF2-40B4-BE49-F238E27FC236}">
                      <a16:creationId xmlns:a16="http://schemas.microsoft.com/office/drawing/2014/main" id="{E9D9C6CB-244B-6B4C-9740-D1B62B3C9311}"/>
                    </a:ext>
                  </a:extLst>
                </p:cNvPr>
                <p:cNvSpPr>
                  <a:spLocks/>
                </p:cNvSpPr>
                <p:nvPr/>
              </p:nvSpPr>
              <p:spPr bwMode="auto">
                <a:xfrm>
                  <a:off x="9608206" y="2130164"/>
                  <a:ext cx="94095" cy="44255"/>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3" name="Freeform 405">
                  <a:extLst>
                    <a:ext uri="{FF2B5EF4-FFF2-40B4-BE49-F238E27FC236}">
                      <a16:creationId xmlns:a16="http://schemas.microsoft.com/office/drawing/2014/main" id="{42FC999D-F9F6-B44C-9B58-3C3CE49E8DDB}"/>
                    </a:ext>
                  </a:extLst>
                </p:cNvPr>
                <p:cNvSpPr>
                  <a:spLocks/>
                </p:cNvSpPr>
                <p:nvPr/>
              </p:nvSpPr>
              <p:spPr bwMode="auto">
                <a:xfrm>
                  <a:off x="10427172" y="3959344"/>
                  <a:ext cx="550626" cy="28396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4" name="Freeform 512">
                  <a:extLst>
                    <a:ext uri="{FF2B5EF4-FFF2-40B4-BE49-F238E27FC236}">
                      <a16:creationId xmlns:a16="http://schemas.microsoft.com/office/drawing/2014/main" id="{9E2402AD-2D2C-984D-8ACE-DAD959A18019}"/>
                    </a:ext>
                  </a:extLst>
                </p:cNvPr>
                <p:cNvSpPr>
                  <a:spLocks/>
                </p:cNvSpPr>
                <p:nvPr/>
              </p:nvSpPr>
              <p:spPr bwMode="auto">
                <a:xfrm>
                  <a:off x="7904054" y="11379319"/>
                  <a:ext cx="121974" cy="66379"/>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5" name="Freeform 513">
                  <a:extLst>
                    <a:ext uri="{FF2B5EF4-FFF2-40B4-BE49-F238E27FC236}">
                      <a16:creationId xmlns:a16="http://schemas.microsoft.com/office/drawing/2014/main" id="{4D7787AE-600D-374D-84B7-4A33F55BD0D2}"/>
                    </a:ext>
                  </a:extLst>
                </p:cNvPr>
                <p:cNvSpPr>
                  <a:spLocks/>
                </p:cNvSpPr>
                <p:nvPr/>
              </p:nvSpPr>
              <p:spPr bwMode="auto">
                <a:xfrm>
                  <a:off x="7893599" y="11445698"/>
                  <a:ext cx="90610" cy="66379"/>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6" name="Freeform 514">
                  <a:extLst>
                    <a:ext uri="{FF2B5EF4-FFF2-40B4-BE49-F238E27FC236}">
                      <a16:creationId xmlns:a16="http://schemas.microsoft.com/office/drawing/2014/main" id="{987462A0-F09A-5E47-9070-8F3433415178}"/>
                    </a:ext>
                  </a:extLst>
                </p:cNvPr>
                <p:cNvSpPr>
                  <a:spLocks/>
                </p:cNvSpPr>
                <p:nvPr/>
              </p:nvSpPr>
              <p:spPr bwMode="auto">
                <a:xfrm>
                  <a:off x="7883147" y="11360879"/>
                  <a:ext cx="80154" cy="51630"/>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7" name="Freeform 515">
                  <a:extLst>
                    <a:ext uri="{FF2B5EF4-FFF2-40B4-BE49-F238E27FC236}">
                      <a16:creationId xmlns:a16="http://schemas.microsoft.com/office/drawing/2014/main" id="{122262AE-2305-4A4E-A1F6-6DE33B24561E}"/>
                    </a:ext>
                  </a:extLst>
                </p:cNvPr>
                <p:cNvSpPr>
                  <a:spLocks/>
                </p:cNvSpPr>
                <p:nvPr/>
              </p:nvSpPr>
              <p:spPr bwMode="auto">
                <a:xfrm>
                  <a:off x="7841327" y="11401446"/>
                  <a:ext cx="83638" cy="55320"/>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8" name="Freeform 516">
                  <a:extLst>
                    <a:ext uri="{FF2B5EF4-FFF2-40B4-BE49-F238E27FC236}">
                      <a16:creationId xmlns:a16="http://schemas.microsoft.com/office/drawing/2014/main" id="{2D26550E-A8B6-3D42-9A3C-111439E2AA3C}"/>
                    </a:ext>
                  </a:extLst>
                </p:cNvPr>
                <p:cNvSpPr>
                  <a:spLocks/>
                </p:cNvSpPr>
                <p:nvPr/>
              </p:nvSpPr>
              <p:spPr bwMode="auto">
                <a:xfrm>
                  <a:off x="7820416" y="11327686"/>
                  <a:ext cx="31364" cy="33190"/>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39" name="Freeform 517">
                  <a:extLst>
                    <a:ext uri="{FF2B5EF4-FFF2-40B4-BE49-F238E27FC236}">
                      <a16:creationId xmlns:a16="http://schemas.microsoft.com/office/drawing/2014/main" id="{3B4030CB-8F02-8D48-8DF5-65EC5C476506}"/>
                    </a:ext>
                  </a:extLst>
                </p:cNvPr>
                <p:cNvSpPr>
                  <a:spLocks/>
                </p:cNvSpPr>
                <p:nvPr/>
              </p:nvSpPr>
              <p:spPr bwMode="auto">
                <a:xfrm>
                  <a:off x="7820416" y="11239179"/>
                  <a:ext cx="73184" cy="77445"/>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0" name="Freeform 518">
                  <a:extLst>
                    <a:ext uri="{FF2B5EF4-FFF2-40B4-BE49-F238E27FC236}">
                      <a16:creationId xmlns:a16="http://schemas.microsoft.com/office/drawing/2014/main" id="{D37AD8A8-6F36-7B44-BBBA-C9182A4CC2DE}"/>
                    </a:ext>
                  </a:extLst>
                </p:cNvPr>
                <p:cNvSpPr>
                  <a:spLocks/>
                </p:cNvSpPr>
                <p:nvPr/>
              </p:nvSpPr>
              <p:spPr bwMode="auto">
                <a:xfrm>
                  <a:off x="7809960" y="11099041"/>
                  <a:ext cx="52274" cy="118010"/>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1" name="Freeform 519">
                  <a:extLst>
                    <a:ext uri="{FF2B5EF4-FFF2-40B4-BE49-F238E27FC236}">
                      <a16:creationId xmlns:a16="http://schemas.microsoft.com/office/drawing/2014/main" id="{DA2534AE-2D06-F44C-883D-D66443E89CF3}"/>
                    </a:ext>
                  </a:extLst>
                </p:cNvPr>
                <p:cNvSpPr>
                  <a:spLocks/>
                </p:cNvSpPr>
                <p:nvPr/>
              </p:nvSpPr>
              <p:spPr bwMode="auto">
                <a:xfrm>
                  <a:off x="7799507" y="11194924"/>
                  <a:ext cx="31364" cy="66379"/>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2" name="Freeform 520">
                  <a:extLst>
                    <a:ext uri="{FF2B5EF4-FFF2-40B4-BE49-F238E27FC236}">
                      <a16:creationId xmlns:a16="http://schemas.microsoft.com/office/drawing/2014/main" id="{08536B12-7C05-2B4C-A6B5-E711B5B8F5D4}"/>
                    </a:ext>
                  </a:extLst>
                </p:cNvPr>
                <p:cNvSpPr>
                  <a:spLocks/>
                </p:cNvSpPr>
                <p:nvPr/>
              </p:nvSpPr>
              <p:spPr bwMode="auto">
                <a:xfrm>
                  <a:off x="7799507" y="11054786"/>
                  <a:ext cx="52274" cy="77445"/>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3" name="Freeform 521">
                  <a:extLst>
                    <a:ext uri="{FF2B5EF4-FFF2-40B4-BE49-F238E27FC236}">
                      <a16:creationId xmlns:a16="http://schemas.microsoft.com/office/drawing/2014/main" id="{5E04BF73-7E91-904E-B228-BC74697868E7}"/>
                    </a:ext>
                  </a:extLst>
                </p:cNvPr>
                <p:cNvSpPr>
                  <a:spLocks/>
                </p:cNvSpPr>
                <p:nvPr/>
              </p:nvSpPr>
              <p:spPr bwMode="auto">
                <a:xfrm>
                  <a:off x="7851783" y="10840889"/>
                  <a:ext cx="52274" cy="51630"/>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4" name="Freeform 522">
                  <a:extLst>
                    <a:ext uri="{FF2B5EF4-FFF2-40B4-BE49-F238E27FC236}">
                      <a16:creationId xmlns:a16="http://schemas.microsoft.com/office/drawing/2014/main" id="{728D0C15-3A2A-724B-A552-907A119BA290}"/>
                    </a:ext>
                  </a:extLst>
                </p:cNvPr>
                <p:cNvSpPr>
                  <a:spLocks/>
                </p:cNvSpPr>
                <p:nvPr/>
              </p:nvSpPr>
              <p:spPr bwMode="auto">
                <a:xfrm>
                  <a:off x="7862238" y="10645434"/>
                  <a:ext cx="62727" cy="118010"/>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5" name="Freeform 523">
                  <a:extLst>
                    <a:ext uri="{FF2B5EF4-FFF2-40B4-BE49-F238E27FC236}">
                      <a16:creationId xmlns:a16="http://schemas.microsoft.com/office/drawing/2014/main" id="{CEA2C3A0-4CB1-D744-B36B-9EE9FF5C36B4}"/>
                    </a:ext>
                  </a:extLst>
                </p:cNvPr>
                <p:cNvSpPr>
                  <a:spLocks/>
                </p:cNvSpPr>
                <p:nvPr/>
              </p:nvSpPr>
              <p:spPr bwMode="auto">
                <a:xfrm>
                  <a:off x="8067848" y="7577132"/>
                  <a:ext cx="48790" cy="44255"/>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6" name="Freeform 524">
                  <a:extLst>
                    <a:ext uri="{FF2B5EF4-FFF2-40B4-BE49-F238E27FC236}">
                      <a16:creationId xmlns:a16="http://schemas.microsoft.com/office/drawing/2014/main" id="{9B22EFC9-A13A-5042-AC09-8D788D917780}"/>
                    </a:ext>
                  </a:extLst>
                </p:cNvPr>
                <p:cNvSpPr>
                  <a:spLocks/>
                </p:cNvSpPr>
                <p:nvPr/>
              </p:nvSpPr>
              <p:spPr bwMode="auto">
                <a:xfrm>
                  <a:off x="8506955" y="7643515"/>
                  <a:ext cx="59243" cy="84822"/>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7" name="Freeform 525">
                  <a:extLst>
                    <a:ext uri="{FF2B5EF4-FFF2-40B4-BE49-F238E27FC236}">
                      <a16:creationId xmlns:a16="http://schemas.microsoft.com/office/drawing/2014/main" id="{47C69FAA-661E-1741-948D-77F3BEA4BA1B}"/>
                    </a:ext>
                  </a:extLst>
                </p:cNvPr>
                <p:cNvSpPr>
                  <a:spLocks/>
                </p:cNvSpPr>
                <p:nvPr/>
              </p:nvSpPr>
              <p:spPr bwMode="auto">
                <a:xfrm>
                  <a:off x="9068037" y="8229885"/>
                  <a:ext cx="142883" cy="140138"/>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8" name="Freeform 526">
                  <a:extLst>
                    <a:ext uri="{FF2B5EF4-FFF2-40B4-BE49-F238E27FC236}">
                      <a16:creationId xmlns:a16="http://schemas.microsoft.com/office/drawing/2014/main" id="{91236FE8-2B86-B443-9DD2-BC38001B6E18}"/>
                    </a:ext>
                  </a:extLst>
                </p:cNvPr>
                <p:cNvSpPr>
                  <a:spLocks/>
                </p:cNvSpPr>
                <p:nvPr/>
              </p:nvSpPr>
              <p:spPr bwMode="auto">
                <a:xfrm>
                  <a:off x="8231643" y="7230476"/>
                  <a:ext cx="101063" cy="44255"/>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49" name="Freeform 527">
                  <a:extLst>
                    <a:ext uri="{FF2B5EF4-FFF2-40B4-BE49-F238E27FC236}">
                      <a16:creationId xmlns:a16="http://schemas.microsoft.com/office/drawing/2014/main" id="{C359D3C3-F314-554F-A9D4-9CC234DB1D2A}"/>
                    </a:ext>
                  </a:extLst>
                </p:cNvPr>
                <p:cNvSpPr>
                  <a:spLocks/>
                </p:cNvSpPr>
                <p:nvPr/>
              </p:nvSpPr>
              <p:spPr bwMode="auto">
                <a:xfrm>
                  <a:off x="7656622" y="7219410"/>
                  <a:ext cx="115005" cy="55320"/>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0" name="Freeform 528">
                  <a:extLst>
                    <a:ext uri="{FF2B5EF4-FFF2-40B4-BE49-F238E27FC236}">
                      <a16:creationId xmlns:a16="http://schemas.microsoft.com/office/drawing/2014/main" id="{FF344D18-9504-0E4A-BCC8-C22E23AD5FDF}"/>
                    </a:ext>
                  </a:extLst>
                </p:cNvPr>
                <p:cNvSpPr>
                  <a:spLocks/>
                </p:cNvSpPr>
                <p:nvPr/>
              </p:nvSpPr>
              <p:spPr bwMode="auto">
                <a:xfrm>
                  <a:off x="7342978" y="6972326"/>
                  <a:ext cx="529716" cy="195458"/>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1" name="Freeform 529">
                  <a:extLst>
                    <a:ext uri="{FF2B5EF4-FFF2-40B4-BE49-F238E27FC236}">
                      <a16:creationId xmlns:a16="http://schemas.microsoft.com/office/drawing/2014/main" id="{38FCA45D-5153-1348-BE60-E49B478C41E1}"/>
                    </a:ext>
                  </a:extLst>
                </p:cNvPr>
                <p:cNvSpPr>
                  <a:spLocks/>
                </p:cNvSpPr>
                <p:nvPr/>
              </p:nvSpPr>
              <p:spPr bwMode="auto">
                <a:xfrm>
                  <a:off x="7656622" y="6854313"/>
                  <a:ext cx="41820" cy="40568"/>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2" name="Freeform 530">
                  <a:extLst>
                    <a:ext uri="{FF2B5EF4-FFF2-40B4-BE49-F238E27FC236}">
                      <a16:creationId xmlns:a16="http://schemas.microsoft.com/office/drawing/2014/main" id="{5439B164-81F1-F24D-B424-E19E67C34839}"/>
                    </a:ext>
                  </a:extLst>
                </p:cNvPr>
                <p:cNvSpPr>
                  <a:spLocks/>
                </p:cNvSpPr>
                <p:nvPr/>
              </p:nvSpPr>
              <p:spPr bwMode="auto">
                <a:xfrm>
                  <a:off x="7914511" y="7079273"/>
                  <a:ext cx="20911" cy="22128"/>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3" name="Freeform 531">
                  <a:extLst>
                    <a:ext uri="{FF2B5EF4-FFF2-40B4-BE49-F238E27FC236}">
                      <a16:creationId xmlns:a16="http://schemas.microsoft.com/office/drawing/2014/main" id="{FAED3F01-763D-174A-A041-677CF5D80825}"/>
                    </a:ext>
                  </a:extLst>
                </p:cNvPr>
                <p:cNvSpPr>
                  <a:spLocks/>
                </p:cNvSpPr>
                <p:nvPr/>
              </p:nvSpPr>
              <p:spPr bwMode="auto">
                <a:xfrm>
                  <a:off x="8527864" y="5486118"/>
                  <a:ext cx="59243" cy="110635"/>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4" name="Freeform 532">
                  <a:extLst>
                    <a:ext uri="{FF2B5EF4-FFF2-40B4-BE49-F238E27FC236}">
                      <a16:creationId xmlns:a16="http://schemas.microsoft.com/office/drawing/2014/main" id="{CD616A7E-5761-8E43-8CB6-7BD56F610DE6}"/>
                    </a:ext>
                  </a:extLst>
                </p:cNvPr>
                <p:cNvSpPr>
                  <a:spLocks/>
                </p:cNvSpPr>
                <p:nvPr/>
              </p:nvSpPr>
              <p:spPr bwMode="auto">
                <a:xfrm>
                  <a:off x="8555745" y="5541436"/>
                  <a:ext cx="73184" cy="44255"/>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5" name="Freeform 533">
                  <a:extLst>
                    <a:ext uri="{FF2B5EF4-FFF2-40B4-BE49-F238E27FC236}">
                      <a16:creationId xmlns:a16="http://schemas.microsoft.com/office/drawing/2014/main" id="{0D5F96A2-B89B-2B49-9DD1-5BFF9319CFE1}"/>
                    </a:ext>
                  </a:extLst>
                </p:cNvPr>
                <p:cNvSpPr>
                  <a:spLocks/>
                </p:cNvSpPr>
                <p:nvPr/>
              </p:nvSpPr>
              <p:spPr bwMode="auto">
                <a:xfrm>
                  <a:off x="8353614" y="5497180"/>
                  <a:ext cx="153338" cy="77445"/>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6" name="Freeform 534">
                  <a:extLst>
                    <a:ext uri="{FF2B5EF4-FFF2-40B4-BE49-F238E27FC236}">
                      <a16:creationId xmlns:a16="http://schemas.microsoft.com/office/drawing/2014/main" id="{186DA029-2E03-0C40-8463-BB9F2562B774}"/>
                    </a:ext>
                  </a:extLst>
                </p:cNvPr>
                <p:cNvSpPr>
                  <a:spLocks/>
                </p:cNvSpPr>
                <p:nvPr/>
              </p:nvSpPr>
              <p:spPr bwMode="auto">
                <a:xfrm>
                  <a:off x="8384983" y="5283283"/>
                  <a:ext cx="160306" cy="84822"/>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7" name="Freeform 535">
                  <a:extLst>
                    <a:ext uri="{FF2B5EF4-FFF2-40B4-BE49-F238E27FC236}">
                      <a16:creationId xmlns:a16="http://schemas.microsoft.com/office/drawing/2014/main" id="{EA98FFA9-1CCC-C34C-803F-5DEA63DDBA28}"/>
                    </a:ext>
                  </a:extLst>
                </p:cNvPr>
                <p:cNvSpPr>
                  <a:spLocks/>
                </p:cNvSpPr>
                <p:nvPr/>
              </p:nvSpPr>
              <p:spPr bwMode="auto">
                <a:xfrm>
                  <a:off x="8639385" y="5172648"/>
                  <a:ext cx="327588" cy="335595"/>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8" name="Freeform 536">
                  <a:extLst>
                    <a:ext uri="{FF2B5EF4-FFF2-40B4-BE49-F238E27FC236}">
                      <a16:creationId xmlns:a16="http://schemas.microsoft.com/office/drawing/2014/main" id="{B472D0C4-7AEF-C346-A064-8249749C978B}"/>
                    </a:ext>
                  </a:extLst>
                </p:cNvPr>
                <p:cNvSpPr>
                  <a:spLocks/>
                </p:cNvSpPr>
                <p:nvPr/>
              </p:nvSpPr>
              <p:spPr bwMode="auto">
                <a:xfrm>
                  <a:off x="8904243" y="5412358"/>
                  <a:ext cx="83638" cy="106947"/>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59" name="Freeform 537">
                  <a:extLst>
                    <a:ext uri="{FF2B5EF4-FFF2-40B4-BE49-F238E27FC236}">
                      <a16:creationId xmlns:a16="http://schemas.microsoft.com/office/drawing/2014/main" id="{AAE26E7F-AC9B-2A4D-A7D5-902EEEB6EC24}"/>
                    </a:ext>
                  </a:extLst>
                </p:cNvPr>
                <p:cNvSpPr>
                  <a:spLocks/>
                </p:cNvSpPr>
                <p:nvPr/>
              </p:nvSpPr>
              <p:spPr bwMode="auto">
                <a:xfrm>
                  <a:off x="8332710" y="4372381"/>
                  <a:ext cx="31364" cy="62692"/>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0" name="Freeform 538">
                  <a:extLst>
                    <a:ext uri="{FF2B5EF4-FFF2-40B4-BE49-F238E27FC236}">
                      <a16:creationId xmlns:a16="http://schemas.microsoft.com/office/drawing/2014/main" id="{C5025F94-B66F-CA42-911B-23A3CE5C7200}"/>
                    </a:ext>
                  </a:extLst>
                </p:cNvPr>
                <p:cNvSpPr>
                  <a:spLocks/>
                </p:cNvSpPr>
                <p:nvPr/>
              </p:nvSpPr>
              <p:spPr bwMode="auto">
                <a:xfrm>
                  <a:off x="8179372" y="4479332"/>
                  <a:ext cx="31364" cy="33190"/>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1" name="Freeform 539">
                  <a:extLst>
                    <a:ext uri="{FF2B5EF4-FFF2-40B4-BE49-F238E27FC236}">
                      <a16:creationId xmlns:a16="http://schemas.microsoft.com/office/drawing/2014/main" id="{C02BA219-D51B-0448-BFBB-25DCEC4DEA87}"/>
                    </a:ext>
                  </a:extLst>
                </p:cNvPr>
                <p:cNvSpPr>
                  <a:spLocks/>
                </p:cNvSpPr>
                <p:nvPr/>
              </p:nvSpPr>
              <p:spPr bwMode="auto">
                <a:xfrm>
                  <a:off x="7475405" y="5054638"/>
                  <a:ext cx="69700" cy="44255"/>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2" name="Freeform 540">
                  <a:extLst>
                    <a:ext uri="{FF2B5EF4-FFF2-40B4-BE49-F238E27FC236}">
                      <a16:creationId xmlns:a16="http://schemas.microsoft.com/office/drawing/2014/main" id="{245D75F8-EFE0-234E-80FC-EE43777DA93A}"/>
                    </a:ext>
                  </a:extLst>
                </p:cNvPr>
                <p:cNvSpPr>
                  <a:spLocks/>
                </p:cNvSpPr>
                <p:nvPr/>
              </p:nvSpPr>
              <p:spPr bwMode="auto">
                <a:xfrm>
                  <a:off x="7586922" y="4792800"/>
                  <a:ext cx="62727" cy="66379"/>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3" name="Freeform 541">
                  <a:extLst>
                    <a:ext uri="{FF2B5EF4-FFF2-40B4-BE49-F238E27FC236}">
                      <a16:creationId xmlns:a16="http://schemas.microsoft.com/office/drawing/2014/main" id="{57D6FEAC-5E9B-ED47-8FFF-E867B3A2E330}"/>
                    </a:ext>
                  </a:extLst>
                </p:cNvPr>
                <p:cNvSpPr>
                  <a:spLocks/>
                </p:cNvSpPr>
                <p:nvPr/>
              </p:nvSpPr>
              <p:spPr bwMode="auto">
                <a:xfrm>
                  <a:off x="7555559" y="4328126"/>
                  <a:ext cx="62727" cy="77445"/>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4" name="Freeform 542">
                  <a:extLst>
                    <a:ext uri="{FF2B5EF4-FFF2-40B4-BE49-F238E27FC236}">
                      <a16:creationId xmlns:a16="http://schemas.microsoft.com/office/drawing/2014/main" id="{88973D1C-B9F0-A542-ACF5-8BEC16320188}"/>
                    </a:ext>
                  </a:extLst>
                </p:cNvPr>
                <p:cNvSpPr>
                  <a:spLocks/>
                </p:cNvSpPr>
                <p:nvPr/>
              </p:nvSpPr>
              <p:spPr bwMode="auto">
                <a:xfrm>
                  <a:off x="7381310" y="4283873"/>
                  <a:ext cx="121974" cy="66379"/>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5" name="Freeform 543">
                  <a:extLst>
                    <a:ext uri="{FF2B5EF4-FFF2-40B4-BE49-F238E27FC236}">
                      <a16:creationId xmlns:a16="http://schemas.microsoft.com/office/drawing/2014/main" id="{4A6A742E-7EA6-E34E-9F34-FCBE7649FE17}"/>
                    </a:ext>
                  </a:extLst>
                </p:cNvPr>
                <p:cNvSpPr>
                  <a:spLocks/>
                </p:cNvSpPr>
                <p:nvPr/>
              </p:nvSpPr>
              <p:spPr bwMode="auto">
                <a:xfrm>
                  <a:off x="7639197" y="4243306"/>
                  <a:ext cx="69700" cy="29502"/>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6" name="Freeform 544">
                  <a:extLst>
                    <a:ext uri="{FF2B5EF4-FFF2-40B4-BE49-F238E27FC236}">
                      <a16:creationId xmlns:a16="http://schemas.microsoft.com/office/drawing/2014/main" id="{DE4F82C5-F207-6144-82F9-4E04B4F40993}"/>
                    </a:ext>
                  </a:extLst>
                </p:cNvPr>
                <p:cNvSpPr>
                  <a:spLocks/>
                </p:cNvSpPr>
                <p:nvPr/>
              </p:nvSpPr>
              <p:spPr bwMode="auto">
                <a:xfrm>
                  <a:off x="7207060" y="4025723"/>
                  <a:ext cx="348498" cy="25815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7" name="Freeform 545">
                  <a:extLst>
                    <a:ext uri="{FF2B5EF4-FFF2-40B4-BE49-F238E27FC236}">
                      <a16:creationId xmlns:a16="http://schemas.microsoft.com/office/drawing/2014/main" id="{3C94DB49-12E8-D142-888A-E0093D7CF72C}"/>
                    </a:ext>
                  </a:extLst>
                </p:cNvPr>
                <p:cNvSpPr>
                  <a:spLocks/>
                </p:cNvSpPr>
                <p:nvPr/>
              </p:nvSpPr>
              <p:spPr bwMode="auto">
                <a:xfrm>
                  <a:off x="7342978" y="4003593"/>
                  <a:ext cx="69700" cy="55320"/>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8" name="Freeform 546">
                  <a:extLst>
                    <a:ext uri="{FF2B5EF4-FFF2-40B4-BE49-F238E27FC236}">
                      <a16:creationId xmlns:a16="http://schemas.microsoft.com/office/drawing/2014/main" id="{3328E27F-7EC5-8C45-85E4-789078717153}"/>
                    </a:ext>
                  </a:extLst>
                </p:cNvPr>
                <p:cNvSpPr>
                  <a:spLocks/>
                </p:cNvSpPr>
                <p:nvPr/>
              </p:nvSpPr>
              <p:spPr bwMode="auto">
                <a:xfrm>
                  <a:off x="7322065" y="4014659"/>
                  <a:ext cx="38336" cy="55320"/>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69" name="Freeform 547">
                  <a:extLst>
                    <a:ext uri="{FF2B5EF4-FFF2-40B4-BE49-F238E27FC236}">
                      <a16:creationId xmlns:a16="http://schemas.microsoft.com/office/drawing/2014/main" id="{90A21D87-92B6-CC43-822C-FACAC859D589}"/>
                    </a:ext>
                  </a:extLst>
                </p:cNvPr>
                <p:cNvSpPr>
                  <a:spLocks/>
                </p:cNvSpPr>
                <p:nvPr/>
              </p:nvSpPr>
              <p:spPr bwMode="auto">
                <a:xfrm>
                  <a:off x="7227970" y="3808141"/>
                  <a:ext cx="31364" cy="66379"/>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0" name="Freeform 548">
                  <a:extLst>
                    <a:ext uri="{FF2B5EF4-FFF2-40B4-BE49-F238E27FC236}">
                      <a16:creationId xmlns:a16="http://schemas.microsoft.com/office/drawing/2014/main" id="{382BB2E7-FAE9-9343-A795-902F4A17843C}"/>
                    </a:ext>
                  </a:extLst>
                </p:cNvPr>
                <p:cNvSpPr>
                  <a:spLocks/>
                </p:cNvSpPr>
                <p:nvPr/>
              </p:nvSpPr>
              <p:spPr bwMode="auto">
                <a:xfrm>
                  <a:off x="7074632" y="3243899"/>
                  <a:ext cx="1470658" cy="1139547"/>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1" name="Freeform 549">
                  <a:extLst>
                    <a:ext uri="{FF2B5EF4-FFF2-40B4-BE49-F238E27FC236}">
                      <a16:creationId xmlns:a16="http://schemas.microsoft.com/office/drawing/2014/main" id="{A5D5811E-BB0F-9B4E-89E1-4B2D5A2A14E0}"/>
                    </a:ext>
                  </a:extLst>
                </p:cNvPr>
                <p:cNvSpPr>
                  <a:spLocks/>
                </p:cNvSpPr>
                <p:nvPr/>
              </p:nvSpPr>
              <p:spPr bwMode="auto">
                <a:xfrm>
                  <a:off x="8026028" y="4306004"/>
                  <a:ext cx="62727" cy="221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2" name="Freeform 550">
                  <a:extLst>
                    <a:ext uri="{FF2B5EF4-FFF2-40B4-BE49-F238E27FC236}">
                      <a16:creationId xmlns:a16="http://schemas.microsoft.com/office/drawing/2014/main" id="{5316D118-EF95-7945-8993-150B12C78B3E}"/>
                    </a:ext>
                  </a:extLst>
                </p:cNvPr>
                <p:cNvSpPr>
                  <a:spLocks/>
                </p:cNvSpPr>
                <p:nvPr/>
              </p:nvSpPr>
              <p:spPr bwMode="auto">
                <a:xfrm>
                  <a:off x="7841327" y="3830269"/>
                  <a:ext cx="83638" cy="221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3" name="Freeform 551">
                  <a:extLst>
                    <a:ext uri="{FF2B5EF4-FFF2-40B4-BE49-F238E27FC236}">
                      <a16:creationId xmlns:a16="http://schemas.microsoft.com/office/drawing/2014/main" id="{E627BE02-9F6A-164F-B22F-AAC357AE3E2D}"/>
                    </a:ext>
                  </a:extLst>
                </p:cNvPr>
                <p:cNvSpPr>
                  <a:spLocks/>
                </p:cNvSpPr>
                <p:nvPr/>
              </p:nvSpPr>
              <p:spPr bwMode="auto">
                <a:xfrm>
                  <a:off x="7719353" y="3808141"/>
                  <a:ext cx="121974" cy="106947"/>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4" name="Freeform 552">
                  <a:extLst>
                    <a:ext uri="{FF2B5EF4-FFF2-40B4-BE49-F238E27FC236}">
                      <a16:creationId xmlns:a16="http://schemas.microsoft.com/office/drawing/2014/main" id="{6DEAD82E-EB7D-4C49-837D-59CE6523BB60}"/>
                    </a:ext>
                  </a:extLst>
                </p:cNvPr>
                <p:cNvSpPr>
                  <a:spLocks/>
                </p:cNvSpPr>
                <p:nvPr/>
              </p:nvSpPr>
              <p:spPr bwMode="auto">
                <a:xfrm>
                  <a:off x="7607833" y="3712256"/>
                  <a:ext cx="69700" cy="40568"/>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5" name="Freeform 553">
                  <a:extLst>
                    <a:ext uri="{FF2B5EF4-FFF2-40B4-BE49-F238E27FC236}">
                      <a16:creationId xmlns:a16="http://schemas.microsoft.com/office/drawing/2014/main" id="{F42F3435-EBC7-F940-A224-F2A6BA24AA38}"/>
                    </a:ext>
                  </a:extLst>
                </p:cNvPr>
                <p:cNvSpPr>
                  <a:spLocks/>
                </p:cNvSpPr>
                <p:nvPr/>
              </p:nvSpPr>
              <p:spPr bwMode="auto">
                <a:xfrm>
                  <a:off x="7708899" y="3701191"/>
                  <a:ext cx="62727" cy="33190"/>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6" name="Freeform 554">
                  <a:extLst>
                    <a:ext uri="{FF2B5EF4-FFF2-40B4-BE49-F238E27FC236}">
                      <a16:creationId xmlns:a16="http://schemas.microsoft.com/office/drawing/2014/main" id="{6A82A342-AF8D-A645-881E-414A2BDD7FCC}"/>
                    </a:ext>
                  </a:extLst>
                </p:cNvPr>
                <p:cNvSpPr>
                  <a:spLocks/>
                </p:cNvSpPr>
                <p:nvPr/>
              </p:nvSpPr>
              <p:spPr bwMode="auto">
                <a:xfrm>
                  <a:off x="7649653" y="3679066"/>
                  <a:ext cx="48790" cy="22128"/>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7" name="Freeform 555">
                  <a:extLst>
                    <a:ext uri="{FF2B5EF4-FFF2-40B4-BE49-F238E27FC236}">
                      <a16:creationId xmlns:a16="http://schemas.microsoft.com/office/drawing/2014/main" id="{5715C745-710B-FA45-8053-656C034D96BE}"/>
                    </a:ext>
                  </a:extLst>
                </p:cNvPr>
                <p:cNvSpPr>
                  <a:spLocks/>
                </p:cNvSpPr>
                <p:nvPr/>
              </p:nvSpPr>
              <p:spPr bwMode="auto">
                <a:xfrm>
                  <a:off x="7524195" y="3266024"/>
                  <a:ext cx="268342" cy="121701"/>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8" name="Freeform 556">
                  <a:extLst>
                    <a:ext uri="{FF2B5EF4-FFF2-40B4-BE49-F238E27FC236}">
                      <a16:creationId xmlns:a16="http://schemas.microsoft.com/office/drawing/2014/main" id="{77CEEDE3-BE16-C740-B4B7-C0F7D1098D35}"/>
                    </a:ext>
                  </a:extLst>
                </p:cNvPr>
                <p:cNvSpPr>
                  <a:spLocks/>
                </p:cNvSpPr>
                <p:nvPr/>
              </p:nvSpPr>
              <p:spPr bwMode="auto">
                <a:xfrm>
                  <a:off x="5112594" y="5227968"/>
                  <a:ext cx="296221" cy="20652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79" name="Freeform 557">
                  <a:extLst>
                    <a:ext uri="{FF2B5EF4-FFF2-40B4-BE49-F238E27FC236}">
                      <a16:creationId xmlns:a16="http://schemas.microsoft.com/office/drawing/2014/main" id="{0D062FC6-1AB7-B947-AEC1-8698C3F33BD6}"/>
                    </a:ext>
                  </a:extLst>
                </p:cNvPr>
                <p:cNvSpPr>
                  <a:spLocks/>
                </p:cNvSpPr>
                <p:nvPr/>
              </p:nvSpPr>
              <p:spPr bwMode="auto">
                <a:xfrm>
                  <a:off x="4879104" y="4988256"/>
                  <a:ext cx="132428" cy="151203"/>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0" name="Freeform 558">
                  <a:extLst>
                    <a:ext uri="{FF2B5EF4-FFF2-40B4-BE49-F238E27FC236}">
                      <a16:creationId xmlns:a16="http://schemas.microsoft.com/office/drawing/2014/main" id="{311D0E01-E28E-7544-925E-E2D9E8FF8BBC}"/>
                    </a:ext>
                  </a:extLst>
                </p:cNvPr>
                <p:cNvSpPr>
                  <a:spLocks/>
                </p:cNvSpPr>
                <p:nvPr/>
              </p:nvSpPr>
              <p:spPr bwMode="auto">
                <a:xfrm>
                  <a:off x="4889559" y="4814926"/>
                  <a:ext cx="41820" cy="44255"/>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1" name="Freeform 559">
                  <a:extLst>
                    <a:ext uri="{FF2B5EF4-FFF2-40B4-BE49-F238E27FC236}">
                      <a16:creationId xmlns:a16="http://schemas.microsoft.com/office/drawing/2014/main" id="{AEAAF250-5F4A-0544-8E62-5CCB7D24482F}"/>
                    </a:ext>
                  </a:extLst>
                </p:cNvPr>
                <p:cNvSpPr>
                  <a:spLocks/>
                </p:cNvSpPr>
                <p:nvPr/>
              </p:nvSpPr>
              <p:spPr bwMode="auto">
                <a:xfrm>
                  <a:off x="4837282" y="4763299"/>
                  <a:ext cx="62727" cy="62692"/>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2" name="Freeform 560">
                  <a:extLst>
                    <a:ext uri="{FF2B5EF4-FFF2-40B4-BE49-F238E27FC236}">
                      <a16:creationId xmlns:a16="http://schemas.microsoft.com/office/drawing/2014/main" id="{2AFB5D6C-FEAE-A045-8E83-D76EB4210399}"/>
                    </a:ext>
                  </a:extLst>
                </p:cNvPr>
                <p:cNvSpPr>
                  <a:spLocks/>
                </p:cNvSpPr>
                <p:nvPr/>
              </p:nvSpPr>
              <p:spPr bwMode="auto">
                <a:xfrm>
                  <a:off x="4809403" y="4781736"/>
                  <a:ext cx="38336" cy="66379"/>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3" name="Freeform 561">
                  <a:extLst>
                    <a:ext uri="{FF2B5EF4-FFF2-40B4-BE49-F238E27FC236}">
                      <a16:creationId xmlns:a16="http://schemas.microsoft.com/office/drawing/2014/main" id="{D7F0D4B8-8857-B049-8795-D1B72EA82CE8}"/>
                    </a:ext>
                  </a:extLst>
                </p:cNvPr>
                <p:cNvSpPr>
                  <a:spLocks/>
                </p:cNvSpPr>
                <p:nvPr/>
              </p:nvSpPr>
              <p:spPr bwMode="auto">
                <a:xfrm>
                  <a:off x="4746673" y="4719040"/>
                  <a:ext cx="52274" cy="118010"/>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4" name="Freeform 562">
                  <a:extLst>
                    <a:ext uri="{FF2B5EF4-FFF2-40B4-BE49-F238E27FC236}">
                      <a16:creationId xmlns:a16="http://schemas.microsoft.com/office/drawing/2014/main" id="{D650071C-F0D5-0A47-9088-1CE2A9D7D16A}"/>
                    </a:ext>
                  </a:extLst>
                </p:cNvPr>
                <p:cNvSpPr>
                  <a:spLocks/>
                </p:cNvSpPr>
                <p:nvPr/>
              </p:nvSpPr>
              <p:spPr bwMode="auto">
                <a:xfrm>
                  <a:off x="4704853" y="4674786"/>
                  <a:ext cx="73184" cy="77445"/>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5" name="Freeform 563">
                  <a:extLst>
                    <a:ext uri="{FF2B5EF4-FFF2-40B4-BE49-F238E27FC236}">
                      <a16:creationId xmlns:a16="http://schemas.microsoft.com/office/drawing/2014/main" id="{13FDE991-5F16-9D4A-AEF0-001D6DEE14FE}"/>
                    </a:ext>
                  </a:extLst>
                </p:cNvPr>
                <p:cNvSpPr>
                  <a:spLocks/>
                </p:cNvSpPr>
                <p:nvPr/>
              </p:nvSpPr>
              <p:spPr bwMode="auto">
                <a:xfrm>
                  <a:off x="4778038" y="4674786"/>
                  <a:ext cx="69700" cy="99573"/>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6" name="Freeform 564">
                  <a:extLst>
                    <a:ext uri="{FF2B5EF4-FFF2-40B4-BE49-F238E27FC236}">
                      <a16:creationId xmlns:a16="http://schemas.microsoft.com/office/drawing/2014/main" id="{E383A6D4-AE73-2243-99CE-9B22B557675D}"/>
                    </a:ext>
                  </a:extLst>
                </p:cNvPr>
                <p:cNvSpPr>
                  <a:spLocks/>
                </p:cNvSpPr>
                <p:nvPr/>
              </p:nvSpPr>
              <p:spPr bwMode="auto">
                <a:xfrm>
                  <a:off x="4757126" y="4696914"/>
                  <a:ext cx="31364" cy="11063"/>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7" name="Freeform 565">
                  <a:extLst>
                    <a:ext uri="{FF2B5EF4-FFF2-40B4-BE49-F238E27FC236}">
                      <a16:creationId xmlns:a16="http://schemas.microsoft.com/office/drawing/2014/main" id="{97AD0138-7F25-5A42-AF6E-99C31B7EEEBD}"/>
                    </a:ext>
                  </a:extLst>
                </p:cNvPr>
                <p:cNvSpPr>
                  <a:spLocks/>
                </p:cNvSpPr>
                <p:nvPr/>
              </p:nvSpPr>
              <p:spPr bwMode="auto">
                <a:xfrm>
                  <a:off x="3774367" y="4707979"/>
                  <a:ext cx="135912" cy="73757"/>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8" name="Freeform 566">
                  <a:extLst>
                    <a:ext uri="{FF2B5EF4-FFF2-40B4-BE49-F238E27FC236}">
                      <a16:creationId xmlns:a16="http://schemas.microsoft.com/office/drawing/2014/main" id="{61299FEA-DD09-8E4C-82C2-6CC725102CEA}"/>
                    </a:ext>
                  </a:extLst>
                </p:cNvPr>
                <p:cNvSpPr>
                  <a:spLocks/>
                </p:cNvSpPr>
                <p:nvPr/>
              </p:nvSpPr>
              <p:spPr bwMode="auto">
                <a:xfrm>
                  <a:off x="3826641" y="4641596"/>
                  <a:ext cx="83638" cy="77445"/>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89" name="Freeform 567">
                  <a:extLst>
                    <a:ext uri="{FF2B5EF4-FFF2-40B4-BE49-F238E27FC236}">
                      <a16:creationId xmlns:a16="http://schemas.microsoft.com/office/drawing/2014/main" id="{19C4D893-EB61-AC43-A90A-01CAF49EE150}"/>
                    </a:ext>
                  </a:extLst>
                </p:cNvPr>
                <p:cNvSpPr>
                  <a:spLocks/>
                </p:cNvSpPr>
                <p:nvPr/>
              </p:nvSpPr>
              <p:spPr bwMode="auto">
                <a:xfrm>
                  <a:off x="3244651" y="4936623"/>
                  <a:ext cx="101063" cy="40568"/>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0" name="Freeform 568">
                  <a:extLst>
                    <a:ext uri="{FF2B5EF4-FFF2-40B4-BE49-F238E27FC236}">
                      <a16:creationId xmlns:a16="http://schemas.microsoft.com/office/drawing/2014/main" id="{20CFC367-074E-D549-BFD8-5E295AA5E10C}"/>
                    </a:ext>
                  </a:extLst>
                </p:cNvPr>
                <p:cNvSpPr>
                  <a:spLocks/>
                </p:cNvSpPr>
                <p:nvPr/>
              </p:nvSpPr>
              <p:spPr bwMode="auto">
                <a:xfrm>
                  <a:off x="3122677" y="4999318"/>
                  <a:ext cx="59243" cy="55320"/>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1" name="Freeform 569">
                  <a:extLst>
                    <a:ext uri="{FF2B5EF4-FFF2-40B4-BE49-F238E27FC236}">
                      <a16:creationId xmlns:a16="http://schemas.microsoft.com/office/drawing/2014/main" id="{044CD94F-6500-3349-8BA9-5B2AF1F62FE0}"/>
                    </a:ext>
                  </a:extLst>
                </p:cNvPr>
                <p:cNvSpPr>
                  <a:spLocks/>
                </p:cNvSpPr>
                <p:nvPr/>
              </p:nvSpPr>
              <p:spPr bwMode="auto">
                <a:xfrm>
                  <a:off x="6597191" y="3656936"/>
                  <a:ext cx="212583" cy="140138"/>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2" name="Freeform 570">
                  <a:extLst>
                    <a:ext uri="{FF2B5EF4-FFF2-40B4-BE49-F238E27FC236}">
                      <a16:creationId xmlns:a16="http://schemas.microsoft.com/office/drawing/2014/main" id="{9D5B109B-424E-E948-A1D2-86A1A0B1ADC8}"/>
                    </a:ext>
                  </a:extLst>
                </p:cNvPr>
                <p:cNvSpPr>
                  <a:spLocks/>
                </p:cNvSpPr>
                <p:nvPr/>
              </p:nvSpPr>
              <p:spPr bwMode="auto">
                <a:xfrm>
                  <a:off x="6524009" y="3723319"/>
                  <a:ext cx="52274" cy="40568"/>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3" name="Freeform 571">
                  <a:extLst>
                    <a:ext uri="{FF2B5EF4-FFF2-40B4-BE49-F238E27FC236}">
                      <a16:creationId xmlns:a16="http://schemas.microsoft.com/office/drawing/2014/main" id="{BDFBCDFF-3EBE-7C4D-A1CE-EBF7A3ACB4A1}"/>
                    </a:ext>
                  </a:extLst>
                </p:cNvPr>
                <p:cNvSpPr>
                  <a:spLocks/>
                </p:cNvSpPr>
                <p:nvPr/>
              </p:nvSpPr>
              <p:spPr bwMode="auto">
                <a:xfrm>
                  <a:off x="6461278" y="3763883"/>
                  <a:ext cx="20911" cy="221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4" name="Freeform 572">
                  <a:extLst>
                    <a:ext uri="{FF2B5EF4-FFF2-40B4-BE49-F238E27FC236}">
                      <a16:creationId xmlns:a16="http://schemas.microsoft.com/office/drawing/2014/main" id="{403846DF-67B3-DA46-AABB-B8D3D21C2263}"/>
                    </a:ext>
                  </a:extLst>
                </p:cNvPr>
                <p:cNvSpPr>
                  <a:spLocks/>
                </p:cNvSpPr>
                <p:nvPr/>
              </p:nvSpPr>
              <p:spPr bwMode="auto">
                <a:xfrm>
                  <a:off x="5583064" y="3310279"/>
                  <a:ext cx="940942" cy="486798"/>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5" name="Freeform 573">
                  <a:extLst>
                    <a:ext uri="{FF2B5EF4-FFF2-40B4-BE49-F238E27FC236}">
                      <a16:creationId xmlns:a16="http://schemas.microsoft.com/office/drawing/2014/main" id="{69AC3294-6217-F447-B185-9F12D1456F50}"/>
                    </a:ext>
                  </a:extLst>
                </p:cNvPr>
                <p:cNvSpPr>
                  <a:spLocks/>
                </p:cNvSpPr>
                <p:nvPr/>
              </p:nvSpPr>
              <p:spPr bwMode="auto">
                <a:xfrm>
                  <a:off x="6206877" y="3266024"/>
                  <a:ext cx="142883" cy="99573"/>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6" name="Freeform 574">
                  <a:extLst>
                    <a:ext uri="{FF2B5EF4-FFF2-40B4-BE49-F238E27FC236}">
                      <a16:creationId xmlns:a16="http://schemas.microsoft.com/office/drawing/2014/main" id="{13FEFBEB-B8F9-DC48-96AA-E7119B886E70}"/>
                    </a:ext>
                  </a:extLst>
                </p:cNvPr>
                <p:cNvSpPr>
                  <a:spLocks/>
                </p:cNvSpPr>
                <p:nvPr/>
              </p:nvSpPr>
              <p:spPr bwMode="auto">
                <a:xfrm>
                  <a:off x="6433399" y="3221769"/>
                  <a:ext cx="324101" cy="317157"/>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7" name="Freeform 575">
                  <a:extLst>
                    <a:ext uri="{FF2B5EF4-FFF2-40B4-BE49-F238E27FC236}">
                      <a16:creationId xmlns:a16="http://schemas.microsoft.com/office/drawing/2014/main" id="{9838F269-80E3-154F-AAED-724B57B9762B}"/>
                    </a:ext>
                  </a:extLst>
                </p:cNvPr>
                <p:cNvSpPr>
                  <a:spLocks/>
                </p:cNvSpPr>
                <p:nvPr/>
              </p:nvSpPr>
              <p:spPr bwMode="auto">
                <a:xfrm>
                  <a:off x="6778410" y="3221769"/>
                  <a:ext cx="285766" cy="23971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8" name="Freeform 576">
                  <a:extLst>
                    <a:ext uri="{FF2B5EF4-FFF2-40B4-BE49-F238E27FC236}">
                      <a16:creationId xmlns:a16="http://schemas.microsoft.com/office/drawing/2014/main" id="{8AD42EF5-6029-1240-A51E-E95EB63AEAB6}"/>
                    </a:ext>
                  </a:extLst>
                </p:cNvPr>
                <p:cNvSpPr>
                  <a:spLocks/>
                </p:cNvSpPr>
                <p:nvPr/>
              </p:nvSpPr>
              <p:spPr bwMode="auto">
                <a:xfrm>
                  <a:off x="5248509" y="3192266"/>
                  <a:ext cx="550626" cy="357723"/>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99" name="Freeform 577">
                  <a:extLst>
                    <a:ext uri="{FF2B5EF4-FFF2-40B4-BE49-F238E27FC236}">
                      <a16:creationId xmlns:a16="http://schemas.microsoft.com/office/drawing/2014/main" id="{2BA0CDDC-D772-DB4F-B821-1C000AEA2E56}"/>
                    </a:ext>
                  </a:extLst>
                </p:cNvPr>
                <p:cNvSpPr>
                  <a:spLocks/>
                </p:cNvSpPr>
                <p:nvPr/>
              </p:nvSpPr>
              <p:spPr bwMode="auto">
                <a:xfrm>
                  <a:off x="6318395" y="3092694"/>
                  <a:ext cx="73184" cy="44255"/>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0" name="Freeform 578">
                  <a:extLst>
                    <a:ext uri="{FF2B5EF4-FFF2-40B4-BE49-F238E27FC236}">
                      <a16:creationId xmlns:a16="http://schemas.microsoft.com/office/drawing/2014/main" id="{4D7014B5-283C-A04E-BCF4-6A5C695E3554}"/>
                    </a:ext>
                  </a:extLst>
                </p:cNvPr>
                <p:cNvSpPr>
                  <a:spLocks/>
                </p:cNvSpPr>
                <p:nvPr/>
              </p:nvSpPr>
              <p:spPr bwMode="auto">
                <a:xfrm>
                  <a:off x="5687616" y="2897239"/>
                  <a:ext cx="613353" cy="306092"/>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1" name="Freeform 579">
                  <a:extLst>
                    <a:ext uri="{FF2B5EF4-FFF2-40B4-BE49-F238E27FC236}">
                      <a16:creationId xmlns:a16="http://schemas.microsoft.com/office/drawing/2014/main" id="{F89C969C-C196-544C-8787-553C6C22C4A7}"/>
                    </a:ext>
                  </a:extLst>
                </p:cNvPr>
                <p:cNvSpPr>
                  <a:spLocks/>
                </p:cNvSpPr>
                <p:nvPr/>
              </p:nvSpPr>
              <p:spPr bwMode="auto">
                <a:xfrm>
                  <a:off x="5583064" y="3018939"/>
                  <a:ext cx="104549" cy="73757"/>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2" name="Freeform 580">
                  <a:extLst>
                    <a:ext uri="{FF2B5EF4-FFF2-40B4-BE49-F238E27FC236}">
                      <a16:creationId xmlns:a16="http://schemas.microsoft.com/office/drawing/2014/main" id="{B72F5F70-B0CD-9F41-81CF-BA52C3F79C20}"/>
                    </a:ext>
                  </a:extLst>
                </p:cNvPr>
                <p:cNvSpPr>
                  <a:spLocks/>
                </p:cNvSpPr>
                <p:nvPr/>
              </p:nvSpPr>
              <p:spPr bwMode="auto">
                <a:xfrm>
                  <a:off x="5401847" y="2856674"/>
                  <a:ext cx="376377" cy="184395"/>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3" name="Freeform 581">
                  <a:extLst>
                    <a:ext uri="{FF2B5EF4-FFF2-40B4-BE49-F238E27FC236}">
                      <a16:creationId xmlns:a16="http://schemas.microsoft.com/office/drawing/2014/main" id="{29331282-82B0-714B-A661-8BD3344CB52A}"/>
                    </a:ext>
                  </a:extLst>
                </p:cNvPr>
                <p:cNvSpPr>
                  <a:spLocks/>
                </p:cNvSpPr>
                <p:nvPr/>
              </p:nvSpPr>
              <p:spPr bwMode="auto">
                <a:xfrm>
                  <a:off x="5809589" y="2930426"/>
                  <a:ext cx="80154" cy="22128"/>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4" name="Freeform 582">
                  <a:extLst>
                    <a:ext uri="{FF2B5EF4-FFF2-40B4-BE49-F238E27FC236}">
                      <a16:creationId xmlns:a16="http://schemas.microsoft.com/office/drawing/2014/main" id="{DCF4B143-44EA-0045-8947-EC831F8B5D2E}"/>
                    </a:ext>
                  </a:extLst>
                </p:cNvPr>
                <p:cNvSpPr>
                  <a:spLocks/>
                </p:cNvSpPr>
                <p:nvPr/>
              </p:nvSpPr>
              <p:spPr bwMode="auto">
                <a:xfrm>
                  <a:off x="5879289" y="2779230"/>
                  <a:ext cx="216069" cy="106947"/>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5" name="Freeform 583">
                  <a:extLst>
                    <a:ext uri="{FF2B5EF4-FFF2-40B4-BE49-F238E27FC236}">
                      <a16:creationId xmlns:a16="http://schemas.microsoft.com/office/drawing/2014/main" id="{595B2974-D57F-2947-939F-9433DCFDC663}"/>
                    </a:ext>
                  </a:extLst>
                </p:cNvPr>
                <p:cNvSpPr>
                  <a:spLocks/>
                </p:cNvSpPr>
                <p:nvPr/>
              </p:nvSpPr>
              <p:spPr bwMode="auto">
                <a:xfrm>
                  <a:off x="5788678" y="2801354"/>
                  <a:ext cx="80154" cy="44255"/>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6" name="Freeform 584">
                  <a:extLst>
                    <a:ext uri="{FF2B5EF4-FFF2-40B4-BE49-F238E27FC236}">
                      <a16:creationId xmlns:a16="http://schemas.microsoft.com/office/drawing/2014/main" id="{49DAB8B1-D688-B847-B044-68794D4CD914}"/>
                    </a:ext>
                  </a:extLst>
                </p:cNvPr>
                <p:cNvSpPr>
                  <a:spLocks/>
                </p:cNvSpPr>
                <p:nvPr/>
              </p:nvSpPr>
              <p:spPr bwMode="auto">
                <a:xfrm>
                  <a:off x="5900199" y="2701782"/>
                  <a:ext cx="216069" cy="77445"/>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7" name="Freeform 585">
                  <a:extLst>
                    <a:ext uri="{FF2B5EF4-FFF2-40B4-BE49-F238E27FC236}">
                      <a16:creationId xmlns:a16="http://schemas.microsoft.com/office/drawing/2014/main" id="{40ED0DA2-97D4-2848-9932-CE1EBFD7136F}"/>
                    </a:ext>
                  </a:extLst>
                </p:cNvPr>
                <p:cNvSpPr>
                  <a:spLocks/>
                </p:cNvSpPr>
                <p:nvPr/>
              </p:nvSpPr>
              <p:spPr bwMode="auto">
                <a:xfrm>
                  <a:off x="6422942" y="2930426"/>
                  <a:ext cx="285766" cy="20652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8" name="Freeform 586">
                  <a:extLst>
                    <a:ext uri="{FF2B5EF4-FFF2-40B4-BE49-F238E27FC236}">
                      <a16:creationId xmlns:a16="http://schemas.microsoft.com/office/drawing/2014/main" id="{AFB36121-AFC7-A74E-9AAB-C4A8D45994CE}"/>
                    </a:ext>
                  </a:extLst>
                </p:cNvPr>
                <p:cNvSpPr>
                  <a:spLocks/>
                </p:cNvSpPr>
                <p:nvPr/>
              </p:nvSpPr>
              <p:spPr bwMode="auto">
                <a:xfrm>
                  <a:off x="6391579" y="3030002"/>
                  <a:ext cx="90610" cy="29502"/>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09" name="Freeform 587">
                  <a:extLst>
                    <a:ext uri="{FF2B5EF4-FFF2-40B4-BE49-F238E27FC236}">
                      <a16:creationId xmlns:a16="http://schemas.microsoft.com/office/drawing/2014/main" id="{0093B3A7-A5AB-9249-A738-E9820457DB50}"/>
                    </a:ext>
                  </a:extLst>
                </p:cNvPr>
                <p:cNvSpPr>
                  <a:spLocks/>
                </p:cNvSpPr>
                <p:nvPr/>
              </p:nvSpPr>
              <p:spPr bwMode="auto">
                <a:xfrm>
                  <a:off x="6370669" y="3018939"/>
                  <a:ext cx="83638" cy="22128"/>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0" name="Freeform 588">
                  <a:extLst>
                    <a:ext uri="{FF2B5EF4-FFF2-40B4-BE49-F238E27FC236}">
                      <a16:creationId xmlns:a16="http://schemas.microsoft.com/office/drawing/2014/main" id="{007577CD-A093-5949-A166-E3EB8165B8C3}"/>
                    </a:ext>
                  </a:extLst>
                </p:cNvPr>
                <p:cNvSpPr>
                  <a:spLocks/>
                </p:cNvSpPr>
                <p:nvPr/>
              </p:nvSpPr>
              <p:spPr bwMode="auto">
                <a:xfrm>
                  <a:off x="6328849" y="2985746"/>
                  <a:ext cx="104549" cy="55320"/>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1" name="Freeform 589">
                  <a:extLst>
                    <a:ext uri="{FF2B5EF4-FFF2-40B4-BE49-F238E27FC236}">
                      <a16:creationId xmlns:a16="http://schemas.microsoft.com/office/drawing/2014/main" id="{1F619666-DB8D-9E4B-BB35-DEFE6991322C}"/>
                    </a:ext>
                  </a:extLst>
                </p:cNvPr>
                <p:cNvSpPr>
                  <a:spLocks/>
                </p:cNvSpPr>
                <p:nvPr/>
              </p:nvSpPr>
              <p:spPr bwMode="auto">
                <a:xfrm>
                  <a:off x="6339306" y="2941494"/>
                  <a:ext cx="73184" cy="55320"/>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2" name="Freeform 590">
                  <a:extLst>
                    <a:ext uri="{FF2B5EF4-FFF2-40B4-BE49-F238E27FC236}">
                      <a16:creationId xmlns:a16="http://schemas.microsoft.com/office/drawing/2014/main" id="{399629A8-A799-5D49-9713-37025FA190A0}"/>
                    </a:ext>
                  </a:extLst>
                </p:cNvPr>
                <p:cNvSpPr>
                  <a:spLocks/>
                </p:cNvSpPr>
                <p:nvPr/>
              </p:nvSpPr>
              <p:spPr bwMode="auto">
                <a:xfrm>
                  <a:off x="6238241" y="2812416"/>
                  <a:ext cx="121974" cy="95888"/>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3" name="Freeform 591">
                  <a:extLst>
                    <a:ext uri="{FF2B5EF4-FFF2-40B4-BE49-F238E27FC236}">
                      <a16:creationId xmlns:a16="http://schemas.microsoft.com/office/drawing/2014/main" id="{9050B1DF-F765-B740-8341-5C9F51AE57DB}"/>
                    </a:ext>
                  </a:extLst>
                </p:cNvPr>
                <p:cNvSpPr>
                  <a:spLocks/>
                </p:cNvSpPr>
                <p:nvPr/>
              </p:nvSpPr>
              <p:spPr bwMode="auto">
                <a:xfrm>
                  <a:off x="6433399" y="2801354"/>
                  <a:ext cx="90610" cy="33190"/>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4" name="Freeform 592">
                  <a:extLst>
                    <a:ext uri="{FF2B5EF4-FFF2-40B4-BE49-F238E27FC236}">
                      <a16:creationId xmlns:a16="http://schemas.microsoft.com/office/drawing/2014/main" id="{7C8D6618-78EA-C44D-887F-C9C495BD52E2}"/>
                    </a:ext>
                  </a:extLst>
                </p:cNvPr>
                <p:cNvSpPr>
                  <a:spLocks/>
                </p:cNvSpPr>
                <p:nvPr/>
              </p:nvSpPr>
              <p:spPr bwMode="auto">
                <a:xfrm>
                  <a:off x="6259149" y="2628024"/>
                  <a:ext cx="365922" cy="20652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5" name="Freeform 593">
                  <a:extLst>
                    <a:ext uri="{FF2B5EF4-FFF2-40B4-BE49-F238E27FC236}">
                      <a16:creationId xmlns:a16="http://schemas.microsoft.com/office/drawing/2014/main" id="{1A01D964-A8D8-2445-922D-D2C24C2C45D1}"/>
                    </a:ext>
                  </a:extLst>
                </p:cNvPr>
                <p:cNvSpPr>
                  <a:spLocks/>
                </p:cNvSpPr>
                <p:nvPr/>
              </p:nvSpPr>
              <p:spPr bwMode="auto">
                <a:xfrm>
                  <a:off x="6544916" y="2528452"/>
                  <a:ext cx="111517" cy="55320"/>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6" name="Freeform 594">
                  <a:extLst>
                    <a:ext uri="{FF2B5EF4-FFF2-40B4-BE49-F238E27FC236}">
                      <a16:creationId xmlns:a16="http://schemas.microsoft.com/office/drawing/2014/main" id="{F73A152B-EBF7-C340-8C6B-297765E645A9}"/>
                    </a:ext>
                  </a:extLst>
                </p:cNvPr>
                <p:cNvSpPr>
                  <a:spLocks/>
                </p:cNvSpPr>
                <p:nvPr/>
              </p:nvSpPr>
              <p:spPr bwMode="auto">
                <a:xfrm>
                  <a:off x="6635526" y="2701782"/>
                  <a:ext cx="205612" cy="121701"/>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7" name="Freeform 595">
                  <a:extLst>
                    <a:ext uri="{FF2B5EF4-FFF2-40B4-BE49-F238E27FC236}">
                      <a16:creationId xmlns:a16="http://schemas.microsoft.com/office/drawing/2014/main" id="{E839DDFB-5BB8-0C44-B4DE-726931A0E973}"/>
                    </a:ext>
                  </a:extLst>
                </p:cNvPr>
                <p:cNvSpPr>
                  <a:spLocks/>
                </p:cNvSpPr>
                <p:nvPr/>
              </p:nvSpPr>
              <p:spPr bwMode="auto">
                <a:xfrm>
                  <a:off x="6750531" y="2812416"/>
                  <a:ext cx="181217" cy="55320"/>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8" name="Freeform 596">
                  <a:extLst>
                    <a:ext uri="{FF2B5EF4-FFF2-40B4-BE49-F238E27FC236}">
                      <a16:creationId xmlns:a16="http://schemas.microsoft.com/office/drawing/2014/main" id="{9FAB63F5-D433-9D47-80E7-BD140B8D8135}"/>
                    </a:ext>
                  </a:extLst>
                </p:cNvPr>
                <p:cNvSpPr>
                  <a:spLocks/>
                </p:cNvSpPr>
                <p:nvPr/>
              </p:nvSpPr>
              <p:spPr bwMode="auto">
                <a:xfrm>
                  <a:off x="6740078" y="3059504"/>
                  <a:ext cx="170762" cy="121701"/>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19" name="Freeform 597">
                  <a:extLst>
                    <a:ext uri="{FF2B5EF4-FFF2-40B4-BE49-F238E27FC236}">
                      <a16:creationId xmlns:a16="http://schemas.microsoft.com/office/drawing/2014/main" id="{F68D823C-2683-EB43-9F7A-E8F7A230DEE0}"/>
                    </a:ext>
                  </a:extLst>
                </p:cNvPr>
                <p:cNvSpPr>
                  <a:spLocks/>
                </p:cNvSpPr>
                <p:nvPr/>
              </p:nvSpPr>
              <p:spPr bwMode="auto">
                <a:xfrm>
                  <a:off x="6820230" y="3030002"/>
                  <a:ext cx="41820" cy="29502"/>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0" name="Freeform 598">
                  <a:extLst>
                    <a:ext uri="{FF2B5EF4-FFF2-40B4-BE49-F238E27FC236}">
                      <a16:creationId xmlns:a16="http://schemas.microsoft.com/office/drawing/2014/main" id="{1E95FE62-776D-8941-BB45-E683790894F8}"/>
                    </a:ext>
                  </a:extLst>
                </p:cNvPr>
                <p:cNvSpPr>
                  <a:spLocks/>
                </p:cNvSpPr>
                <p:nvPr/>
              </p:nvSpPr>
              <p:spPr bwMode="auto">
                <a:xfrm>
                  <a:off x="7004933" y="2834544"/>
                  <a:ext cx="90610" cy="62692"/>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1" name="Freeform 599">
                  <a:extLst>
                    <a:ext uri="{FF2B5EF4-FFF2-40B4-BE49-F238E27FC236}">
                      <a16:creationId xmlns:a16="http://schemas.microsoft.com/office/drawing/2014/main" id="{EC1A7CAA-7BC5-4F44-AB8D-A71CE5C2BA19}"/>
                    </a:ext>
                  </a:extLst>
                </p:cNvPr>
                <p:cNvSpPr>
                  <a:spLocks/>
                </p:cNvSpPr>
                <p:nvPr/>
              </p:nvSpPr>
              <p:spPr bwMode="auto">
                <a:xfrm>
                  <a:off x="7053722" y="2930426"/>
                  <a:ext cx="31364" cy="44255"/>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2" name="Freeform 600">
                  <a:extLst>
                    <a:ext uri="{FF2B5EF4-FFF2-40B4-BE49-F238E27FC236}">
                      <a16:creationId xmlns:a16="http://schemas.microsoft.com/office/drawing/2014/main" id="{4D8FA1D5-9CE3-E94E-AA84-6002EB1FFC8A}"/>
                    </a:ext>
                  </a:extLst>
                </p:cNvPr>
                <p:cNvSpPr>
                  <a:spLocks/>
                </p:cNvSpPr>
                <p:nvPr/>
              </p:nvSpPr>
              <p:spPr bwMode="auto">
                <a:xfrm>
                  <a:off x="6719165" y="2897239"/>
                  <a:ext cx="909578" cy="295030"/>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3" name="Freeform 601">
                  <a:extLst>
                    <a:ext uri="{FF2B5EF4-FFF2-40B4-BE49-F238E27FC236}">
                      <a16:creationId xmlns:a16="http://schemas.microsoft.com/office/drawing/2014/main" id="{368D7520-617C-094C-AB36-82CEA875BFFC}"/>
                    </a:ext>
                  </a:extLst>
                </p:cNvPr>
                <p:cNvSpPr>
                  <a:spLocks/>
                </p:cNvSpPr>
                <p:nvPr/>
              </p:nvSpPr>
              <p:spPr bwMode="auto">
                <a:xfrm>
                  <a:off x="6740078" y="2388314"/>
                  <a:ext cx="602900" cy="401977"/>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4" name="Freeform 602">
                  <a:extLst>
                    <a:ext uri="{FF2B5EF4-FFF2-40B4-BE49-F238E27FC236}">
                      <a16:creationId xmlns:a16="http://schemas.microsoft.com/office/drawing/2014/main" id="{F92441D7-42E8-7A49-97E8-423898EA3234}"/>
                    </a:ext>
                  </a:extLst>
                </p:cNvPr>
                <p:cNvSpPr>
                  <a:spLocks/>
                </p:cNvSpPr>
                <p:nvPr/>
              </p:nvSpPr>
              <p:spPr bwMode="auto">
                <a:xfrm>
                  <a:off x="6984022" y="2141229"/>
                  <a:ext cx="1592632" cy="877710"/>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5" name="Freeform 604">
                  <a:extLst>
                    <a:ext uri="{FF2B5EF4-FFF2-40B4-BE49-F238E27FC236}">
                      <a16:creationId xmlns:a16="http://schemas.microsoft.com/office/drawing/2014/main" id="{48783BBD-44B5-4A40-BB78-BA68B1B9FF73}"/>
                    </a:ext>
                  </a:extLst>
                </p:cNvPr>
                <p:cNvSpPr>
                  <a:spLocks/>
                </p:cNvSpPr>
                <p:nvPr/>
              </p:nvSpPr>
              <p:spPr bwMode="auto">
                <a:xfrm>
                  <a:off x="7729809" y="2628024"/>
                  <a:ext cx="142883" cy="55320"/>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6" name="Freeform 605">
                  <a:extLst>
                    <a:ext uri="{FF2B5EF4-FFF2-40B4-BE49-F238E27FC236}">
                      <a16:creationId xmlns:a16="http://schemas.microsoft.com/office/drawing/2014/main" id="{A6D61434-70FE-0E40-8815-29A9D3D4BBD6}"/>
                    </a:ext>
                  </a:extLst>
                </p:cNvPr>
                <p:cNvSpPr>
                  <a:spLocks/>
                </p:cNvSpPr>
                <p:nvPr/>
              </p:nvSpPr>
              <p:spPr bwMode="auto">
                <a:xfrm>
                  <a:off x="7332522" y="2672276"/>
                  <a:ext cx="59247" cy="22128"/>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7" name="Freeform 606">
                  <a:extLst>
                    <a:ext uri="{FF2B5EF4-FFF2-40B4-BE49-F238E27FC236}">
                      <a16:creationId xmlns:a16="http://schemas.microsoft.com/office/drawing/2014/main" id="{4E71CF9F-8176-C343-B543-DB7671409A9A}"/>
                    </a:ext>
                  </a:extLst>
                </p:cNvPr>
                <p:cNvSpPr>
                  <a:spLocks/>
                </p:cNvSpPr>
                <p:nvPr/>
              </p:nvSpPr>
              <p:spPr bwMode="auto">
                <a:xfrm>
                  <a:off x="7597379" y="3007874"/>
                  <a:ext cx="59247" cy="33193"/>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8" name="Freeform 607">
                  <a:extLst>
                    <a:ext uri="{FF2B5EF4-FFF2-40B4-BE49-F238E27FC236}">
                      <a16:creationId xmlns:a16="http://schemas.microsoft.com/office/drawing/2014/main" id="{C1E4C22B-2997-FF42-98BC-68EFCBEB0D4D}"/>
                    </a:ext>
                  </a:extLst>
                </p:cNvPr>
                <p:cNvSpPr>
                  <a:spLocks/>
                </p:cNvSpPr>
                <p:nvPr/>
              </p:nvSpPr>
              <p:spPr bwMode="auto">
                <a:xfrm>
                  <a:off x="4122862" y="4512521"/>
                  <a:ext cx="52274" cy="44255"/>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29" name="Freeform 608">
                  <a:extLst>
                    <a:ext uri="{FF2B5EF4-FFF2-40B4-BE49-F238E27FC236}">
                      <a16:creationId xmlns:a16="http://schemas.microsoft.com/office/drawing/2014/main" id="{B9166D0C-E87E-3C4B-819D-C587289526E6}"/>
                    </a:ext>
                  </a:extLst>
                </p:cNvPr>
                <p:cNvSpPr>
                  <a:spLocks/>
                </p:cNvSpPr>
                <p:nvPr/>
              </p:nvSpPr>
              <p:spPr bwMode="auto">
                <a:xfrm>
                  <a:off x="4196050" y="4501456"/>
                  <a:ext cx="10457" cy="1106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0" name="Freeform 609">
                  <a:extLst>
                    <a:ext uri="{FF2B5EF4-FFF2-40B4-BE49-F238E27FC236}">
                      <a16:creationId xmlns:a16="http://schemas.microsoft.com/office/drawing/2014/main" id="{71A5DF2C-666B-2F4B-A849-D2FE4EE21054}"/>
                    </a:ext>
                  </a:extLst>
                </p:cNvPr>
                <p:cNvSpPr>
                  <a:spLocks/>
                </p:cNvSpPr>
                <p:nvPr/>
              </p:nvSpPr>
              <p:spPr bwMode="auto">
                <a:xfrm>
                  <a:off x="3154041" y="4512521"/>
                  <a:ext cx="69700" cy="66379"/>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1" name="Freeform 614">
                  <a:extLst>
                    <a:ext uri="{FF2B5EF4-FFF2-40B4-BE49-F238E27FC236}">
                      <a16:creationId xmlns:a16="http://schemas.microsoft.com/office/drawing/2014/main" id="{E041B4D0-7995-F240-835C-7651E1D3FB4D}"/>
                    </a:ext>
                  </a:extLst>
                </p:cNvPr>
                <p:cNvSpPr>
                  <a:spLocks/>
                </p:cNvSpPr>
                <p:nvPr/>
              </p:nvSpPr>
              <p:spPr bwMode="auto">
                <a:xfrm>
                  <a:off x="8994850" y="9941052"/>
                  <a:ext cx="104549" cy="95888"/>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2" name="Freeform 615">
                  <a:extLst>
                    <a:ext uri="{FF2B5EF4-FFF2-40B4-BE49-F238E27FC236}">
                      <a16:creationId xmlns:a16="http://schemas.microsoft.com/office/drawing/2014/main" id="{83F116B6-2F7A-204A-910F-059EA9F86218}"/>
                    </a:ext>
                  </a:extLst>
                </p:cNvPr>
                <p:cNvSpPr>
                  <a:spLocks/>
                </p:cNvSpPr>
                <p:nvPr/>
              </p:nvSpPr>
              <p:spPr bwMode="auto">
                <a:xfrm>
                  <a:off x="7423131" y="5574626"/>
                  <a:ext cx="73184" cy="3319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3" name="Freeform 616">
                  <a:extLst>
                    <a:ext uri="{FF2B5EF4-FFF2-40B4-BE49-F238E27FC236}">
                      <a16:creationId xmlns:a16="http://schemas.microsoft.com/office/drawing/2014/main" id="{6561B26A-D826-7443-8A3F-83CEEAC61EB8}"/>
                    </a:ext>
                  </a:extLst>
                </p:cNvPr>
                <p:cNvSpPr>
                  <a:spLocks/>
                </p:cNvSpPr>
                <p:nvPr/>
              </p:nvSpPr>
              <p:spPr bwMode="auto">
                <a:xfrm>
                  <a:off x="8148002" y="11401441"/>
                  <a:ext cx="184705" cy="173330"/>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4" name="Freeform 617">
                  <a:extLst>
                    <a:ext uri="{FF2B5EF4-FFF2-40B4-BE49-F238E27FC236}">
                      <a16:creationId xmlns:a16="http://schemas.microsoft.com/office/drawing/2014/main" id="{9755E24A-B6B3-7442-B692-3110F837C656}"/>
                    </a:ext>
                  </a:extLst>
                </p:cNvPr>
                <p:cNvSpPr>
                  <a:spLocks/>
                </p:cNvSpPr>
                <p:nvPr/>
              </p:nvSpPr>
              <p:spPr bwMode="auto">
                <a:xfrm>
                  <a:off x="7952847" y="11379319"/>
                  <a:ext cx="306678" cy="250772"/>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5" name="Freeform 618">
                  <a:extLst>
                    <a:ext uri="{FF2B5EF4-FFF2-40B4-BE49-F238E27FC236}">
                      <a16:creationId xmlns:a16="http://schemas.microsoft.com/office/drawing/2014/main" id="{31FB0ACD-21A4-5F4C-B57E-057E64F15A99}"/>
                    </a:ext>
                  </a:extLst>
                </p:cNvPr>
                <p:cNvSpPr>
                  <a:spLocks/>
                </p:cNvSpPr>
                <p:nvPr/>
              </p:nvSpPr>
              <p:spPr bwMode="auto">
                <a:xfrm>
                  <a:off x="7904054" y="7621385"/>
                  <a:ext cx="777151" cy="597432"/>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6" name="Freeform 619">
                  <a:extLst>
                    <a:ext uri="{FF2B5EF4-FFF2-40B4-BE49-F238E27FC236}">
                      <a16:creationId xmlns:a16="http://schemas.microsoft.com/office/drawing/2014/main" id="{7B03DDAF-7494-BE49-B573-9F6148182669}"/>
                    </a:ext>
                  </a:extLst>
                </p:cNvPr>
                <p:cNvSpPr>
                  <a:spLocks/>
                </p:cNvSpPr>
                <p:nvPr/>
              </p:nvSpPr>
              <p:spPr bwMode="auto">
                <a:xfrm>
                  <a:off x="8527864" y="7783652"/>
                  <a:ext cx="264855" cy="413040"/>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7" name="Freeform 620">
                  <a:extLst>
                    <a:ext uri="{FF2B5EF4-FFF2-40B4-BE49-F238E27FC236}">
                      <a16:creationId xmlns:a16="http://schemas.microsoft.com/office/drawing/2014/main" id="{19652E6C-6456-0F45-82E1-590BFE3B5FE3}"/>
                    </a:ext>
                  </a:extLst>
                </p:cNvPr>
                <p:cNvSpPr>
                  <a:spLocks/>
                </p:cNvSpPr>
                <p:nvPr/>
              </p:nvSpPr>
              <p:spPr bwMode="auto">
                <a:xfrm>
                  <a:off x="8698628" y="7912727"/>
                  <a:ext cx="226522" cy="250772"/>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8" name="Freeform 621">
                  <a:extLst>
                    <a:ext uri="{FF2B5EF4-FFF2-40B4-BE49-F238E27FC236}">
                      <a16:creationId xmlns:a16="http://schemas.microsoft.com/office/drawing/2014/main" id="{6A4923A6-947B-5B44-B093-3C45F3710EB8}"/>
                    </a:ext>
                  </a:extLst>
                </p:cNvPr>
                <p:cNvSpPr>
                  <a:spLocks/>
                </p:cNvSpPr>
                <p:nvPr/>
              </p:nvSpPr>
              <p:spPr bwMode="auto">
                <a:xfrm>
                  <a:off x="8883333" y="7934858"/>
                  <a:ext cx="163794" cy="195460"/>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39" name="Freeform 622">
                  <a:extLst>
                    <a:ext uri="{FF2B5EF4-FFF2-40B4-BE49-F238E27FC236}">
                      <a16:creationId xmlns:a16="http://schemas.microsoft.com/office/drawing/2014/main" id="{D2846DC4-BD32-0445-96CC-B0D0A182013E}"/>
                    </a:ext>
                  </a:extLst>
                </p:cNvPr>
                <p:cNvSpPr>
                  <a:spLocks/>
                </p:cNvSpPr>
                <p:nvPr/>
              </p:nvSpPr>
              <p:spPr bwMode="auto">
                <a:xfrm>
                  <a:off x="7423131" y="7566069"/>
                  <a:ext cx="825940" cy="910903"/>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0" name="Freeform 623">
                  <a:extLst>
                    <a:ext uri="{FF2B5EF4-FFF2-40B4-BE49-F238E27FC236}">
                      <a16:creationId xmlns:a16="http://schemas.microsoft.com/office/drawing/2014/main" id="{2823F906-3A26-6440-8D35-01DD95D086AD}"/>
                    </a:ext>
                  </a:extLst>
                </p:cNvPr>
                <p:cNvSpPr>
                  <a:spLocks/>
                </p:cNvSpPr>
                <p:nvPr/>
              </p:nvSpPr>
              <p:spPr bwMode="auto">
                <a:xfrm>
                  <a:off x="7534648" y="8174565"/>
                  <a:ext cx="285766" cy="357725"/>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1" name="Freeform 624">
                  <a:extLst>
                    <a:ext uri="{FF2B5EF4-FFF2-40B4-BE49-F238E27FC236}">
                      <a16:creationId xmlns:a16="http://schemas.microsoft.com/office/drawing/2014/main" id="{44B8C95E-EC51-764B-99F4-0E1CFCFBBAEB}"/>
                    </a:ext>
                  </a:extLst>
                </p:cNvPr>
                <p:cNvSpPr>
                  <a:spLocks/>
                </p:cNvSpPr>
                <p:nvPr/>
              </p:nvSpPr>
              <p:spPr bwMode="auto">
                <a:xfrm>
                  <a:off x="7503284" y="8240948"/>
                  <a:ext cx="655175" cy="1028915"/>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2" name="Freeform 625">
                  <a:extLst>
                    <a:ext uri="{FF2B5EF4-FFF2-40B4-BE49-F238E27FC236}">
                      <a16:creationId xmlns:a16="http://schemas.microsoft.com/office/drawing/2014/main" id="{F38165B1-4282-7446-97A0-A52BF1F429B3}"/>
                    </a:ext>
                  </a:extLst>
                </p:cNvPr>
                <p:cNvSpPr>
                  <a:spLocks/>
                </p:cNvSpPr>
                <p:nvPr/>
              </p:nvSpPr>
              <p:spPr bwMode="auto">
                <a:xfrm>
                  <a:off x="7792537" y="9203480"/>
                  <a:ext cx="446075" cy="2297540"/>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3" name="Freeform 626">
                  <a:extLst>
                    <a:ext uri="{FF2B5EF4-FFF2-40B4-BE49-F238E27FC236}">
                      <a16:creationId xmlns:a16="http://schemas.microsoft.com/office/drawing/2014/main" id="{8D1125EC-7603-9C44-98B0-7217E93C31F0}"/>
                    </a:ext>
                  </a:extLst>
                </p:cNvPr>
                <p:cNvSpPr>
                  <a:spLocks/>
                </p:cNvSpPr>
                <p:nvPr/>
              </p:nvSpPr>
              <p:spPr bwMode="auto">
                <a:xfrm>
                  <a:off x="8095729" y="8760935"/>
                  <a:ext cx="655175" cy="75601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4" name="Freeform 627">
                  <a:extLst>
                    <a:ext uri="{FF2B5EF4-FFF2-40B4-BE49-F238E27FC236}">
                      <a16:creationId xmlns:a16="http://schemas.microsoft.com/office/drawing/2014/main" id="{BB60E17F-AE42-594E-9EAD-383EF23354C9}"/>
                    </a:ext>
                  </a:extLst>
                </p:cNvPr>
                <p:cNvSpPr>
                  <a:spLocks/>
                </p:cNvSpPr>
                <p:nvPr/>
              </p:nvSpPr>
              <p:spPr bwMode="auto">
                <a:xfrm>
                  <a:off x="8465137" y="9299363"/>
                  <a:ext cx="460016" cy="47942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5" name="Freeform 628">
                  <a:extLst>
                    <a:ext uri="{FF2B5EF4-FFF2-40B4-BE49-F238E27FC236}">
                      <a16:creationId xmlns:a16="http://schemas.microsoft.com/office/drawing/2014/main" id="{C91E0FA4-C61D-FB40-BE0B-0B20BCA7C99C}"/>
                    </a:ext>
                  </a:extLst>
                </p:cNvPr>
                <p:cNvSpPr>
                  <a:spLocks noEditPoints="1"/>
                </p:cNvSpPr>
                <p:nvPr/>
              </p:nvSpPr>
              <p:spPr bwMode="auto">
                <a:xfrm>
                  <a:off x="7883147" y="7968044"/>
                  <a:ext cx="2031735" cy="2179527"/>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6" name="Freeform 629">
                  <a:extLst>
                    <a:ext uri="{FF2B5EF4-FFF2-40B4-BE49-F238E27FC236}">
                      <a16:creationId xmlns:a16="http://schemas.microsoft.com/office/drawing/2014/main" id="{D4B58FB1-A0BA-DE4E-BD1D-D224B0B626BB}"/>
                    </a:ext>
                  </a:extLst>
                </p:cNvPr>
                <p:cNvSpPr>
                  <a:spLocks/>
                </p:cNvSpPr>
                <p:nvPr/>
              </p:nvSpPr>
              <p:spPr bwMode="auto">
                <a:xfrm>
                  <a:off x="8670749" y="9918925"/>
                  <a:ext cx="275312" cy="30240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7" name="Freeform 630">
                  <a:extLst>
                    <a:ext uri="{FF2B5EF4-FFF2-40B4-BE49-F238E27FC236}">
                      <a16:creationId xmlns:a16="http://schemas.microsoft.com/office/drawing/2014/main" id="{DA321980-4330-5947-928C-C371A934BD46}"/>
                    </a:ext>
                  </a:extLst>
                </p:cNvPr>
                <p:cNvSpPr>
                  <a:spLocks/>
                </p:cNvSpPr>
                <p:nvPr/>
              </p:nvSpPr>
              <p:spPr bwMode="auto">
                <a:xfrm>
                  <a:off x="7883147" y="9443189"/>
                  <a:ext cx="1052459" cy="1936127"/>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8" name="Freeform 631">
                  <a:extLst>
                    <a:ext uri="{FF2B5EF4-FFF2-40B4-BE49-F238E27FC236}">
                      <a16:creationId xmlns:a16="http://schemas.microsoft.com/office/drawing/2014/main" id="{692E8D1F-6196-E045-843B-7C1786AD55C3}"/>
                    </a:ext>
                  </a:extLst>
                </p:cNvPr>
                <p:cNvSpPr>
                  <a:spLocks/>
                </p:cNvSpPr>
                <p:nvPr/>
              </p:nvSpPr>
              <p:spPr bwMode="auto">
                <a:xfrm>
                  <a:off x="7200091" y="7403805"/>
                  <a:ext cx="223040" cy="261837"/>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49" name="Freeform 632">
                  <a:extLst>
                    <a:ext uri="{FF2B5EF4-FFF2-40B4-BE49-F238E27FC236}">
                      <a16:creationId xmlns:a16="http://schemas.microsoft.com/office/drawing/2014/main" id="{57411AB4-BC1A-D44F-A6E7-95F68CFBA6F6}"/>
                    </a:ext>
                  </a:extLst>
                </p:cNvPr>
                <p:cNvSpPr>
                  <a:spLocks/>
                </p:cNvSpPr>
                <p:nvPr/>
              </p:nvSpPr>
              <p:spPr bwMode="auto">
                <a:xfrm>
                  <a:off x="7269793" y="7643512"/>
                  <a:ext cx="174248" cy="162265"/>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0" name="Freeform 633">
                  <a:extLst>
                    <a:ext uri="{FF2B5EF4-FFF2-40B4-BE49-F238E27FC236}">
                      <a16:creationId xmlns:a16="http://schemas.microsoft.com/office/drawing/2014/main" id="{EBAD4EEA-E2D5-2C42-A613-EBA1AFB429EA}"/>
                    </a:ext>
                  </a:extLst>
                </p:cNvPr>
                <p:cNvSpPr>
                  <a:spLocks/>
                </p:cNvSpPr>
                <p:nvPr/>
              </p:nvSpPr>
              <p:spPr bwMode="auto">
                <a:xfrm>
                  <a:off x="7074632" y="7459121"/>
                  <a:ext cx="115005" cy="95888"/>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1" name="Freeform 634">
                  <a:extLst>
                    <a:ext uri="{FF2B5EF4-FFF2-40B4-BE49-F238E27FC236}">
                      <a16:creationId xmlns:a16="http://schemas.microsoft.com/office/drawing/2014/main" id="{B845027F-5496-E44C-842E-3EF003B0ADC3}"/>
                    </a:ext>
                  </a:extLst>
                </p:cNvPr>
                <p:cNvSpPr>
                  <a:spLocks/>
                </p:cNvSpPr>
                <p:nvPr/>
              </p:nvSpPr>
              <p:spPr bwMode="auto">
                <a:xfrm>
                  <a:off x="6952658" y="7263669"/>
                  <a:ext cx="205617" cy="250772"/>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2" name="Freeform 635">
                  <a:extLst>
                    <a:ext uri="{FF2B5EF4-FFF2-40B4-BE49-F238E27FC236}">
                      <a16:creationId xmlns:a16="http://schemas.microsoft.com/office/drawing/2014/main" id="{406891AA-1389-4B45-AB1E-422C90A74B51}"/>
                    </a:ext>
                  </a:extLst>
                </p:cNvPr>
                <p:cNvSpPr>
                  <a:spLocks/>
                </p:cNvSpPr>
                <p:nvPr/>
              </p:nvSpPr>
              <p:spPr bwMode="auto">
                <a:xfrm>
                  <a:off x="5708526" y="6408083"/>
                  <a:ext cx="1529904" cy="1039977"/>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3" name="Freeform 636">
                  <a:extLst>
                    <a:ext uri="{FF2B5EF4-FFF2-40B4-BE49-F238E27FC236}">
                      <a16:creationId xmlns:a16="http://schemas.microsoft.com/office/drawing/2014/main" id="{CD82E82B-B685-1740-9E9C-08383B121BBC}"/>
                    </a:ext>
                  </a:extLst>
                </p:cNvPr>
                <p:cNvSpPr>
                  <a:spLocks/>
                </p:cNvSpPr>
                <p:nvPr/>
              </p:nvSpPr>
              <p:spPr bwMode="auto">
                <a:xfrm>
                  <a:off x="7105999" y="7374303"/>
                  <a:ext cx="306678" cy="173330"/>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4" name="Freeform 637">
                  <a:extLst>
                    <a:ext uri="{FF2B5EF4-FFF2-40B4-BE49-F238E27FC236}">
                      <a16:creationId xmlns:a16="http://schemas.microsoft.com/office/drawing/2014/main" id="{F9CC5735-FA16-0A40-90C0-7ED55FEB8858}"/>
                    </a:ext>
                  </a:extLst>
                </p:cNvPr>
                <p:cNvSpPr>
                  <a:spLocks/>
                </p:cNvSpPr>
                <p:nvPr/>
              </p:nvSpPr>
              <p:spPr bwMode="auto">
                <a:xfrm>
                  <a:off x="7105999" y="7230476"/>
                  <a:ext cx="73184" cy="162265"/>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5" name="Freeform 638">
                  <a:extLst>
                    <a:ext uri="{FF2B5EF4-FFF2-40B4-BE49-F238E27FC236}">
                      <a16:creationId xmlns:a16="http://schemas.microsoft.com/office/drawing/2014/main" id="{4BFC7F0A-97B9-D741-9F83-0FC00595E2FD}"/>
                    </a:ext>
                  </a:extLst>
                </p:cNvPr>
                <p:cNvSpPr>
                  <a:spLocks/>
                </p:cNvSpPr>
                <p:nvPr/>
              </p:nvSpPr>
              <p:spPr bwMode="auto">
                <a:xfrm>
                  <a:off x="7872688" y="7134588"/>
                  <a:ext cx="132428" cy="118010"/>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6" name="Freeform 639">
                  <a:extLst>
                    <a:ext uri="{FF2B5EF4-FFF2-40B4-BE49-F238E27FC236}">
                      <a16:creationId xmlns:a16="http://schemas.microsoft.com/office/drawing/2014/main" id="{6E5E070E-9C99-4D49-B0E0-8D9676C64C09}"/>
                    </a:ext>
                  </a:extLst>
                </p:cNvPr>
                <p:cNvSpPr>
                  <a:spLocks/>
                </p:cNvSpPr>
                <p:nvPr/>
              </p:nvSpPr>
              <p:spPr bwMode="auto">
                <a:xfrm>
                  <a:off x="7994665" y="7134588"/>
                  <a:ext cx="184705" cy="162265"/>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7" name="Freeform 640">
                  <a:extLst>
                    <a:ext uri="{FF2B5EF4-FFF2-40B4-BE49-F238E27FC236}">
                      <a16:creationId xmlns:a16="http://schemas.microsoft.com/office/drawing/2014/main" id="{0B7BDF93-D165-D14B-BC30-02AD46CB8D80}"/>
                    </a:ext>
                  </a:extLst>
                </p:cNvPr>
                <p:cNvSpPr>
                  <a:spLocks/>
                </p:cNvSpPr>
                <p:nvPr/>
              </p:nvSpPr>
              <p:spPr bwMode="auto">
                <a:xfrm>
                  <a:off x="3070403" y="3527861"/>
                  <a:ext cx="1982950" cy="1408762"/>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8" name="Freeform 641">
                  <a:extLst>
                    <a:ext uri="{FF2B5EF4-FFF2-40B4-BE49-F238E27FC236}">
                      <a16:creationId xmlns:a16="http://schemas.microsoft.com/office/drawing/2014/main" id="{C08F8F36-EE83-224D-874F-A03B74E8248C}"/>
                    </a:ext>
                  </a:extLst>
                </p:cNvPr>
                <p:cNvSpPr>
                  <a:spLocks/>
                </p:cNvSpPr>
                <p:nvPr/>
              </p:nvSpPr>
              <p:spPr bwMode="auto">
                <a:xfrm>
                  <a:off x="5307751" y="5323848"/>
                  <a:ext cx="2951770" cy="1548902"/>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59" name="Freeform 642">
                  <a:extLst>
                    <a:ext uri="{FF2B5EF4-FFF2-40B4-BE49-F238E27FC236}">
                      <a16:creationId xmlns:a16="http://schemas.microsoft.com/office/drawing/2014/main" id="{8F5E4828-BC37-4146-A0F4-AF45375D798F}"/>
                    </a:ext>
                  </a:extLst>
                </p:cNvPr>
                <p:cNvSpPr>
                  <a:spLocks noEditPoints="1"/>
                </p:cNvSpPr>
                <p:nvPr/>
              </p:nvSpPr>
              <p:spPr bwMode="auto">
                <a:xfrm>
                  <a:off x="4481816" y="3486882"/>
                  <a:ext cx="4359697" cy="2371297"/>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0" name="Freeform 777">
                  <a:extLst>
                    <a:ext uri="{FF2B5EF4-FFF2-40B4-BE49-F238E27FC236}">
                      <a16:creationId xmlns:a16="http://schemas.microsoft.com/office/drawing/2014/main" id="{1FE9BBCA-88CA-914B-B3DA-57D89349995F}"/>
                    </a:ext>
                  </a:extLst>
                </p:cNvPr>
                <p:cNvSpPr>
                  <a:spLocks/>
                </p:cNvSpPr>
                <p:nvPr/>
              </p:nvSpPr>
              <p:spPr bwMode="auto">
                <a:xfrm>
                  <a:off x="8862421" y="3612683"/>
                  <a:ext cx="163794" cy="121701"/>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1" name="Freeform 778">
                  <a:extLst>
                    <a:ext uri="{FF2B5EF4-FFF2-40B4-BE49-F238E27FC236}">
                      <a16:creationId xmlns:a16="http://schemas.microsoft.com/office/drawing/2014/main" id="{1FF0905B-3FC9-2A42-BB4C-0720D8A95908}"/>
                    </a:ext>
                  </a:extLst>
                </p:cNvPr>
                <p:cNvSpPr>
                  <a:spLocks/>
                </p:cNvSpPr>
                <p:nvPr/>
              </p:nvSpPr>
              <p:spPr bwMode="auto">
                <a:xfrm>
                  <a:off x="8914698" y="3527861"/>
                  <a:ext cx="41820" cy="22128"/>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2" name="Freeform 779">
                  <a:extLst>
                    <a:ext uri="{FF2B5EF4-FFF2-40B4-BE49-F238E27FC236}">
                      <a16:creationId xmlns:a16="http://schemas.microsoft.com/office/drawing/2014/main" id="{3BC3D3A5-FA10-534D-B47D-197A71471F21}"/>
                    </a:ext>
                  </a:extLst>
                </p:cNvPr>
                <p:cNvSpPr>
                  <a:spLocks/>
                </p:cNvSpPr>
                <p:nvPr/>
              </p:nvSpPr>
              <p:spPr bwMode="auto">
                <a:xfrm>
                  <a:off x="8946062" y="2248174"/>
                  <a:ext cx="111517" cy="66379"/>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3" name="Freeform 780">
                  <a:extLst>
                    <a:ext uri="{FF2B5EF4-FFF2-40B4-BE49-F238E27FC236}">
                      <a16:creationId xmlns:a16="http://schemas.microsoft.com/office/drawing/2014/main" id="{A28A366B-55D2-CF41-B7E5-FE1307228514}"/>
                    </a:ext>
                  </a:extLst>
                </p:cNvPr>
                <p:cNvSpPr>
                  <a:spLocks/>
                </p:cNvSpPr>
                <p:nvPr/>
              </p:nvSpPr>
              <p:spPr bwMode="auto">
                <a:xfrm>
                  <a:off x="9291073" y="2152285"/>
                  <a:ext cx="83638" cy="51630"/>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4" name="Freeform 782">
                  <a:extLst>
                    <a:ext uri="{FF2B5EF4-FFF2-40B4-BE49-F238E27FC236}">
                      <a16:creationId xmlns:a16="http://schemas.microsoft.com/office/drawing/2014/main" id="{AC9C605B-570E-7243-B5F0-D806377D4577}"/>
                    </a:ext>
                  </a:extLst>
                </p:cNvPr>
                <p:cNvSpPr>
                  <a:spLocks/>
                </p:cNvSpPr>
                <p:nvPr/>
              </p:nvSpPr>
              <p:spPr bwMode="auto">
                <a:xfrm>
                  <a:off x="10611877" y="2292429"/>
                  <a:ext cx="59247" cy="44255"/>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5" name="Freeform 783">
                  <a:extLst>
                    <a:ext uri="{FF2B5EF4-FFF2-40B4-BE49-F238E27FC236}">
                      <a16:creationId xmlns:a16="http://schemas.microsoft.com/office/drawing/2014/main" id="{727D142F-BE8E-FA4C-A7EF-2259BD59E035}"/>
                    </a:ext>
                  </a:extLst>
                </p:cNvPr>
                <p:cNvSpPr>
                  <a:spLocks/>
                </p:cNvSpPr>
                <p:nvPr/>
              </p:nvSpPr>
              <p:spPr bwMode="auto">
                <a:xfrm>
                  <a:off x="10692033" y="2336680"/>
                  <a:ext cx="52274" cy="11065"/>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6" name="Freeform 784">
                  <a:extLst>
                    <a:ext uri="{FF2B5EF4-FFF2-40B4-BE49-F238E27FC236}">
                      <a16:creationId xmlns:a16="http://schemas.microsoft.com/office/drawing/2014/main" id="{686C577E-EA56-C344-889A-14341725077E}"/>
                    </a:ext>
                  </a:extLst>
                </p:cNvPr>
                <p:cNvSpPr>
                  <a:spLocks/>
                </p:cNvSpPr>
                <p:nvPr/>
              </p:nvSpPr>
              <p:spPr bwMode="auto">
                <a:xfrm>
                  <a:off x="10692033" y="2952554"/>
                  <a:ext cx="41820" cy="77445"/>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7" name="Freeform 785">
                  <a:extLst>
                    <a:ext uri="{FF2B5EF4-FFF2-40B4-BE49-F238E27FC236}">
                      <a16:creationId xmlns:a16="http://schemas.microsoft.com/office/drawing/2014/main" id="{3E81368D-1421-834C-AA83-79B05DE1A58A}"/>
                    </a:ext>
                  </a:extLst>
                </p:cNvPr>
                <p:cNvSpPr>
                  <a:spLocks/>
                </p:cNvSpPr>
                <p:nvPr/>
              </p:nvSpPr>
              <p:spPr bwMode="auto">
                <a:xfrm>
                  <a:off x="10712941" y="3092689"/>
                  <a:ext cx="69700" cy="44255"/>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8" name="Freeform 786">
                  <a:extLst>
                    <a:ext uri="{FF2B5EF4-FFF2-40B4-BE49-F238E27FC236}">
                      <a16:creationId xmlns:a16="http://schemas.microsoft.com/office/drawing/2014/main" id="{EC7AB09C-1C05-BC45-BD6D-10CCC0150162}"/>
                    </a:ext>
                  </a:extLst>
                </p:cNvPr>
                <p:cNvSpPr>
                  <a:spLocks/>
                </p:cNvSpPr>
                <p:nvPr/>
              </p:nvSpPr>
              <p:spPr bwMode="auto">
                <a:xfrm>
                  <a:off x="10427171" y="3332402"/>
                  <a:ext cx="174248" cy="106947"/>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69" name="Freeform 787">
                  <a:extLst>
                    <a:ext uri="{FF2B5EF4-FFF2-40B4-BE49-F238E27FC236}">
                      <a16:creationId xmlns:a16="http://schemas.microsoft.com/office/drawing/2014/main" id="{493358E4-7BD0-0B46-AB31-4690D318BA8F}"/>
                    </a:ext>
                  </a:extLst>
                </p:cNvPr>
                <p:cNvSpPr>
                  <a:spLocks/>
                </p:cNvSpPr>
                <p:nvPr/>
              </p:nvSpPr>
              <p:spPr bwMode="auto">
                <a:xfrm>
                  <a:off x="10395809" y="3310277"/>
                  <a:ext cx="90610" cy="33193"/>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0" name="Freeform 788">
                  <a:extLst>
                    <a:ext uri="{FF2B5EF4-FFF2-40B4-BE49-F238E27FC236}">
                      <a16:creationId xmlns:a16="http://schemas.microsoft.com/office/drawing/2014/main" id="{56AAAAA2-5F42-E143-BB6C-6E38565A0F74}"/>
                    </a:ext>
                  </a:extLst>
                </p:cNvPr>
                <p:cNvSpPr>
                  <a:spLocks/>
                </p:cNvSpPr>
                <p:nvPr/>
              </p:nvSpPr>
              <p:spPr bwMode="auto">
                <a:xfrm>
                  <a:off x="10252926" y="3538923"/>
                  <a:ext cx="132428" cy="73757"/>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1" name="Freeform 789">
                  <a:extLst>
                    <a:ext uri="{FF2B5EF4-FFF2-40B4-BE49-F238E27FC236}">
                      <a16:creationId xmlns:a16="http://schemas.microsoft.com/office/drawing/2014/main" id="{05F4D4A5-581F-4A48-BC7D-D98DB02DC5D8}"/>
                    </a:ext>
                  </a:extLst>
                </p:cNvPr>
                <p:cNvSpPr>
                  <a:spLocks/>
                </p:cNvSpPr>
                <p:nvPr/>
              </p:nvSpPr>
              <p:spPr bwMode="auto">
                <a:xfrm>
                  <a:off x="9047126" y="3645872"/>
                  <a:ext cx="41820" cy="66379"/>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2" name="Freeform 790">
                  <a:extLst>
                    <a:ext uri="{FF2B5EF4-FFF2-40B4-BE49-F238E27FC236}">
                      <a16:creationId xmlns:a16="http://schemas.microsoft.com/office/drawing/2014/main" id="{616C8D23-B319-6E4F-B2C7-2DC8A8E14803}"/>
                    </a:ext>
                  </a:extLst>
                </p:cNvPr>
                <p:cNvSpPr>
                  <a:spLocks/>
                </p:cNvSpPr>
                <p:nvPr/>
              </p:nvSpPr>
              <p:spPr bwMode="auto">
                <a:xfrm>
                  <a:off x="8956516" y="3505733"/>
                  <a:ext cx="38336" cy="44255"/>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3" name="Freeform 791">
                  <a:extLst>
                    <a:ext uri="{FF2B5EF4-FFF2-40B4-BE49-F238E27FC236}">
                      <a16:creationId xmlns:a16="http://schemas.microsoft.com/office/drawing/2014/main" id="{542A984A-7CD8-D04C-A8A1-B08AAFFB141D}"/>
                    </a:ext>
                  </a:extLst>
                </p:cNvPr>
                <p:cNvSpPr>
                  <a:spLocks/>
                </p:cNvSpPr>
                <p:nvPr/>
              </p:nvSpPr>
              <p:spPr bwMode="auto">
                <a:xfrm>
                  <a:off x="10754759" y="2812415"/>
                  <a:ext cx="20911" cy="2212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4" name="Freeform 792">
                  <a:extLst>
                    <a:ext uri="{FF2B5EF4-FFF2-40B4-BE49-F238E27FC236}">
                      <a16:creationId xmlns:a16="http://schemas.microsoft.com/office/drawing/2014/main" id="{BCE3080F-CF4F-2841-A607-173300568CBF}"/>
                    </a:ext>
                  </a:extLst>
                </p:cNvPr>
                <p:cNvSpPr>
                  <a:spLocks/>
                </p:cNvSpPr>
                <p:nvPr/>
              </p:nvSpPr>
              <p:spPr bwMode="auto">
                <a:xfrm>
                  <a:off x="10671121" y="2694404"/>
                  <a:ext cx="31366" cy="18440"/>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5" name="Freeform 793">
                  <a:extLst>
                    <a:ext uri="{FF2B5EF4-FFF2-40B4-BE49-F238E27FC236}">
                      <a16:creationId xmlns:a16="http://schemas.microsoft.com/office/drawing/2014/main" id="{0F997DC2-A7C1-ED4F-A1E6-344C54DFE2CD}"/>
                    </a:ext>
                  </a:extLst>
                </p:cNvPr>
                <p:cNvSpPr>
                  <a:spLocks/>
                </p:cNvSpPr>
                <p:nvPr/>
              </p:nvSpPr>
              <p:spPr bwMode="auto">
                <a:xfrm>
                  <a:off x="10754759" y="2650148"/>
                  <a:ext cx="27879" cy="33193"/>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6" name="Freeform 794">
                  <a:extLst>
                    <a:ext uri="{FF2B5EF4-FFF2-40B4-BE49-F238E27FC236}">
                      <a16:creationId xmlns:a16="http://schemas.microsoft.com/office/drawing/2014/main" id="{C5F56C2D-0115-AF40-A0B0-ACFD5FBA16B0}"/>
                    </a:ext>
                  </a:extLst>
                </p:cNvPr>
                <p:cNvSpPr>
                  <a:spLocks/>
                </p:cNvSpPr>
                <p:nvPr/>
              </p:nvSpPr>
              <p:spPr bwMode="auto">
                <a:xfrm>
                  <a:off x="7963300" y="2867732"/>
                  <a:ext cx="52274" cy="7374"/>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7" name="Freeform 795">
                  <a:extLst>
                    <a:ext uri="{FF2B5EF4-FFF2-40B4-BE49-F238E27FC236}">
                      <a16:creationId xmlns:a16="http://schemas.microsoft.com/office/drawing/2014/main" id="{369B1EAD-E35C-0A48-B0AD-F118206529CA}"/>
                    </a:ext>
                  </a:extLst>
                </p:cNvPr>
                <p:cNvSpPr>
                  <a:spLocks/>
                </p:cNvSpPr>
                <p:nvPr/>
              </p:nvSpPr>
              <p:spPr bwMode="auto">
                <a:xfrm>
                  <a:off x="8026027" y="2867732"/>
                  <a:ext cx="62727"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8" name="Freeform 796">
                  <a:extLst>
                    <a:ext uri="{FF2B5EF4-FFF2-40B4-BE49-F238E27FC236}">
                      <a16:creationId xmlns:a16="http://schemas.microsoft.com/office/drawing/2014/main" id="{F5BCD227-76CF-A844-97A0-65FF01FC5E77}"/>
                    </a:ext>
                  </a:extLst>
                </p:cNvPr>
                <p:cNvSpPr>
                  <a:spLocks/>
                </p:cNvSpPr>
                <p:nvPr/>
              </p:nvSpPr>
              <p:spPr bwMode="auto">
                <a:xfrm>
                  <a:off x="9200466" y="2181793"/>
                  <a:ext cx="41820" cy="22128"/>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sp>
              <p:nvSpPr>
                <p:cNvPr id="179" name="Freeform 797">
                  <a:extLst>
                    <a:ext uri="{FF2B5EF4-FFF2-40B4-BE49-F238E27FC236}">
                      <a16:creationId xmlns:a16="http://schemas.microsoft.com/office/drawing/2014/main" id="{4236EA45-5653-A34A-9BB9-DDFDE5B78C60}"/>
                    </a:ext>
                  </a:extLst>
                </p:cNvPr>
                <p:cNvSpPr>
                  <a:spLocks/>
                </p:cNvSpPr>
                <p:nvPr/>
              </p:nvSpPr>
              <p:spPr bwMode="auto">
                <a:xfrm>
                  <a:off x="4847732" y="4825952"/>
                  <a:ext cx="94095" cy="129075"/>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38100" cap="flat">
                  <a:noFill/>
                  <a:prstDash val="solid"/>
                  <a:round/>
                  <a:headEnd/>
                  <a:tailEnd/>
                </a:ln>
              </p:spPr>
              <p:txBody>
                <a:bodyPr vert="horz" wrap="square" lIns="91440" tIns="45720" rIns="91440" bIns="45720" numCol="1" anchor="t" anchorCtr="0" compatLnSpc="1">
                  <a:prstTxWarp prst="textNoShape">
                    <a:avLst/>
                  </a:prstTxWarp>
                </a:bodyPr>
                <a:lstStyle/>
                <a:p>
                  <a:endParaRPr lang="id-ID" sz="3200" dirty="0">
                    <a:latin typeface="Lato Regular" charset="0"/>
                  </a:endParaRPr>
                </a:p>
              </p:txBody>
            </p:sp>
          </p:grpSp>
        </p:grpSp>
      </p:grpSp>
      <p:sp>
        <p:nvSpPr>
          <p:cNvPr id="430" name="Gráfico 221">
            <a:extLst>
              <a:ext uri="{FF2B5EF4-FFF2-40B4-BE49-F238E27FC236}">
                <a16:creationId xmlns:a16="http://schemas.microsoft.com/office/drawing/2014/main" id="{83233200-5822-994B-B8AB-08D4E8B40C2A}"/>
              </a:ext>
            </a:extLst>
          </p:cNvPr>
          <p:cNvSpPr/>
          <p:nvPr/>
        </p:nvSpPr>
        <p:spPr>
          <a:xfrm>
            <a:off x="9550307" y="1868807"/>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pic>
        <p:nvPicPr>
          <p:cNvPr id="427" name="Picture 426">
            <a:extLst>
              <a:ext uri="{FF2B5EF4-FFF2-40B4-BE49-F238E27FC236}">
                <a16:creationId xmlns:a16="http://schemas.microsoft.com/office/drawing/2014/main" id="{71D14203-7780-364F-90FD-0952C5BECB62}"/>
              </a:ext>
            </a:extLst>
          </p:cNvPr>
          <p:cNvPicPr>
            <a:picLocks noChangeAspect="1"/>
          </p:cNvPicPr>
          <p:nvPr/>
        </p:nvPicPr>
        <p:blipFill>
          <a:blip r:embed="rId4"/>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342244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9A7F62-C5E5-414B-9AB0-180D7590E3C8}"/>
              </a:ext>
            </a:extLst>
          </p:cNvPr>
          <p:cNvSpPr/>
          <p:nvPr/>
        </p:nvSpPr>
        <p:spPr>
          <a:xfrm>
            <a:off x="-36352" y="0"/>
            <a:ext cx="6486138"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5CA9081-E0E6-B946-A685-B7B5BC8DA484}"/>
              </a:ext>
            </a:extLst>
          </p:cNvPr>
          <p:cNvPicPr>
            <a:picLocks noChangeAspect="1"/>
          </p:cNvPicPr>
          <p:nvPr/>
        </p:nvPicPr>
        <p:blipFill rotWithShape="1">
          <a:blip r:embed="rId2"/>
          <a:srcRect l="1730" t="21697" r="60120" b="4892"/>
          <a:stretch/>
        </p:blipFill>
        <p:spPr>
          <a:xfrm>
            <a:off x="6662057" y="1351508"/>
            <a:ext cx="5255677" cy="3906835"/>
          </a:xfrm>
          <a:prstGeom prst="rect">
            <a:avLst/>
          </a:prstGeom>
        </p:spPr>
      </p:pic>
      <p:sp>
        <p:nvSpPr>
          <p:cNvPr id="5" name="Title 1">
            <a:extLst>
              <a:ext uri="{FF2B5EF4-FFF2-40B4-BE49-F238E27FC236}">
                <a16:creationId xmlns:a16="http://schemas.microsoft.com/office/drawing/2014/main" id="{F766E07C-D95A-5D4A-BA29-35CA6FB4BADC}"/>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Sample Market Review</a:t>
            </a:r>
          </a:p>
        </p:txBody>
      </p:sp>
      <p:sp>
        <p:nvSpPr>
          <p:cNvPr id="3" name="TextBox 2">
            <a:extLst>
              <a:ext uri="{FF2B5EF4-FFF2-40B4-BE49-F238E27FC236}">
                <a16:creationId xmlns:a16="http://schemas.microsoft.com/office/drawing/2014/main" id="{C8C63B9E-0DFD-C74A-ACEE-06C62DF674D9}"/>
              </a:ext>
            </a:extLst>
          </p:cNvPr>
          <p:cNvSpPr txBox="1"/>
          <p:nvPr/>
        </p:nvSpPr>
        <p:spPr>
          <a:xfrm>
            <a:off x="7002836" y="1274724"/>
            <a:ext cx="4196443" cy="369332"/>
          </a:xfrm>
          <a:prstGeom prst="rect">
            <a:avLst/>
          </a:prstGeom>
          <a:noFill/>
        </p:spPr>
        <p:txBody>
          <a:bodyPr wrap="square" rtlCol="0">
            <a:spAutoFit/>
          </a:bodyPr>
          <a:lstStyle/>
          <a:p>
            <a:r>
              <a:rPr lang="en-US" dirty="0"/>
              <a:t>Chiropractic Market US</a:t>
            </a:r>
          </a:p>
        </p:txBody>
      </p:sp>
      <p:sp>
        <p:nvSpPr>
          <p:cNvPr id="8" name="TextBox 7">
            <a:extLst>
              <a:ext uri="{FF2B5EF4-FFF2-40B4-BE49-F238E27FC236}">
                <a16:creationId xmlns:a16="http://schemas.microsoft.com/office/drawing/2014/main" id="{823CCFF6-E310-6F49-B3B5-3322432BE12C}"/>
              </a:ext>
            </a:extLst>
          </p:cNvPr>
          <p:cNvSpPr txBox="1"/>
          <p:nvPr/>
        </p:nvSpPr>
        <p:spPr>
          <a:xfrm>
            <a:off x="274266" y="1351508"/>
            <a:ext cx="5834438" cy="4154984"/>
          </a:xfrm>
          <a:prstGeom prst="rect">
            <a:avLst/>
          </a:prstGeom>
          <a:noFill/>
        </p:spPr>
        <p:txBody>
          <a:bodyPr wrap="square" rtlCol="0">
            <a:spAutoFit/>
          </a:bodyPr>
          <a:lstStyle/>
          <a:p>
            <a:r>
              <a:rPr lang="en-US" dirty="0"/>
              <a:t>CHIROPRACTIC MARKET (global not specific to local areas)</a:t>
            </a:r>
            <a:r>
              <a:rPr lang="en-US" baseline="30000" dirty="0"/>
              <a:t> 1</a:t>
            </a:r>
          </a:p>
          <a:p>
            <a:pPr marL="285750" indent="-285750">
              <a:buFont typeface="Arial" panose="020B0604020202020204" pitchFamily="34" charset="0"/>
              <a:buChar char="•"/>
            </a:pPr>
            <a:r>
              <a:rPr lang="en-US" sz="1400" dirty="0">
                <a:solidFill>
                  <a:schemeClr val="tx1">
                    <a:lumMod val="50000"/>
                  </a:schemeClr>
                </a:solidFill>
              </a:rPr>
              <a:t>Chiropractor market in the US 2022 is predicted to be worth </a:t>
            </a:r>
          </a:p>
          <a:p>
            <a:pPr marL="285750" indent="-285750">
              <a:buFont typeface="Arial" panose="020B0604020202020204" pitchFamily="34" charset="0"/>
              <a:buChar char="•"/>
            </a:pPr>
            <a:r>
              <a:rPr lang="en-US" sz="1400" dirty="0">
                <a:solidFill>
                  <a:schemeClr val="tx1">
                    <a:lumMod val="50000"/>
                  </a:schemeClr>
                </a:solidFill>
              </a:rPr>
              <a:t>18.5bn. 3.6% growth expected in 2022</a:t>
            </a:r>
          </a:p>
          <a:p>
            <a:pPr marL="285750" indent="-285750">
              <a:buFont typeface="Arial" panose="020B0604020202020204" pitchFamily="34" charset="0"/>
              <a:buChar char="•"/>
            </a:pPr>
            <a:r>
              <a:rPr lang="en-US" sz="1400" dirty="0">
                <a:solidFill>
                  <a:schemeClr val="tx1">
                    <a:lumMod val="50000"/>
                  </a:schemeClr>
                </a:solidFill>
              </a:rPr>
              <a:t>The Chiropractor market is growing faster than the overall healthcare industry or economy. </a:t>
            </a:r>
          </a:p>
          <a:p>
            <a:pPr marL="285750" indent="-285750">
              <a:buFont typeface="Arial" panose="020B0604020202020204" pitchFamily="34" charset="0"/>
              <a:buChar char="•"/>
            </a:pPr>
            <a:r>
              <a:rPr lang="en-US" sz="1400" dirty="0">
                <a:solidFill>
                  <a:schemeClr val="tx1">
                    <a:lumMod val="50000"/>
                  </a:schemeClr>
                </a:solidFill>
              </a:rPr>
              <a:t>Globally, Chiropractic services are well established in North America, UK and Australia.</a:t>
            </a:r>
            <a:r>
              <a:rPr lang="en-US" sz="1400" baseline="30000" dirty="0">
                <a:solidFill>
                  <a:schemeClr val="tx1">
                    <a:lumMod val="50000"/>
                  </a:schemeClr>
                </a:solidFill>
              </a:rPr>
              <a:t>2</a:t>
            </a:r>
          </a:p>
          <a:p>
            <a:pPr marL="285750" indent="-285750">
              <a:buFont typeface="Arial" panose="020B0604020202020204" pitchFamily="34" charset="0"/>
              <a:buChar char="•"/>
            </a:pPr>
            <a:r>
              <a:rPr lang="en-US" sz="1400" dirty="0">
                <a:solidFill>
                  <a:schemeClr val="tx1">
                    <a:lumMod val="50000"/>
                  </a:schemeClr>
                </a:solidFill>
              </a:rPr>
              <a:t>In comparison to similar rehabilitation professions such as physiotherapy, the chiropractic workforce is relatively small. This may partly be due to the education of physiotherapists, which is often incorporated in the faculty of medicine or rehabilitation sciences of major universities as opposed to the chiropractic education, which is predominantly offered at independent schools or colleges,</a:t>
            </a:r>
          </a:p>
          <a:p>
            <a:pPr marL="285750" indent="-285750">
              <a:buFont typeface="Arial" panose="020B0604020202020204" pitchFamily="34" charset="0"/>
              <a:buChar char="•"/>
            </a:pPr>
            <a:r>
              <a:rPr lang="en-US" sz="1400" dirty="0">
                <a:solidFill>
                  <a:schemeClr val="tx1">
                    <a:lumMod val="50000"/>
                  </a:schemeClr>
                </a:solidFill>
              </a:rPr>
              <a:t>Growth is driven by increased spending on “wellness” and as people age, they are developing physical conditions that are treated effectively by a Chiropractor</a:t>
            </a:r>
          </a:p>
          <a:p>
            <a:pPr marL="285750" indent="-285750">
              <a:buFont typeface="Arial" panose="020B0604020202020204" pitchFamily="34" charset="0"/>
              <a:buChar char="•"/>
            </a:pPr>
            <a:endParaRPr lang="en-US" dirty="0"/>
          </a:p>
          <a:p>
            <a:endParaRPr lang="en-US" dirty="0"/>
          </a:p>
        </p:txBody>
      </p:sp>
      <p:sp>
        <p:nvSpPr>
          <p:cNvPr id="10" name="Rectangle 9">
            <a:extLst>
              <a:ext uri="{FF2B5EF4-FFF2-40B4-BE49-F238E27FC236}">
                <a16:creationId xmlns:a16="http://schemas.microsoft.com/office/drawing/2014/main" id="{457E11F0-A559-E646-9286-A93FCEE9BE70}"/>
              </a:ext>
            </a:extLst>
          </p:cNvPr>
          <p:cNvSpPr/>
          <p:nvPr/>
        </p:nvSpPr>
        <p:spPr>
          <a:xfrm>
            <a:off x="274266" y="5258343"/>
            <a:ext cx="11703508" cy="11292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venir Book" panose="02000503020000020003" pitchFamily="2" charset="0"/>
              </a:rPr>
              <a:t>FOCUS ON WELLNESS</a:t>
            </a:r>
          </a:p>
          <a:p>
            <a:pPr algn="ctr"/>
            <a:r>
              <a:rPr lang="en-US" sz="2400" i="1" dirty="0">
                <a:solidFill>
                  <a:schemeClr val="tx1"/>
                </a:solidFill>
                <a:latin typeface="Avenir Book" panose="02000503020000020003" pitchFamily="2" charset="0"/>
              </a:rPr>
              <a:t>Increased interest in wellness as we age, bolstered by COVID, will be a key driver for growth and opportunity for rehabilitation therapies </a:t>
            </a:r>
          </a:p>
        </p:txBody>
      </p:sp>
    </p:spTree>
    <p:extLst>
      <p:ext uri="{BB962C8B-B14F-4D97-AF65-F5344CB8AC3E}">
        <p14:creationId xmlns:p14="http://schemas.microsoft.com/office/powerpoint/2010/main" val="3803731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D895E6-73D1-2544-B73A-5DE24C08D535}"/>
              </a:ext>
            </a:extLst>
          </p:cNvPr>
          <p:cNvSpPr/>
          <p:nvPr/>
        </p:nvSpPr>
        <p:spPr>
          <a:xfrm>
            <a:off x="323808" y="1823583"/>
            <a:ext cx="3863748" cy="333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5840" lvl="2"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OBJECTIVE</a:t>
            </a:r>
          </a:p>
          <a:p>
            <a:pPr marL="187325" indent="-187325">
              <a:lnSpc>
                <a:spcPct val="150000"/>
              </a:lnSpc>
              <a:buFont typeface="Arial" panose="020B0604020202020204" pitchFamily="34" charset="0"/>
              <a:buChar char="•"/>
            </a:pPr>
            <a:r>
              <a:rPr lang="en-US" sz="1600" dirty="0">
                <a:solidFill>
                  <a:schemeClr val="tx1"/>
                </a:solidFill>
                <a:latin typeface="Avenir Book" panose="02000503020000020003" pitchFamily="2" charset="0"/>
              </a:rPr>
              <a:t>Identify the top 10 trends in your industry and map them here</a:t>
            </a:r>
          </a:p>
          <a:p>
            <a:pPr marL="187325" indent="-187325">
              <a:lnSpc>
                <a:spcPct val="150000"/>
              </a:lnSpc>
              <a:buFont typeface="Arial" panose="020B0604020202020204" pitchFamily="34" charset="0"/>
              <a:buChar char="•"/>
            </a:pPr>
            <a:r>
              <a:rPr lang="en-US" sz="1600" dirty="0">
                <a:solidFill>
                  <a:schemeClr val="tx1"/>
                </a:solidFill>
                <a:latin typeface="Avenir Book" panose="02000503020000020003" pitchFamily="2" charset="0"/>
              </a:rPr>
              <a:t>Evaluate the size of impact to your business and the market your targeting</a:t>
            </a:r>
          </a:p>
          <a:p>
            <a:pPr marL="187325" indent="-187325">
              <a:lnSpc>
                <a:spcPct val="150000"/>
              </a:lnSpc>
              <a:buFont typeface="Arial" panose="020B0604020202020204" pitchFamily="34" charset="0"/>
              <a:buChar char="•"/>
            </a:pPr>
            <a:r>
              <a:rPr lang="en-US" sz="1600" dirty="0">
                <a:solidFill>
                  <a:schemeClr val="tx1"/>
                </a:solidFill>
                <a:latin typeface="Avenir Book" panose="02000503020000020003" pitchFamily="2" charset="0"/>
              </a:rPr>
              <a:t>Work with your team to determine where each of the trends fit</a:t>
            </a:r>
          </a:p>
        </p:txBody>
      </p:sp>
      <p:grpSp>
        <p:nvGrpSpPr>
          <p:cNvPr id="3" name="Group 2">
            <a:extLst>
              <a:ext uri="{FF2B5EF4-FFF2-40B4-BE49-F238E27FC236}">
                <a16:creationId xmlns:a16="http://schemas.microsoft.com/office/drawing/2014/main" id="{C9B3B7F9-A92B-7D4A-8B4B-5E2561489F12}"/>
              </a:ext>
            </a:extLst>
          </p:cNvPr>
          <p:cNvGrpSpPr/>
          <p:nvPr/>
        </p:nvGrpSpPr>
        <p:grpSpPr>
          <a:xfrm>
            <a:off x="373349" y="1605958"/>
            <a:ext cx="853293" cy="811330"/>
            <a:chOff x="323415" y="1987728"/>
            <a:chExt cx="853293" cy="811330"/>
          </a:xfrm>
        </p:grpSpPr>
        <p:sp>
          <p:nvSpPr>
            <p:cNvPr id="4" name="Oval 3">
              <a:extLst>
                <a:ext uri="{FF2B5EF4-FFF2-40B4-BE49-F238E27FC236}">
                  <a16:creationId xmlns:a16="http://schemas.microsoft.com/office/drawing/2014/main" id="{F7367BAE-504F-D444-A213-82A6A5F313E7}"/>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BEE8FA19-9927-804F-9070-82DFD0F6EFCB}"/>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6" name="Rectangle 5">
            <a:extLst>
              <a:ext uri="{FF2B5EF4-FFF2-40B4-BE49-F238E27FC236}">
                <a16:creationId xmlns:a16="http://schemas.microsoft.com/office/drawing/2014/main" id="{DEC3E1B3-2BDB-034A-84EB-B0A2BF266CFC}"/>
              </a:ext>
            </a:extLst>
          </p:cNvPr>
          <p:cNvSpPr/>
          <p:nvPr/>
        </p:nvSpPr>
        <p:spPr>
          <a:xfrm>
            <a:off x="4237097" y="0"/>
            <a:ext cx="5064082"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6F93FF1-B925-4A4D-B419-183E1213F25F}"/>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Market trends</a:t>
            </a:r>
          </a:p>
        </p:txBody>
      </p:sp>
      <p:sp>
        <p:nvSpPr>
          <p:cNvPr id="8" name="TextBox 7">
            <a:extLst>
              <a:ext uri="{FF2B5EF4-FFF2-40B4-BE49-F238E27FC236}">
                <a16:creationId xmlns:a16="http://schemas.microsoft.com/office/drawing/2014/main" id="{5B884EAF-190F-E64D-9D19-15C29BA265AE}"/>
              </a:ext>
            </a:extLst>
          </p:cNvPr>
          <p:cNvSpPr txBox="1"/>
          <p:nvPr/>
        </p:nvSpPr>
        <p:spPr>
          <a:xfrm>
            <a:off x="9442942" y="1853951"/>
            <a:ext cx="2668198" cy="1858329"/>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Industry organizations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Interview with target audience</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Your team or customers</a:t>
            </a:r>
          </a:p>
          <a:p>
            <a:pPr marL="285750" indent="-285750">
              <a:lnSpc>
                <a:spcPts val="2040"/>
              </a:lnSpc>
              <a:buFont typeface="Arial" panose="020B0604020202020204" pitchFamily="34" charset="0"/>
              <a:buChar char="•"/>
            </a:pPr>
            <a:endParaRPr lang="en-US" sz="1600" dirty="0">
              <a:latin typeface="Avenir Book" panose="02000503020000020003" pitchFamily="2" charset="0"/>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94A35385-ACB9-7940-845C-8BEA9D7F152F}"/>
              </a:ext>
            </a:extLst>
          </p:cNvPr>
          <p:cNvSpPr/>
          <p:nvPr/>
        </p:nvSpPr>
        <p:spPr>
          <a:xfrm>
            <a:off x="9504081" y="4437174"/>
            <a:ext cx="2415759" cy="1601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rPr>
              <a:t>Evaluate these trends and highlight 2-3 trends you want to either plan for or maximise in your business</a:t>
            </a:r>
            <a:endParaRPr lang="en-US" sz="1600" dirty="0">
              <a:solidFill>
                <a:schemeClr val="tx1"/>
              </a:solidFill>
              <a:latin typeface="Avenir Book" panose="02000503020000020003" pitchFamily="2" charset="0"/>
            </a:endParaRPr>
          </a:p>
        </p:txBody>
      </p:sp>
      <p:pic>
        <p:nvPicPr>
          <p:cNvPr id="10" name="Picture 9">
            <a:extLst>
              <a:ext uri="{FF2B5EF4-FFF2-40B4-BE49-F238E27FC236}">
                <a16:creationId xmlns:a16="http://schemas.microsoft.com/office/drawing/2014/main" id="{D3A145FC-47B8-4D4C-BF55-E91AEAC8B402}"/>
              </a:ext>
            </a:extLst>
          </p:cNvPr>
          <p:cNvPicPr>
            <a:picLocks noChangeAspect="1"/>
          </p:cNvPicPr>
          <p:nvPr/>
        </p:nvPicPr>
        <p:blipFill>
          <a:blip r:embed="rId2"/>
          <a:stretch>
            <a:fillRect/>
          </a:stretch>
        </p:blipFill>
        <p:spPr>
          <a:xfrm>
            <a:off x="9252459" y="3445672"/>
            <a:ext cx="995005" cy="991502"/>
          </a:xfrm>
          <a:prstGeom prst="rect">
            <a:avLst/>
          </a:prstGeom>
        </p:spPr>
      </p:pic>
      <p:sp>
        <p:nvSpPr>
          <p:cNvPr id="11" name="TextBox 10">
            <a:extLst>
              <a:ext uri="{FF2B5EF4-FFF2-40B4-BE49-F238E27FC236}">
                <a16:creationId xmlns:a16="http://schemas.microsoft.com/office/drawing/2014/main" id="{DF88A105-6585-7843-9904-B1221B511BC8}"/>
              </a:ext>
            </a:extLst>
          </p:cNvPr>
          <p:cNvSpPr txBox="1"/>
          <p:nvPr/>
        </p:nvSpPr>
        <p:spPr>
          <a:xfrm>
            <a:off x="10247464" y="3660369"/>
            <a:ext cx="1602302" cy="707886"/>
          </a:xfrm>
          <a:prstGeom prst="rect">
            <a:avLst/>
          </a:prstGeom>
          <a:noFill/>
        </p:spPr>
        <p:txBody>
          <a:bodyPr wrap="square" rtlCol="0">
            <a:spAutoFit/>
          </a:bodyPr>
          <a:lstStyle/>
          <a:p>
            <a:r>
              <a:rPr lang="en-US" sz="2000" b="1" dirty="0">
                <a:latin typeface="Avenir Book" panose="02000503020000020003" pitchFamily="2" charset="0"/>
              </a:rPr>
              <a:t>KEY TAKEAWAY</a:t>
            </a:r>
          </a:p>
        </p:txBody>
      </p:sp>
      <p:sp>
        <p:nvSpPr>
          <p:cNvPr id="12" name="Gráfico 221">
            <a:extLst>
              <a:ext uri="{FF2B5EF4-FFF2-40B4-BE49-F238E27FC236}">
                <a16:creationId xmlns:a16="http://schemas.microsoft.com/office/drawing/2014/main" id="{AFAFD475-4325-A548-9AA5-6B81101B43B8}"/>
              </a:ext>
            </a:extLst>
          </p:cNvPr>
          <p:cNvSpPr/>
          <p:nvPr/>
        </p:nvSpPr>
        <p:spPr>
          <a:xfrm>
            <a:off x="9577296" y="1814162"/>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cxnSp>
        <p:nvCxnSpPr>
          <p:cNvPr id="13" name="Straight Arrow Connector 12">
            <a:extLst>
              <a:ext uri="{FF2B5EF4-FFF2-40B4-BE49-F238E27FC236}">
                <a16:creationId xmlns:a16="http://schemas.microsoft.com/office/drawing/2014/main" id="{C804B282-7D12-1148-9B12-EA6CCCD032D0}"/>
              </a:ext>
            </a:extLst>
          </p:cNvPr>
          <p:cNvCxnSpPr>
            <a:cxnSpLocks/>
          </p:cNvCxnSpPr>
          <p:nvPr/>
        </p:nvCxnSpPr>
        <p:spPr>
          <a:xfrm flipV="1">
            <a:off x="4851446" y="2095210"/>
            <a:ext cx="0" cy="2912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93204E-BFBF-714B-A155-D981C85B6A41}"/>
              </a:ext>
            </a:extLst>
          </p:cNvPr>
          <p:cNvCxnSpPr>
            <a:cxnSpLocks/>
          </p:cNvCxnSpPr>
          <p:nvPr/>
        </p:nvCxnSpPr>
        <p:spPr>
          <a:xfrm>
            <a:off x="4851446" y="5007429"/>
            <a:ext cx="3668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F783292-CE81-0741-BCCD-0A62E71EF33D}"/>
              </a:ext>
            </a:extLst>
          </p:cNvPr>
          <p:cNvSpPr txBox="1"/>
          <p:nvPr/>
        </p:nvSpPr>
        <p:spPr>
          <a:xfrm rot="16200000">
            <a:off x="3123326" y="3076747"/>
            <a:ext cx="2885150" cy="307777"/>
          </a:xfrm>
          <a:prstGeom prst="rect">
            <a:avLst/>
          </a:prstGeom>
          <a:noFill/>
        </p:spPr>
        <p:txBody>
          <a:bodyPr wrap="square" rtlCol="0">
            <a:spAutoFit/>
          </a:bodyPr>
          <a:lstStyle/>
          <a:p>
            <a:r>
              <a:rPr lang="en-US" sz="1400" b="1" dirty="0">
                <a:latin typeface="Avenir Book" panose="02000503020000020003" pitchFamily="2" charset="0"/>
              </a:rPr>
              <a:t>Size of impact on Market</a:t>
            </a:r>
          </a:p>
        </p:txBody>
      </p:sp>
      <p:sp>
        <p:nvSpPr>
          <p:cNvPr id="16" name="TextBox 15">
            <a:extLst>
              <a:ext uri="{FF2B5EF4-FFF2-40B4-BE49-F238E27FC236}">
                <a16:creationId xmlns:a16="http://schemas.microsoft.com/office/drawing/2014/main" id="{6A66B582-D613-D44E-8927-92A992214CBD}"/>
              </a:ext>
            </a:extLst>
          </p:cNvPr>
          <p:cNvSpPr txBox="1"/>
          <p:nvPr/>
        </p:nvSpPr>
        <p:spPr>
          <a:xfrm>
            <a:off x="4951109" y="5072954"/>
            <a:ext cx="3344333" cy="307777"/>
          </a:xfrm>
          <a:prstGeom prst="rect">
            <a:avLst/>
          </a:prstGeom>
          <a:noFill/>
        </p:spPr>
        <p:txBody>
          <a:bodyPr wrap="square" rtlCol="0">
            <a:spAutoFit/>
          </a:bodyPr>
          <a:lstStyle/>
          <a:p>
            <a:r>
              <a:rPr lang="en-US" sz="1400" b="1" dirty="0">
                <a:latin typeface="Avenir Book" panose="02000503020000020003" pitchFamily="2" charset="0"/>
              </a:rPr>
              <a:t>Size of impact on my business</a:t>
            </a:r>
          </a:p>
        </p:txBody>
      </p:sp>
      <p:sp>
        <p:nvSpPr>
          <p:cNvPr id="17" name="Oval 16">
            <a:extLst>
              <a:ext uri="{FF2B5EF4-FFF2-40B4-BE49-F238E27FC236}">
                <a16:creationId xmlns:a16="http://schemas.microsoft.com/office/drawing/2014/main" id="{9D9DF0D6-CFFF-4D4C-95F4-88FB88BD7512}"/>
              </a:ext>
            </a:extLst>
          </p:cNvPr>
          <p:cNvSpPr/>
          <p:nvPr/>
        </p:nvSpPr>
        <p:spPr>
          <a:xfrm>
            <a:off x="6906533" y="2233611"/>
            <a:ext cx="296333" cy="2455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E1E4B6-56C7-AE43-82A2-F6EDCBFBA518}"/>
              </a:ext>
            </a:extLst>
          </p:cNvPr>
          <p:cNvSpPr txBox="1"/>
          <p:nvPr/>
        </p:nvSpPr>
        <p:spPr>
          <a:xfrm>
            <a:off x="7202866" y="2161691"/>
            <a:ext cx="1066800" cy="430887"/>
          </a:xfrm>
          <a:prstGeom prst="rect">
            <a:avLst/>
          </a:prstGeom>
          <a:noFill/>
        </p:spPr>
        <p:txBody>
          <a:bodyPr wrap="square" rtlCol="0">
            <a:spAutoFit/>
          </a:bodyPr>
          <a:lstStyle/>
          <a:p>
            <a:r>
              <a:rPr lang="en-US" sz="1100" dirty="0"/>
              <a:t>Demand for online training</a:t>
            </a:r>
          </a:p>
        </p:txBody>
      </p:sp>
      <p:sp>
        <p:nvSpPr>
          <p:cNvPr id="19" name="Oval 18">
            <a:extLst>
              <a:ext uri="{FF2B5EF4-FFF2-40B4-BE49-F238E27FC236}">
                <a16:creationId xmlns:a16="http://schemas.microsoft.com/office/drawing/2014/main" id="{35453A21-537A-EE4C-9519-DAB2A36FCE1E}"/>
              </a:ext>
            </a:extLst>
          </p:cNvPr>
          <p:cNvSpPr/>
          <p:nvPr/>
        </p:nvSpPr>
        <p:spPr>
          <a:xfrm>
            <a:off x="5780020" y="2845319"/>
            <a:ext cx="296333" cy="2455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78B1E9F-DDD7-A046-8106-67C96B4B286C}"/>
              </a:ext>
            </a:extLst>
          </p:cNvPr>
          <p:cNvSpPr txBox="1"/>
          <p:nvPr/>
        </p:nvSpPr>
        <p:spPr>
          <a:xfrm>
            <a:off x="6089052" y="2773764"/>
            <a:ext cx="1066800" cy="430887"/>
          </a:xfrm>
          <a:prstGeom prst="rect">
            <a:avLst/>
          </a:prstGeom>
          <a:noFill/>
        </p:spPr>
        <p:txBody>
          <a:bodyPr wrap="square" rtlCol="0">
            <a:spAutoFit/>
          </a:bodyPr>
          <a:lstStyle/>
          <a:p>
            <a:r>
              <a:rPr lang="en-US" sz="1100" dirty="0"/>
              <a:t>Body weight training</a:t>
            </a:r>
          </a:p>
        </p:txBody>
      </p:sp>
      <p:sp>
        <p:nvSpPr>
          <p:cNvPr id="21" name="Oval 20">
            <a:extLst>
              <a:ext uri="{FF2B5EF4-FFF2-40B4-BE49-F238E27FC236}">
                <a16:creationId xmlns:a16="http://schemas.microsoft.com/office/drawing/2014/main" id="{BBCE17DD-5B9D-F14D-BEDA-C329BD54D22A}"/>
              </a:ext>
            </a:extLst>
          </p:cNvPr>
          <p:cNvSpPr/>
          <p:nvPr/>
        </p:nvSpPr>
        <p:spPr>
          <a:xfrm>
            <a:off x="5308203" y="2233118"/>
            <a:ext cx="296333" cy="2455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D290840-AA31-3147-A4FC-53C125C9E779}"/>
              </a:ext>
            </a:extLst>
          </p:cNvPr>
          <p:cNvSpPr txBox="1"/>
          <p:nvPr/>
        </p:nvSpPr>
        <p:spPr>
          <a:xfrm>
            <a:off x="5604536" y="2149779"/>
            <a:ext cx="1066800" cy="600164"/>
          </a:xfrm>
          <a:prstGeom prst="rect">
            <a:avLst/>
          </a:prstGeom>
          <a:noFill/>
        </p:spPr>
        <p:txBody>
          <a:bodyPr wrap="square" rtlCol="0">
            <a:spAutoFit/>
          </a:bodyPr>
          <a:lstStyle/>
          <a:p>
            <a:r>
              <a:rPr lang="en-US" sz="1100" dirty="0"/>
              <a:t>Fitness programs for older adults</a:t>
            </a:r>
          </a:p>
        </p:txBody>
      </p:sp>
      <p:sp>
        <p:nvSpPr>
          <p:cNvPr id="23" name="Oval 22">
            <a:extLst>
              <a:ext uri="{FF2B5EF4-FFF2-40B4-BE49-F238E27FC236}">
                <a16:creationId xmlns:a16="http://schemas.microsoft.com/office/drawing/2014/main" id="{4EFE6707-BD27-CA4A-8BB3-814B37C7D46D}"/>
              </a:ext>
            </a:extLst>
          </p:cNvPr>
          <p:cNvSpPr/>
          <p:nvPr/>
        </p:nvSpPr>
        <p:spPr>
          <a:xfrm>
            <a:off x="5314700" y="4088006"/>
            <a:ext cx="296333" cy="245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148E2A-A8DB-2A4E-891C-6DA87F7802B2}"/>
              </a:ext>
            </a:extLst>
          </p:cNvPr>
          <p:cNvSpPr txBox="1"/>
          <p:nvPr/>
        </p:nvSpPr>
        <p:spPr>
          <a:xfrm>
            <a:off x="5611033" y="4004667"/>
            <a:ext cx="1066800" cy="430887"/>
          </a:xfrm>
          <a:prstGeom prst="rect">
            <a:avLst/>
          </a:prstGeom>
          <a:noFill/>
        </p:spPr>
        <p:txBody>
          <a:bodyPr wrap="square" rtlCol="0">
            <a:spAutoFit/>
          </a:bodyPr>
          <a:lstStyle/>
          <a:p>
            <a:r>
              <a:rPr lang="en-US" sz="1100" dirty="0"/>
              <a:t>Wearable technology</a:t>
            </a:r>
          </a:p>
        </p:txBody>
      </p:sp>
      <p:sp>
        <p:nvSpPr>
          <p:cNvPr id="26" name="Rectangle 25">
            <a:extLst>
              <a:ext uri="{FF2B5EF4-FFF2-40B4-BE49-F238E27FC236}">
                <a16:creationId xmlns:a16="http://schemas.microsoft.com/office/drawing/2014/main" id="{77576770-2823-194F-8BA4-EABE57EE50B7}"/>
              </a:ext>
            </a:extLst>
          </p:cNvPr>
          <p:cNvSpPr/>
          <p:nvPr/>
        </p:nvSpPr>
        <p:spPr>
          <a:xfrm>
            <a:off x="4865600" y="5482489"/>
            <a:ext cx="3282381" cy="908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7DFB19-D38C-5C40-80D8-6CEE44978C3E}"/>
              </a:ext>
            </a:extLst>
          </p:cNvPr>
          <p:cNvSpPr/>
          <p:nvPr/>
        </p:nvSpPr>
        <p:spPr>
          <a:xfrm>
            <a:off x="5010971" y="5898132"/>
            <a:ext cx="296333" cy="2455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528A736-1B27-4745-952C-4CCE495D01AD}"/>
              </a:ext>
            </a:extLst>
          </p:cNvPr>
          <p:cNvSpPr/>
          <p:nvPr/>
        </p:nvSpPr>
        <p:spPr>
          <a:xfrm>
            <a:off x="6326119" y="5898132"/>
            <a:ext cx="296333" cy="2455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8B084C7-DCE8-1048-865B-55FB25F0E0A9}"/>
              </a:ext>
            </a:extLst>
          </p:cNvPr>
          <p:cNvSpPr txBox="1"/>
          <p:nvPr/>
        </p:nvSpPr>
        <p:spPr>
          <a:xfrm>
            <a:off x="10861438" y="1839661"/>
            <a:ext cx="1066800" cy="261610"/>
          </a:xfrm>
          <a:prstGeom prst="rect">
            <a:avLst/>
          </a:prstGeom>
          <a:noFill/>
        </p:spPr>
        <p:txBody>
          <a:bodyPr wrap="square" rtlCol="0">
            <a:spAutoFit/>
          </a:bodyPr>
          <a:lstStyle/>
          <a:p>
            <a:r>
              <a:rPr lang="en-US" sz="1100" dirty="0">
                <a:solidFill>
                  <a:schemeClr val="bg1"/>
                </a:solidFill>
              </a:rPr>
              <a:t>Positive</a:t>
            </a:r>
          </a:p>
        </p:txBody>
      </p:sp>
      <p:sp>
        <p:nvSpPr>
          <p:cNvPr id="31" name="TextBox 30">
            <a:extLst>
              <a:ext uri="{FF2B5EF4-FFF2-40B4-BE49-F238E27FC236}">
                <a16:creationId xmlns:a16="http://schemas.microsoft.com/office/drawing/2014/main" id="{CD9D9E12-E143-3545-858E-07057BD0B227}"/>
              </a:ext>
            </a:extLst>
          </p:cNvPr>
          <p:cNvSpPr txBox="1"/>
          <p:nvPr/>
        </p:nvSpPr>
        <p:spPr>
          <a:xfrm>
            <a:off x="10861438" y="2224382"/>
            <a:ext cx="1066800" cy="261610"/>
          </a:xfrm>
          <a:prstGeom prst="rect">
            <a:avLst/>
          </a:prstGeom>
          <a:noFill/>
        </p:spPr>
        <p:txBody>
          <a:bodyPr wrap="square" rtlCol="0">
            <a:spAutoFit/>
          </a:bodyPr>
          <a:lstStyle/>
          <a:p>
            <a:r>
              <a:rPr lang="en-US" sz="1100" dirty="0">
                <a:solidFill>
                  <a:schemeClr val="bg1"/>
                </a:solidFill>
              </a:rPr>
              <a:t>Neutral</a:t>
            </a:r>
          </a:p>
        </p:txBody>
      </p:sp>
      <p:sp>
        <p:nvSpPr>
          <p:cNvPr id="32" name="TextBox 31">
            <a:extLst>
              <a:ext uri="{FF2B5EF4-FFF2-40B4-BE49-F238E27FC236}">
                <a16:creationId xmlns:a16="http://schemas.microsoft.com/office/drawing/2014/main" id="{41DFA437-D0C4-B641-AE2E-4509B39A58F2}"/>
              </a:ext>
            </a:extLst>
          </p:cNvPr>
          <p:cNvSpPr txBox="1"/>
          <p:nvPr/>
        </p:nvSpPr>
        <p:spPr>
          <a:xfrm>
            <a:off x="6614637" y="5859565"/>
            <a:ext cx="1066800" cy="261610"/>
          </a:xfrm>
          <a:prstGeom prst="rect">
            <a:avLst/>
          </a:prstGeom>
          <a:noFill/>
        </p:spPr>
        <p:txBody>
          <a:bodyPr wrap="square" rtlCol="0">
            <a:spAutoFit/>
          </a:bodyPr>
          <a:lstStyle/>
          <a:p>
            <a:r>
              <a:rPr lang="en-US" sz="1100" dirty="0">
                <a:solidFill>
                  <a:schemeClr val="bg1"/>
                </a:solidFill>
              </a:rPr>
              <a:t>Negative</a:t>
            </a:r>
          </a:p>
        </p:txBody>
      </p:sp>
      <p:sp>
        <p:nvSpPr>
          <p:cNvPr id="33" name="TextBox 32">
            <a:extLst>
              <a:ext uri="{FF2B5EF4-FFF2-40B4-BE49-F238E27FC236}">
                <a16:creationId xmlns:a16="http://schemas.microsoft.com/office/drawing/2014/main" id="{D893167C-0194-B24D-9B3C-76C474FBF506}"/>
              </a:ext>
            </a:extLst>
          </p:cNvPr>
          <p:cNvSpPr txBox="1"/>
          <p:nvPr/>
        </p:nvSpPr>
        <p:spPr>
          <a:xfrm>
            <a:off x="4951109" y="5497825"/>
            <a:ext cx="2712434" cy="338554"/>
          </a:xfrm>
          <a:prstGeom prst="rect">
            <a:avLst/>
          </a:prstGeom>
          <a:noFill/>
        </p:spPr>
        <p:txBody>
          <a:bodyPr wrap="square" rtlCol="0">
            <a:spAutoFit/>
          </a:bodyPr>
          <a:lstStyle/>
          <a:p>
            <a:r>
              <a:rPr lang="en-US" sz="1600" dirty="0">
                <a:solidFill>
                  <a:schemeClr val="bg1"/>
                </a:solidFill>
              </a:rPr>
              <a:t>Impact on business</a:t>
            </a:r>
          </a:p>
        </p:txBody>
      </p:sp>
      <p:sp>
        <p:nvSpPr>
          <p:cNvPr id="34" name="Oval 33">
            <a:extLst>
              <a:ext uri="{FF2B5EF4-FFF2-40B4-BE49-F238E27FC236}">
                <a16:creationId xmlns:a16="http://schemas.microsoft.com/office/drawing/2014/main" id="{9B80CC97-D040-E249-84A9-C4FDDF8A9ED0}"/>
              </a:ext>
            </a:extLst>
          </p:cNvPr>
          <p:cNvSpPr/>
          <p:nvPr/>
        </p:nvSpPr>
        <p:spPr>
          <a:xfrm>
            <a:off x="6919237" y="3250058"/>
            <a:ext cx="296333" cy="2455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A4929AD-45AC-C94D-9898-929DAB2D75DD}"/>
              </a:ext>
            </a:extLst>
          </p:cNvPr>
          <p:cNvSpPr txBox="1"/>
          <p:nvPr/>
        </p:nvSpPr>
        <p:spPr>
          <a:xfrm>
            <a:off x="7202866" y="3252661"/>
            <a:ext cx="1066800" cy="261610"/>
          </a:xfrm>
          <a:prstGeom prst="rect">
            <a:avLst/>
          </a:prstGeom>
          <a:noFill/>
        </p:spPr>
        <p:txBody>
          <a:bodyPr wrap="square" rtlCol="0">
            <a:spAutoFit/>
          </a:bodyPr>
          <a:lstStyle/>
          <a:p>
            <a:r>
              <a:rPr lang="en-US" sz="1100" dirty="0"/>
              <a:t>HIIT</a:t>
            </a:r>
          </a:p>
        </p:txBody>
      </p:sp>
      <p:sp>
        <p:nvSpPr>
          <p:cNvPr id="36" name="Oval 35">
            <a:extLst>
              <a:ext uri="{FF2B5EF4-FFF2-40B4-BE49-F238E27FC236}">
                <a16:creationId xmlns:a16="http://schemas.microsoft.com/office/drawing/2014/main" id="{E565637A-0E5F-3347-9201-B8A7C1E8E191}"/>
              </a:ext>
            </a:extLst>
          </p:cNvPr>
          <p:cNvSpPr/>
          <p:nvPr/>
        </p:nvSpPr>
        <p:spPr>
          <a:xfrm>
            <a:off x="6906533" y="3726389"/>
            <a:ext cx="296333" cy="2455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FB8AB34-DA3C-A748-893C-3A03D172246F}"/>
              </a:ext>
            </a:extLst>
          </p:cNvPr>
          <p:cNvSpPr txBox="1"/>
          <p:nvPr/>
        </p:nvSpPr>
        <p:spPr>
          <a:xfrm>
            <a:off x="7202866" y="3654469"/>
            <a:ext cx="1066800" cy="430887"/>
          </a:xfrm>
          <a:prstGeom prst="rect">
            <a:avLst/>
          </a:prstGeom>
          <a:noFill/>
        </p:spPr>
        <p:txBody>
          <a:bodyPr wrap="square" rtlCol="0">
            <a:spAutoFit/>
          </a:bodyPr>
          <a:lstStyle/>
          <a:p>
            <a:r>
              <a:rPr lang="en-US" sz="1100" dirty="0"/>
              <a:t>Exercise is Medicine</a:t>
            </a:r>
          </a:p>
        </p:txBody>
      </p:sp>
      <p:sp>
        <p:nvSpPr>
          <p:cNvPr id="38" name="Oval 37">
            <a:extLst>
              <a:ext uri="{FF2B5EF4-FFF2-40B4-BE49-F238E27FC236}">
                <a16:creationId xmlns:a16="http://schemas.microsoft.com/office/drawing/2014/main" id="{4F116C3D-0336-0A4D-AB12-1F970C550A4D}"/>
              </a:ext>
            </a:extLst>
          </p:cNvPr>
          <p:cNvSpPr/>
          <p:nvPr/>
        </p:nvSpPr>
        <p:spPr>
          <a:xfrm>
            <a:off x="5291314" y="3377947"/>
            <a:ext cx="296333" cy="24553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6442CED-AE75-B44D-AB9C-8C7493B07A65}"/>
              </a:ext>
            </a:extLst>
          </p:cNvPr>
          <p:cNvSpPr txBox="1"/>
          <p:nvPr/>
        </p:nvSpPr>
        <p:spPr>
          <a:xfrm>
            <a:off x="5587647" y="3294608"/>
            <a:ext cx="1066800" cy="600164"/>
          </a:xfrm>
          <a:prstGeom prst="rect">
            <a:avLst/>
          </a:prstGeom>
          <a:noFill/>
        </p:spPr>
        <p:txBody>
          <a:bodyPr wrap="square" rtlCol="0">
            <a:spAutoFit/>
          </a:bodyPr>
          <a:lstStyle/>
          <a:p>
            <a:r>
              <a:rPr lang="en-US" sz="1100" dirty="0"/>
              <a:t>Health/ Wellness coaching</a:t>
            </a:r>
          </a:p>
        </p:txBody>
      </p:sp>
      <p:sp>
        <p:nvSpPr>
          <p:cNvPr id="40" name="Oval 39">
            <a:extLst>
              <a:ext uri="{FF2B5EF4-FFF2-40B4-BE49-F238E27FC236}">
                <a16:creationId xmlns:a16="http://schemas.microsoft.com/office/drawing/2014/main" id="{424E0D28-8120-A243-AEB0-E0BA04DEEBC3}"/>
              </a:ext>
            </a:extLst>
          </p:cNvPr>
          <p:cNvSpPr/>
          <p:nvPr/>
        </p:nvSpPr>
        <p:spPr>
          <a:xfrm>
            <a:off x="6930060" y="2616038"/>
            <a:ext cx="296333" cy="24553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F5139E-D790-F34A-BDBB-1881C5D76D4F}"/>
              </a:ext>
            </a:extLst>
          </p:cNvPr>
          <p:cNvSpPr txBox="1"/>
          <p:nvPr/>
        </p:nvSpPr>
        <p:spPr>
          <a:xfrm>
            <a:off x="7215570" y="2605029"/>
            <a:ext cx="1066800" cy="430887"/>
          </a:xfrm>
          <a:prstGeom prst="rect">
            <a:avLst/>
          </a:prstGeom>
          <a:noFill/>
        </p:spPr>
        <p:txBody>
          <a:bodyPr wrap="square" rtlCol="0">
            <a:spAutoFit/>
          </a:bodyPr>
          <a:lstStyle/>
          <a:p>
            <a:r>
              <a:rPr lang="en-US" sz="1100" dirty="0"/>
              <a:t>Mobile </a:t>
            </a:r>
          </a:p>
          <a:p>
            <a:r>
              <a:rPr lang="en-US" sz="1100" dirty="0"/>
              <a:t>exercise apps</a:t>
            </a:r>
          </a:p>
        </p:txBody>
      </p:sp>
      <p:sp>
        <p:nvSpPr>
          <p:cNvPr id="48" name="TextBox 47">
            <a:extLst>
              <a:ext uri="{FF2B5EF4-FFF2-40B4-BE49-F238E27FC236}">
                <a16:creationId xmlns:a16="http://schemas.microsoft.com/office/drawing/2014/main" id="{68BBE7E0-17A8-164D-A76B-878FCC9DDF9A}"/>
              </a:ext>
            </a:extLst>
          </p:cNvPr>
          <p:cNvSpPr txBox="1"/>
          <p:nvPr/>
        </p:nvSpPr>
        <p:spPr>
          <a:xfrm>
            <a:off x="5314700" y="5882046"/>
            <a:ext cx="1066800" cy="261610"/>
          </a:xfrm>
          <a:prstGeom prst="rect">
            <a:avLst/>
          </a:prstGeom>
          <a:noFill/>
        </p:spPr>
        <p:txBody>
          <a:bodyPr wrap="square" rtlCol="0">
            <a:spAutoFit/>
          </a:bodyPr>
          <a:lstStyle/>
          <a:p>
            <a:r>
              <a:rPr lang="en-US" sz="1100" dirty="0">
                <a:solidFill>
                  <a:schemeClr val="bg1"/>
                </a:solidFill>
              </a:rPr>
              <a:t>Positive</a:t>
            </a:r>
          </a:p>
        </p:txBody>
      </p:sp>
      <p:pic>
        <p:nvPicPr>
          <p:cNvPr id="43" name="Picture 42">
            <a:extLst>
              <a:ext uri="{FF2B5EF4-FFF2-40B4-BE49-F238E27FC236}">
                <a16:creationId xmlns:a16="http://schemas.microsoft.com/office/drawing/2014/main" id="{F1AECA1C-B11B-994B-8473-47BD32EF8499}"/>
              </a:ext>
            </a:extLst>
          </p:cNvPr>
          <p:cNvPicPr>
            <a:picLocks noChangeAspect="1"/>
          </p:cNvPicPr>
          <p:nvPr/>
        </p:nvPicPr>
        <p:blipFill>
          <a:blip r:embed="rId3"/>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160680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31952-FFA9-FD4D-8AA4-A82C729C373B}"/>
              </a:ext>
            </a:extLst>
          </p:cNvPr>
          <p:cNvSpPr/>
          <p:nvPr/>
        </p:nvSpPr>
        <p:spPr>
          <a:xfrm>
            <a:off x="190879" y="1047590"/>
            <a:ext cx="3818627" cy="5569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5840" lvl="2"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solidFill>
                <a:latin typeface="Avenir Book" panose="02000503020000020003" pitchFamily="2" charset="0"/>
              </a:rPr>
              <a:t>OBJECTIVE</a:t>
            </a:r>
          </a:p>
          <a:p>
            <a:pPr>
              <a:lnSpc>
                <a:spcPct val="150000"/>
              </a:lnSpc>
            </a:pPr>
            <a:endParaRPr lang="en-US" sz="1600" dirty="0">
              <a:solidFill>
                <a:schemeClr val="tx1"/>
              </a:solidFill>
              <a:latin typeface="Avenir Book" panose="02000503020000020003" pitchFamily="2" charset="0"/>
              <a:ea typeface="Roboto Medium" panose="02000000000000000000" pitchFamily="2" charset="0"/>
              <a:cs typeface="Poppins SemiBold" pitchFamily="2" charset="77"/>
            </a:endParaRPr>
          </a:p>
          <a:p>
            <a:pPr>
              <a:spcBef>
                <a:spcPts val="600"/>
              </a:spcBef>
            </a:pPr>
            <a:r>
              <a:rPr lang="en-US" sz="1600" dirty="0">
                <a:solidFill>
                  <a:schemeClr val="tx1"/>
                </a:solidFill>
                <a:latin typeface="Avenir Book" panose="02000503020000020003" pitchFamily="2" charset="0"/>
                <a:ea typeface="Roboto Medium" panose="02000000000000000000" pitchFamily="2" charset="0"/>
                <a:cs typeface="Poppins SemiBold" pitchFamily="2" charset="77"/>
              </a:rPr>
              <a:t>Outline in detail your target customer. </a:t>
            </a:r>
            <a:r>
              <a:rPr lang="en-US" sz="1600" b="1" dirty="0">
                <a:solidFill>
                  <a:schemeClr val="tx1"/>
                </a:solidFill>
                <a:latin typeface="Avenir Book" panose="02000503020000020003" pitchFamily="2" charset="0"/>
                <a:ea typeface="Roboto Medium" panose="02000000000000000000" pitchFamily="2" charset="0"/>
                <a:cs typeface="Poppins SemiBold" pitchFamily="2" charset="77"/>
              </a:rPr>
              <a:t>Demographics</a:t>
            </a:r>
          </a:p>
          <a:p>
            <a:pPr marL="144463" indent="-144463">
              <a:spcBef>
                <a:spcPts val="600"/>
              </a:spcBef>
              <a:buFont typeface="Arial" panose="020B0604020202020204" pitchFamily="34" charset="0"/>
              <a:buChar char="•"/>
            </a:pPr>
            <a:r>
              <a:rPr lang="en-US" sz="1600" dirty="0">
                <a:solidFill>
                  <a:schemeClr val="tx1"/>
                </a:solidFill>
                <a:latin typeface="Avenir Book" panose="02000503020000020003" pitchFamily="2" charset="0"/>
                <a:ea typeface="Roboto Medium" panose="02000000000000000000" pitchFamily="2" charset="0"/>
                <a:cs typeface="Poppins SemiBold" pitchFamily="2" charset="77"/>
              </a:rPr>
              <a:t>Describe your customer and their current role </a:t>
            </a:r>
            <a:r>
              <a:rPr lang="en-US" sz="1600" dirty="0" err="1">
                <a:solidFill>
                  <a:schemeClr val="tx1"/>
                </a:solidFill>
                <a:latin typeface="Avenir Book" panose="02000503020000020003" pitchFamily="2" charset="0"/>
                <a:ea typeface="Roboto Medium" panose="02000000000000000000" pitchFamily="2" charset="0"/>
                <a:cs typeface="Poppins SemiBold" pitchFamily="2" charset="77"/>
              </a:rPr>
              <a:t>eg.</a:t>
            </a:r>
            <a:r>
              <a:rPr lang="en-US" sz="1600" dirty="0">
                <a:solidFill>
                  <a:schemeClr val="tx1"/>
                </a:solidFill>
                <a:latin typeface="Avenir Book" panose="02000503020000020003" pitchFamily="2" charset="0"/>
                <a:ea typeface="Roboto Medium" panose="02000000000000000000" pitchFamily="2" charset="0"/>
                <a:cs typeface="Poppins SemiBold" pitchFamily="2" charset="77"/>
              </a:rPr>
              <a:t> Mother, student </a:t>
            </a:r>
            <a:r>
              <a:rPr lang="en-US" sz="1600" dirty="0" err="1">
                <a:solidFill>
                  <a:schemeClr val="tx1"/>
                </a:solidFill>
                <a:latin typeface="Avenir Book" panose="02000503020000020003" pitchFamily="2" charset="0"/>
                <a:ea typeface="Roboto Medium" panose="02000000000000000000" pitchFamily="2" charset="0"/>
                <a:cs typeface="Poppins SemiBold" pitchFamily="2" charset="77"/>
              </a:rPr>
              <a:t>etc</a:t>
            </a:r>
            <a:endParaRPr lang="en-US" sz="1600" dirty="0">
              <a:solidFill>
                <a:schemeClr val="tx1"/>
              </a:solidFill>
              <a:latin typeface="Avenir Book" panose="02000503020000020003" pitchFamily="2" charset="0"/>
              <a:ea typeface="Roboto Medium" panose="02000000000000000000" pitchFamily="2" charset="0"/>
              <a:cs typeface="Poppins SemiBold" pitchFamily="2" charset="77"/>
            </a:endParaRPr>
          </a:p>
          <a:p>
            <a:pPr>
              <a:spcBef>
                <a:spcPts val="600"/>
              </a:spcBef>
            </a:pPr>
            <a:r>
              <a:rPr lang="en-US" sz="1600" b="1" dirty="0">
                <a:solidFill>
                  <a:schemeClr val="tx1"/>
                </a:solidFill>
                <a:latin typeface="Avenir Book" panose="02000503020000020003" pitchFamily="2" charset="0"/>
                <a:ea typeface="Roboto Medium" panose="02000000000000000000" pitchFamily="2" charset="0"/>
                <a:cs typeface="Poppins SemiBold" pitchFamily="2" charset="77"/>
              </a:rPr>
              <a:t>Motivations/Values</a:t>
            </a:r>
          </a:p>
          <a:p>
            <a:pPr marL="188913" indent="-188913">
              <a:spcBef>
                <a:spcPts val="600"/>
              </a:spcBef>
              <a:buFont typeface="Arial" panose="020B0604020202020204" pitchFamily="34" charset="0"/>
              <a:buChar char="•"/>
            </a:pPr>
            <a:r>
              <a:rPr lang="en-US" sz="1600" dirty="0">
                <a:solidFill>
                  <a:schemeClr val="tx1"/>
                </a:solidFill>
                <a:latin typeface="Avenir Book" panose="02000503020000020003" pitchFamily="2" charset="0"/>
                <a:ea typeface="Lato Light" panose="020F0502020204030203" pitchFamily="34" charset="0"/>
                <a:cs typeface="Lato Light" panose="020F0502020204030203" pitchFamily="34" charset="0"/>
              </a:rPr>
              <a:t>What motivates your customer</a:t>
            </a:r>
          </a:p>
          <a:p>
            <a:pPr>
              <a:spcBef>
                <a:spcPts val="600"/>
              </a:spcBef>
            </a:pPr>
            <a:r>
              <a:rPr lang="en-US" sz="1600" b="1" dirty="0">
                <a:solidFill>
                  <a:schemeClr val="tx1"/>
                </a:solidFill>
                <a:latin typeface="Avenir Book" panose="02000503020000020003" pitchFamily="2" charset="0"/>
                <a:ea typeface="Roboto Medium" panose="02000000000000000000" pitchFamily="2" charset="0"/>
                <a:cs typeface="Poppins SemiBold" pitchFamily="2" charset="77"/>
              </a:rPr>
              <a:t>Goals</a:t>
            </a:r>
            <a:endParaRPr lang="en-US" sz="1600" dirty="0">
              <a:solidFill>
                <a:schemeClr val="tx1"/>
              </a:solidFill>
              <a:latin typeface="Avenir Book" panose="02000503020000020003" pitchFamily="2" charset="0"/>
              <a:ea typeface="Lato Light" panose="020F0502020204030203" pitchFamily="34" charset="0"/>
              <a:cs typeface="Lato Light" panose="020F0502020204030203" pitchFamily="34" charset="0"/>
            </a:endParaRPr>
          </a:p>
          <a:p>
            <a:pPr marL="188913" indent="-188913">
              <a:spcBef>
                <a:spcPts val="600"/>
              </a:spcBef>
              <a:buFont typeface="Arial" panose="020B0604020202020204" pitchFamily="34" charset="0"/>
              <a:buChar char="•"/>
            </a:pPr>
            <a:r>
              <a:rPr lang="en-US" sz="1600" dirty="0">
                <a:solidFill>
                  <a:schemeClr val="tx1"/>
                </a:solidFill>
                <a:latin typeface="Avenir Book" panose="02000503020000020003" pitchFamily="2" charset="0"/>
                <a:ea typeface="Lato Light" panose="020F0502020204030203" pitchFamily="34" charset="0"/>
                <a:cs typeface="Lato Light" panose="020F0502020204030203" pitchFamily="34" charset="0"/>
              </a:rPr>
              <a:t>Explain the goals of your target customer </a:t>
            </a:r>
          </a:p>
          <a:p>
            <a:pPr>
              <a:spcBef>
                <a:spcPts val="600"/>
              </a:spcBef>
            </a:pPr>
            <a:r>
              <a:rPr lang="en-US" sz="1600" b="1" dirty="0">
                <a:solidFill>
                  <a:schemeClr val="tx1"/>
                </a:solidFill>
                <a:latin typeface="Avenir Book" panose="02000503020000020003" pitchFamily="2" charset="0"/>
                <a:ea typeface="Roboto Medium" panose="02000000000000000000" pitchFamily="2" charset="0"/>
                <a:cs typeface="Poppins SemiBold" pitchFamily="2" charset="77"/>
              </a:rPr>
              <a:t>Your Customer Story</a:t>
            </a:r>
          </a:p>
          <a:p>
            <a:pPr marL="188913" indent="-188913">
              <a:spcBef>
                <a:spcPts val="600"/>
              </a:spcBef>
              <a:buFont typeface="Arial" panose="020B0604020202020204" pitchFamily="34" charset="0"/>
              <a:buChar char="•"/>
            </a:pPr>
            <a:r>
              <a:rPr lang="en-US" sz="1600" dirty="0">
                <a:solidFill>
                  <a:schemeClr val="tx1"/>
                </a:solidFill>
                <a:latin typeface="Avenir Book" panose="02000503020000020003" pitchFamily="2" charset="0"/>
                <a:ea typeface="Lato Light" panose="020F0502020204030203" pitchFamily="34" charset="0"/>
                <a:cs typeface="Lato Light" panose="020F0502020204030203" pitchFamily="34" charset="0"/>
              </a:rPr>
              <a:t>Describe a day in the life of your customer utilizing their language describing their challenges</a:t>
            </a:r>
          </a:p>
        </p:txBody>
      </p:sp>
      <p:grpSp>
        <p:nvGrpSpPr>
          <p:cNvPr id="3" name="Group 2">
            <a:extLst>
              <a:ext uri="{FF2B5EF4-FFF2-40B4-BE49-F238E27FC236}">
                <a16:creationId xmlns:a16="http://schemas.microsoft.com/office/drawing/2014/main" id="{ADF228F1-342F-7241-AE66-9C10EBC098D9}"/>
              </a:ext>
            </a:extLst>
          </p:cNvPr>
          <p:cNvGrpSpPr/>
          <p:nvPr/>
        </p:nvGrpSpPr>
        <p:grpSpPr>
          <a:xfrm>
            <a:off x="274266" y="1399155"/>
            <a:ext cx="853293" cy="811330"/>
            <a:chOff x="323415" y="1987728"/>
            <a:chExt cx="853293" cy="811330"/>
          </a:xfrm>
        </p:grpSpPr>
        <p:sp>
          <p:nvSpPr>
            <p:cNvPr id="4" name="Oval 3">
              <a:extLst>
                <a:ext uri="{FF2B5EF4-FFF2-40B4-BE49-F238E27FC236}">
                  <a16:creationId xmlns:a16="http://schemas.microsoft.com/office/drawing/2014/main" id="{6E217764-BE0C-9844-BFED-7BE97841793C}"/>
                </a:ext>
              </a:extLst>
            </p:cNvPr>
            <p:cNvSpPr/>
            <p:nvPr/>
          </p:nvSpPr>
          <p:spPr>
            <a:xfrm>
              <a:off x="323415" y="1987728"/>
              <a:ext cx="853293" cy="811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 name="Freeform 4">
              <a:extLst>
                <a:ext uri="{FF2B5EF4-FFF2-40B4-BE49-F238E27FC236}">
                  <a16:creationId xmlns:a16="http://schemas.microsoft.com/office/drawing/2014/main" id="{6D5C6DB7-BC96-654D-8EBD-2D63DE80D795}"/>
                </a:ext>
              </a:extLst>
            </p:cNvPr>
            <p:cNvSpPr/>
            <p:nvPr/>
          </p:nvSpPr>
          <p:spPr>
            <a:xfrm>
              <a:off x="465607" y="2085216"/>
              <a:ext cx="497483" cy="616353"/>
            </a:xfrm>
            <a:custGeom>
              <a:avLst/>
              <a:gdLst/>
              <a:ahLst/>
              <a:cxnLst>
                <a:cxn ang="3cd4">
                  <a:pos x="hc" y="t"/>
                </a:cxn>
                <a:cxn ang="cd2">
                  <a:pos x="l" y="vc"/>
                </a:cxn>
                <a:cxn ang="cd4">
                  <a:pos x="hc" y="b"/>
                </a:cxn>
                <a:cxn ang="0">
                  <a:pos x="r" y="vc"/>
                </a:cxn>
              </a:cxnLst>
              <a:rect l="l" t="t" r="r" b="b"/>
              <a:pathLst>
                <a:path w="908" h="1342">
                  <a:moveTo>
                    <a:pt x="850" y="890"/>
                  </a:moveTo>
                  <a:cubicBezTo>
                    <a:pt x="850" y="1109"/>
                    <a:pt x="671" y="1287"/>
                    <a:pt x="453" y="1287"/>
                  </a:cubicBezTo>
                  <a:cubicBezTo>
                    <a:pt x="234" y="1287"/>
                    <a:pt x="56" y="1109"/>
                    <a:pt x="56" y="890"/>
                  </a:cubicBezTo>
                  <a:cubicBezTo>
                    <a:pt x="56" y="680"/>
                    <a:pt x="219" y="508"/>
                    <a:pt x="425" y="494"/>
                  </a:cubicBezTo>
                  <a:lnTo>
                    <a:pt x="425" y="576"/>
                  </a:lnTo>
                  <a:cubicBezTo>
                    <a:pt x="264" y="590"/>
                    <a:pt x="137" y="725"/>
                    <a:pt x="137" y="890"/>
                  </a:cubicBezTo>
                  <a:cubicBezTo>
                    <a:pt x="137" y="1063"/>
                    <a:pt x="279" y="1205"/>
                    <a:pt x="453" y="1205"/>
                  </a:cubicBezTo>
                  <a:cubicBezTo>
                    <a:pt x="626" y="1205"/>
                    <a:pt x="768" y="1063"/>
                    <a:pt x="768" y="890"/>
                  </a:cubicBezTo>
                  <a:cubicBezTo>
                    <a:pt x="768" y="725"/>
                    <a:pt x="641" y="590"/>
                    <a:pt x="480" y="576"/>
                  </a:cubicBezTo>
                  <a:lnTo>
                    <a:pt x="480" y="494"/>
                  </a:lnTo>
                  <a:cubicBezTo>
                    <a:pt x="686" y="508"/>
                    <a:pt x="850" y="680"/>
                    <a:pt x="850" y="890"/>
                  </a:cubicBezTo>
                  <a:close/>
                  <a:moveTo>
                    <a:pt x="425" y="721"/>
                  </a:moveTo>
                  <a:cubicBezTo>
                    <a:pt x="344" y="734"/>
                    <a:pt x="281" y="805"/>
                    <a:pt x="281" y="890"/>
                  </a:cubicBezTo>
                  <a:cubicBezTo>
                    <a:pt x="281" y="984"/>
                    <a:pt x="358" y="1061"/>
                    <a:pt x="453" y="1061"/>
                  </a:cubicBezTo>
                  <a:cubicBezTo>
                    <a:pt x="547" y="1061"/>
                    <a:pt x="624" y="984"/>
                    <a:pt x="624" y="890"/>
                  </a:cubicBezTo>
                  <a:cubicBezTo>
                    <a:pt x="624" y="805"/>
                    <a:pt x="562" y="734"/>
                    <a:pt x="480" y="721"/>
                  </a:cubicBezTo>
                  <a:lnTo>
                    <a:pt x="480" y="631"/>
                  </a:lnTo>
                  <a:cubicBezTo>
                    <a:pt x="611" y="645"/>
                    <a:pt x="713" y="756"/>
                    <a:pt x="713" y="890"/>
                  </a:cubicBezTo>
                  <a:cubicBezTo>
                    <a:pt x="713" y="1033"/>
                    <a:pt x="596" y="1150"/>
                    <a:pt x="453" y="1150"/>
                  </a:cubicBezTo>
                  <a:cubicBezTo>
                    <a:pt x="309" y="1150"/>
                    <a:pt x="193" y="1033"/>
                    <a:pt x="193" y="890"/>
                  </a:cubicBezTo>
                  <a:cubicBezTo>
                    <a:pt x="193" y="756"/>
                    <a:pt x="295" y="645"/>
                    <a:pt x="425" y="631"/>
                  </a:cubicBezTo>
                  <a:close/>
                  <a:moveTo>
                    <a:pt x="453" y="917"/>
                  </a:moveTo>
                  <a:cubicBezTo>
                    <a:pt x="468" y="917"/>
                    <a:pt x="480" y="905"/>
                    <a:pt x="480" y="890"/>
                  </a:cubicBezTo>
                  <a:lnTo>
                    <a:pt x="480" y="777"/>
                  </a:lnTo>
                  <a:cubicBezTo>
                    <a:pt x="531" y="789"/>
                    <a:pt x="569" y="835"/>
                    <a:pt x="569" y="890"/>
                  </a:cubicBezTo>
                  <a:cubicBezTo>
                    <a:pt x="569" y="954"/>
                    <a:pt x="517" y="1006"/>
                    <a:pt x="453" y="1006"/>
                  </a:cubicBezTo>
                  <a:cubicBezTo>
                    <a:pt x="388" y="1006"/>
                    <a:pt x="336" y="954"/>
                    <a:pt x="336" y="890"/>
                  </a:cubicBezTo>
                  <a:cubicBezTo>
                    <a:pt x="336" y="835"/>
                    <a:pt x="374" y="789"/>
                    <a:pt x="425" y="777"/>
                  </a:cubicBezTo>
                  <a:lnTo>
                    <a:pt x="425" y="890"/>
                  </a:lnTo>
                  <a:cubicBezTo>
                    <a:pt x="425" y="905"/>
                    <a:pt x="437" y="917"/>
                    <a:pt x="453" y="917"/>
                  </a:cubicBezTo>
                  <a:close/>
                  <a:moveTo>
                    <a:pt x="482" y="136"/>
                  </a:moveTo>
                  <a:lnTo>
                    <a:pt x="538" y="118"/>
                  </a:lnTo>
                  <a:cubicBezTo>
                    <a:pt x="581" y="104"/>
                    <a:pt x="626" y="97"/>
                    <a:pt x="671" y="97"/>
                  </a:cubicBezTo>
                  <a:lnTo>
                    <a:pt x="672" y="97"/>
                  </a:lnTo>
                  <a:cubicBezTo>
                    <a:pt x="720" y="97"/>
                    <a:pt x="768" y="90"/>
                    <a:pt x="814" y="76"/>
                  </a:cubicBezTo>
                  <a:lnTo>
                    <a:pt x="853" y="64"/>
                  </a:lnTo>
                  <a:lnTo>
                    <a:pt x="853" y="291"/>
                  </a:lnTo>
                  <a:lnTo>
                    <a:pt x="796" y="308"/>
                  </a:lnTo>
                  <a:cubicBezTo>
                    <a:pt x="755" y="320"/>
                    <a:pt x="714" y="326"/>
                    <a:pt x="671" y="326"/>
                  </a:cubicBezTo>
                  <a:cubicBezTo>
                    <a:pt x="620" y="326"/>
                    <a:pt x="570" y="334"/>
                    <a:pt x="521" y="350"/>
                  </a:cubicBezTo>
                  <a:lnTo>
                    <a:pt x="482" y="362"/>
                  </a:lnTo>
                  <a:close/>
                  <a:moveTo>
                    <a:pt x="538" y="402"/>
                  </a:moveTo>
                  <a:cubicBezTo>
                    <a:pt x="581" y="388"/>
                    <a:pt x="626" y="381"/>
                    <a:pt x="671" y="381"/>
                  </a:cubicBezTo>
                  <a:cubicBezTo>
                    <a:pt x="719" y="381"/>
                    <a:pt x="766" y="374"/>
                    <a:pt x="812" y="361"/>
                  </a:cubicBezTo>
                  <a:lnTo>
                    <a:pt x="888" y="338"/>
                  </a:lnTo>
                  <a:cubicBezTo>
                    <a:pt x="900" y="334"/>
                    <a:pt x="908" y="323"/>
                    <a:pt x="908" y="311"/>
                  </a:cubicBezTo>
                  <a:lnTo>
                    <a:pt x="908" y="27"/>
                  </a:lnTo>
                  <a:cubicBezTo>
                    <a:pt x="908" y="18"/>
                    <a:pt x="904" y="10"/>
                    <a:pt x="897" y="5"/>
                  </a:cubicBezTo>
                  <a:cubicBezTo>
                    <a:pt x="890" y="0"/>
                    <a:pt x="881" y="-2"/>
                    <a:pt x="872" y="1"/>
                  </a:cubicBezTo>
                  <a:lnTo>
                    <a:pt x="798" y="23"/>
                  </a:lnTo>
                  <a:cubicBezTo>
                    <a:pt x="757" y="35"/>
                    <a:pt x="715" y="42"/>
                    <a:pt x="672" y="42"/>
                  </a:cubicBezTo>
                  <a:lnTo>
                    <a:pt x="671" y="42"/>
                  </a:lnTo>
                  <a:cubicBezTo>
                    <a:pt x="620" y="42"/>
                    <a:pt x="570" y="50"/>
                    <a:pt x="521" y="65"/>
                  </a:cubicBezTo>
                  <a:lnTo>
                    <a:pt x="480" y="78"/>
                  </a:lnTo>
                  <a:lnTo>
                    <a:pt x="480" y="60"/>
                  </a:lnTo>
                  <a:cubicBezTo>
                    <a:pt x="480" y="45"/>
                    <a:pt x="468" y="32"/>
                    <a:pt x="453" y="32"/>
                  </a:cubicBezTo>
                  <a:cubicBezTo>
                    <a:pt x="437" y="32"/>
                    <a:pt x="425" y="45"/>
                    <a:pt x="425" y="60"/>
                  </a:cubicBezTo>
                  <a:lnTo>
                    <a:pt x="425" y="438"/>
                  </a:lnTo>
                  <a:cubicBezTo>
                    <a:pt x="315" y="445"/>
                    <a:pt x="212" y="491"/>
                    <a:pt x="133" y="570"/>
                  </a:cubicBezTo>
                  <a:cubicBezTo>
                    <a:pt x="47" y="655"/>
                    <a:pt x="0" y="769"/>
                    <a:pt x="0" y="890"/>
                  </a:cubicBezTo>
                  <a:cubicBezTo>
                    <a:pt x="0" y="1011"/>
                    <a:pt x="47" y="1124"/>
                    <a:pt x="133" y="1210"/>
                  </a:cubicBezTo>
                  <a:cubicBezTo>
                    <a:pt x="218" y="1295"/>
                    <a:pt x="332" y="1342"/>
                    <a:pt x="453" y="1342"/>
                  </a:cubicBezTo>
                  <a:cubicBezTo>
                    <a:pt x="573" y="1342"/>
                    <a:pt x="687" y="1295"/>
                    <a:pt x="772" y="1210"/>
                  </a:cubicBezTo>
                  <a:cubicBezTo>
                    <a:pt x="858" y="1124"/>
                    <a:pt x="905" y="1011"/>
                    <a:pt x="905" y="890"/>
                  </a:cubicBezTo>
                  <a:cubicBezTo>
                    <a:pt x="905" y="769"/>
                    <a:pt x="858" y="655"/>
                    <a:pt x="772" y="570"/>
                  </a:cubicBezTo>
                  <a:cubicBezTo>
                    <a:pt x="694" y="491"/>
                    <a:pt x="591" y="445"/>
                    <a:pt x="480" y="438"/>
                  </a:cubicBezTo>
                  <a:lnTo>
                    <a:pt x="480" y="421"/>
                  </a:lnTo>
                  <a:close/>
                </a:path>
              </a:pathLst>
            </a:custGeom>
            <a:solidFill>
              <a:schemeClr val="bg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sp>
        <p:nvSpPr>
          <p:cNvPr id="6" name="Rectangle 5">
            <a:extLst>
              <a:ext uri="{FF2B5EF4-FFF2-40B4-BE49-F238E27FC236}">
                <a16:creationId xmlns:a16="http://schemas.microsoft.com/office/drawing/2014/main" id="{3B77BD55-9F40-2548-9EFA-C37D5F4A4DB7}"/>
              </a:ext>
            </a:extLst>
          </p:cNvPr>
          <p:cNvSpPr/>
          <p:nvPr/>
        </p:nvSpPr>
        <p:spPr>
          <a:xfrm>
            <a:off x="3989582" y="-25971"/>
            <a:ext cx="5290854" cy="6858000"/>
          </a:xfrm>
          <a:prstGeom prst="rect">
            <a:avLst/>
          </a:prstGeom>
          <a:solidFill>
            <a:srgbClr val="4ECD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AD59E89-7659-9F4F-B7B6-2954D8F0A42E}"/>
              </a:ext>
            </a:extLst>
          </p:cNvPr>
          <p:cNvSpPr txBox="1">
            <a:spLocks/>
          </p:cNvSpPr>
          <p:nvPr/>
        </p:nvSpPr>
        <p:spPr>
          <a:xfrm>
            <a:off x="274266" y="145456"/>
            <a:ext cx="9720263" cy="14986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b="1" dirty="0">
                <a:latin typeface="Aharoni" panose="020F0502020204030204" pitchFamily="34" charset="0"/>
                <a:cs typeface="Aharoni" panose="020F0502020204030204" pitchFamily="34" charset="0"/>
              </a:rPr>
              <a:t>Target Customer </a:t>
            </a:r>
          </a:p>
        </p:txBody>
      </p:sp>
      <p:sp>
        <p:nvSpPr>
          <p:cNvPr id="8" name="TextBox 7">
            <a:extLst>
              <a:ext uri="{FF2B5EF4-FFF2-40B4-BE49-F238E27FC236}">
                <a16:creationId xmlns:a16="http://schemas.microsoft.com/office/drawing/2014/main" id="{441906F5-2F59-224B-AC30-304AA58224B1}"/>
              </a:ext>
            </a:extLst>
          </p:cNvPr>
          <p:cNvSpPr txBox="1"/>
          <p:nvPr/>
        </p:nvSpPr>
        <p:spPr>
          <a:xfrm>
            <a:off x="9454433" y="1855272"/>
            <a:ext cx="2668198" cy="1345368"/>
          </a:xfrm>
          <a:prstGeom prst="rect">
            <a:avLst/>
          </a:prstGeom>
          <a:noFill/>
        </p:spPr>
        <p:txBody>
          <a:bodyPr wrap="square" rtlCol="0">
            <a:spAutoFit/>
          </a:bodyPr>
          <a:lstStyle/>
          <a:p>
            <a:pPr marL="548640" lvl="1" indent="-91440" defTabSz="914400">
              <a:lnSpc>
                <a:spcPct val="150000"/>
              </a:lnSpc>
              <a:spcBef>
                <a:spcPts val="1200"/>
              </a:spcBef>
              <a:spcAft>
                <a:spcPts val="200"/>
              </a:spcAft>
              <a:buClr>
                <a:schemeClr val="accent1"/>
              </a:buClr>
              <a:buSzPct val="100000"/>
              <a:buFont typeface="Tw Cen MT" panose="020B0602020104020603" pitchFamily="34" charset="0"/>
              <a:buChar char=" "/>
            </a:pPr>
            <a:r>
              <a:rPr lang="en-US" sz="2000" b="1" dirty="0">
                <a:solidFill>
                  <a:schemeClr val="tx1">
                    <a:lumMod val="50000"/>
                  </a:schemeClr>
                </a:solidFill>
                <a:latin typeface="Avenir Book" panose="02000503020000020003" pitchFamily="2" charset="0"/>
              </a:rPr>
              <a:t>RESOURCES</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Social Media </a:t>
            </a:r>
          </a:p>
          <a:p>
            <a:pPr marL="142875" indent="-142875">
              <a:lnSpc>
                <a:spcPts val="2040"/>
              </a:lnSpc>
              <a:buFont typeface="Arial" panose="020B0604020202020204" pitchFamily="34" charset="0"/>
              <a:buChar char="•"/>
            </a:pPr>
            <a:r>
              <a:rPr lang="en-US" sz="1600" dirty="0">
                <a:latin typeface="Avenir Book" panose="02000503020000020003" pitchFamily="2" charset="0"/>
                <a:ea typeface="Lato Light" panose="020F0502020204030203" pitchFamily="34" charset="0"/>
                <a:cs typeface="Lato Light" panose="020F0502020204030203" pitchFamily="34" charset="0"/>
              </a:rPr>
              <a:t>Interviews with your customer</a:t>
            </a:r>
          </a:p>
        </p:txBody>
      </p:sp>
      <p:sp>
        <p:nvSpPr>
          <p:cNvPr id="9" name="Rectangle 8">
            <a:extLst>
              <a:ext uri="{FF2B5EF4-FFF2-40B4-BE49-F238E27FC236}">
                <a16:creationId xmlns:a16="http://schemas.microsoft.com/office/drawing/2014/main" id="{993A73DA-B6C2-BA40-9613-89A9B89F9875}"/>
              </a:ext>
            </a:extLst>
          </p:cNvPr>
          <p:cNvSpPr/>
          <p:nvPr/>
        </p:nvSpPr>
        <p:spPr>
          <a:xfrm>
            <a:off x="9515572" y="4438495"/>
            <a:ext cx="2415759" cy="1601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rPr>
              <a:t>What is the key reason this customer would be attracted to your product/service</a:t>
            </a:r>
            <a:endParaRPr lang="en-US" sz="1600" dirty="0">
              <a:solidFill>
                <a:schemeClr val="tx1"/>
              </a:solidFill>
              <a:latin typeface="Avenir Book" panose="02000503020000020003" pitchFamily="2" charset="0"/>
            </a:endParaRPr>
          </a:p>
        </p:txBody>
      </p:sp>
      <p:pic>
        <p:nvPicPr>
          <p:cNvPr id="10" name="Picture 9">
            <a:extLst>
              <a:ext uri="{FF2B5EF4-FFF2-40B4-BE49-F238E27FC236}">
                <a16:creationId xmlns:a16="http://schemas.microsoft.com/office/drawing/2014/main" id="{3FD7089A-3002-F948-AC1E-D57EA3AAA6F7}"/>
              </a:ext>
            </a:extLst>
          </p:cNvPr>
          <p:cNvPicPr>
            <a:picLocks noChangeAspect="1"/>
          </p:cNvPicPr>
          <p:nvPr/>
        </p:nvPicPr>
        <p:blipFill>
          <a:blip r:embed="rId2"/>
          <a:stretch>
            <a:fillRect/>
          </a:stretch>
        </p:blipFill>
        <p:spPr>
          <a:xfrm>
            <a:off x="9310393" y="3802206"/>
            <a:ext cx="995005" cy="991502"/>
          </a:xfrm>
          <a:prstGeom prst="rect">
            <a:avLst/>
          </a:prstGeom>
        </p:spPr>
      </p:pic>
      <p:sp>
        <p:nvSpPr>
          <p:cNvPr id="11" name="TextBox 10">
            <a:extLst>
              <a:ext uri="{FF2B5EF4-FFF2-40B4-BE49-F238E27FC236}">
                <a16:creationId xmlns:a16="http://schemas.microsoft.com/office/drawing/2014/main" id="{990BE000-11D2-6C44-AE77-3DA025F40B08}"/>
              </a:ext>
            </a:extLst>
          </p:cNvPr>
          <p:cNvSpPr txBox="1"/>
          <p:nvPr/>
        </p:nvSpPr>
        <p:spPr>
          <a:xfrm>
            <a:off x="10258955" y="3661690"/>
            <a:ext cx="1602302" cy="707886"/>
          </a:xfrm>
          <a:prstGeom prst="rect">
            <a:avLst/>
          </a:prstGeom>
          <a:noFill/>
        </p:spPr>
        <p:txBody>
          <a:bodyPr wrap="square" rtlCol="0">
            <a:spAutoFit/>
          </a:bodyPr>
          <a:lstStyle/>
          <a:p>
            <a:r>
              <a:rPr lang="en-US" sz="2000" b="1" dirty="0">
                <a:latin typeface="Avenir Book" panose="02000503020000020003" pitchFamily="2" charset="0"/>
              </a:rPr>
              <a:t>KEY TAKEAWAY</a:t>
            </a:r>
          </a:p>
        </p:txBody>
      </p:sp>
      <p:sp>
        <p:nvSpPr>
          <p:cNvPr id="12" name="Gráfico 221">
            <a:extLst>
              <a:ext uri="{FF2B5EF4-FFF2-40B4-BE49-F238E27FC236}">
                <a16:creationId xmlns:a16="http://schemas.microsoft.com/office/drawing/2014/main" id="{74C7E091-1B85-934C-97D6-F8F9FC30D4B4}"/>
              </a:ext>
            </a:extLst>
          </p:cNvPr>
          <p:cNvSpPr/>
          <p:nvPr/>
        </p:nvSpPr>
        <p:spPr>
          <a:xfrm>
            <a:off x="9588787" y="1815483"/>
            <a:ext cx="492042" cy="410036"/>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accent2"/>
          </a:solidFill>
          <a:ln w="1098" cap="flat">
            <a:noFill/>
            <a:prstDash val="solid"/>
            <a:miter/>
          </a:ln>
        </p:spPr>
        <p:txBody>
          <a:bodyPr rtlCol="0" anchor="ctr"/>
          <a:lstStyle/>
          <a:p>
            <a:endParaRPr lang="es-MX"/>
          </a:p>
        </p:txBody>
      </p:sp>
      <p:grpSp>
        <p:nvGrpSpPr>
          <p:cNvPr id="16" name="Group 15">
            <a:extLst>
              <a:ext uri="{FF2B5EF4-FFF2-40B4-BE49-F238E27FC236}">
                <a16:creationId xmlns:a16="http://schemas.microsoft.com/office/drawing/2014/main" id="{A169F293-9C92-4144-B3EE-806536CD0A73}"/>
              </a:ext>
            </a:extLst>
          </p:cNvPr>
          <p:cNvGrpSpPr/>
          <p:nvPr/>
        </p:nvGrpSpPr>
        <p:grpSpPr>
          <a:xfrm>
            <a:off x="5721831" y="1330419"/>
            <a:ext cx="1497428" cy="1498600"/>
            <a:chOff x="6317217" y="2709662"/>
            <a:chExt cx="2300591" cy="2374600"/>
          </a:xfrm>
        </p:grpSpPr>
        <p:sp>
          <p:nvSpPr>
            <p:cNvPr id="17" name="Freeform 557">
              <a:extLst>
                <a:ext uri="{FF2B5EF4-FFF2-40B4-BE49-F238E27FC236}">
                  <a16:creationId xmlns:a16="http://schemas.microsoft.com/office/drawing/2014/main" id="{A684E8CA-5080-954D-AB12-2D73DF4FEB71}"/>
                </a:ext>
              </a:extLst>
            </p:cNvPr>
            <p:cNvSpPr>
              <a:spLocks noChangeArrowheads="1"/>
            </p:cNvSpPr>
            <p:nvPr/>
          </p:nvSpPr>
          <p:spPr bwMode="auto">
            <a:xfrm>
              <a:off x="6317217" y="2709662"/>
              <a:ext cx="2300591" cy="2374600"/>
            </a:xfrm>
            <a:custGeom>
              <a:avLst/>
              <a:gdLst>
                <a:gd name="T0" fmla="*/ 9322562 w 1650"/>
                <a:gd name="T1" fmla="*/ 89278517 h 1657"/>
                <a:gd name="T2" fmla="*/ 9322562 w 1650"/>
                <a:gd name="T3" fmla="*/ 89278517 h 1657"/>
                <a:gd name="T4" fmla="*/ 89211679 w 1650"/>
                <a:gd name="T5" fmla="*/ 10251406 h 1657"/>
                <a:gd name="T6" fmla="*/ 124430367 w 1650"/>
                <a:gd name="T7" fmla="*/ 10251406 h 1657"/>
                <a:gd name="T8" fmla="*/ 204189944 w 1650"/>
                <a:gd name="T9" fmla="*/ 89278517 h 1657"/>
                <a:gd name="T10" fmla="*/ 204189944 w 1650"/>
                <a:gd name="T11" fmla="*/ 125612688 h 1657"/>
                <a:gd name="T12" fmla="*/ 124430367 w 1650"/>
                <a:gd name="T13" fmla="*/ 204509756 h 1657"/>
                <a:gd name="T14" fmla="*/ 89211679 w 1650"/>
                <a:gd name="T15" fmla="*/ 204509756 h 1657"/>
                <a:gd name="T16" fmla="*/ 9322562 w 1650"/>
                <a:gd name="T17" fmla="*/ 125612688 h 1657"/>
                <a:gd name="T18" fmla="*/ 9322562 w 1650"/>
                <a:gd name="T19" fmla="*/ 89278517 h 1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 h="1657">
                  <a:moveTo>
                    <a:pt x="72" y="688"/>
                  </a:moveTo>
                  <a:lnTo>
                    <a:pt x="72" y="688"/>
                  </a:lnTo>
                  <a:cubicBezTo>
                    <a:pt x="689" y="79"/>
                    <a:pt x="689" y="79"/>
                    <a:pt x="689" y="79"/>
                  </a:cubicBezTo>
                  <a:cubicBezTo>
                    <a:pt x="761" y="0"/>
                    <a:pt x="889" y="0"/>
                    <a:pt x="961" y="79"/>
                  </a:cubicBezTo>
                  <a:cubicBezTo>
                    <a:pt x="1577" y="688"/>
                    <a:pt x="1577" y="688"/>
                    <a:pt x="1577" y="688"/>
                  </a:cubicBezTo>
                  <a:cubicBezTo>
                    <a:pt x="1649" y="768"/>
                    <a:pt x="1649" y="888"/>
                    <a:pt x="1577" y="968"/>
                  </a:cubicBezTo>
                  <a:cubicBezTo>
                    <a:pt x="961" y="1576"/>
                    <a:pt x="961" y="1576"/>
                    <a:pt x="961" y="1576"/>
                  </a:cubicBezTo>
                  <a:cubicBezTo>
                    <a:pt x="889" y="1656"/>
                    <a:pt x="761" y="1656"/>
                    <a:pt x="689" y="1576"/>
                  </a:cubicBezTo>
                  <a:cubicBezTo>
                    <a:pt x="72" y="968"/>
                    <a:pt x="72" y="968"/>
                    <a:pt x="72" y="968"/>
                  </a:cubicBezTo>
                  <a:cubicBezTo>
                    <a:pt x="0" y="888"/>
                    <a:pt x="0" y="768"/>
                    <a:pt x="72" y="688"/>
                  </a:cubicBezTo>
                </a:path>
              </a:pathLst>
            </a:custGeom>
            <a:solidFill>
              <a:srgbClr val="005E7C"/>
            </a:solidFill>
            <a:ln w="9525" cap="flat">
              <a:noFill/>
              <a:bevel/>
              <a:headEnd/>
              <a:tailEnd/>
            </a:ln>
            <a:effectLst/>
          </p:spPr>
          <p:txBody>
            <a:bodyPr wrap="none" anchor="ctr"/>
            <a:lstStyle/>
            <a:p>
              <a:pPr defTabSz="914217">
                <a:defRPr/>
              </a:pPr>
              <a:endParaRPr lang="es-MX">
                <a:solidFill>
                  <a:srgbClr val="989998"/>
                </a:solidFill>
                <a:latin typeface="Calibri" panose="020F0502020204030204"/>
              </a:endParaRPr>
            </a:p>
          </p:txBody>
        </p:sp>
        <p:pic>
          <p:nvPicPr>
            <p:cNvPr id="18" name="Graphic 17" descr="Target Audience">
              <a:extLst>
                <a:ext uri="{FF2B5EF4-FFF2-40B4-BE49-F238E27FC236}">
                  <a16:creationId xmlns:a16="http://schemas.microsoft.com/office/drawing/2014/main" id="{2D868990-844A-AE47-A909-201BB8469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303" y="3039068"/>
              <a:ext cx="1590397" cy="1590397"/>
            </a:xfrm>
            <a:prstGeom prst="rect">
              <a:avLst/>
            </a:prstGeom>
          </p:spPr>
        </p:pic>
      </p:grpSp>
      <p:sp>
        <p:nvSpPr>
          <p:cNvPr id="46" name="Rectangle 45">
            <a:extLst>
              <a:ext uri="{FF2B5EF4-FFF2-40B4-BE49-F238E27FC236}">
                <a16:creationId xmlns:a16="http://schemas.microsoft.com/office/drawing/2014/main" id="{F0BB5CF0-161F-D14E-A930-6BD50A8EA979}"/>
              </a:ext>
            </a:extLst>
          </p:cNvPr>
          <p:cNvSpPr/>
          <p:nvPr/>
        </p:nvSpPr>
        <p:spPr>
          <a:xfrm>
            <a:off x="4662595" y="2869319"/>
            <a:ext cx="4336262" cy="9967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260350"/>
            <a:r>
              <a:rPr lang="en-US" b="1" dirty="0"/>
              <a:t>Demographics </a:t>
            </a:r>
          </a:p>
          <a:p>
            <a:pPr marL="317500"/>
            <a:r>
              <a:rPr lang="en-US" sz="1600" dirty="0"/>
              <a:t>Male/Female between age of 35-55 still extremely active and playing sport weekly</a:t>
            </a:r>
          </a:p>
        </p:txBody>
      </p:sp>
      <p:grpSp>
        <p:nvGrpSpPr>
          <p:cNvPr id="29" name="Group 28">
            <a:extLst>
              <a:ext uri="{FF2B5EF4-FFF2-40B4-BE49-F238E27FC236}">
                <a16:creationId xmlns:a16="http://schemas.microsoft.com/office/drawing/2014/main" id="{36873900-3B4E-7F48-9C79-192E03D24214}"/>
              </a:ext>
            </a:extLst>
          </p:cNvPr>
          <p:cNvGrpSpPr/>
          <p:nvPr/>
        </p:nvGrpSpPr>
        <p:grpSpPr>
          <a:xfrm>
            <a:off x="4081492" y="2869319"/>
            <a:ext cx="1004226" cy="1006734"/>
            <a:chOff x="12253774" y="6961586"/>
            <a:chExt cx="1271296" cy="1042958"/>
          </a:xfrm>
        </p:grpSpPr>
        <p:sp>
          <p:nvSpPr>
            <p:cNvPr id="30" name="Forma libre 531">
              <a:extLst>
                <a:ext uri="{FF2B5EF4-FFF2-40B4-BE49-F238E27FC236}">
                  <a16:creationId xmlns:a16="http://schemas.microsoft.com/office/drawing/2014/main" id="{395E17B7-8833-8043-A695-A35864A8FDD9}"/>
                </a:ext>
              </a:extLst>
            </p:cNvPr>
            <p:cNvSpPr/>
            <p:nvPr/>
          </p:nvSpPr>
          <p:spPr>
            <a:xfrm>
              <a:off x="12253774" y="6961586"/>
              <a:ext cx="1271296" cy="1042958"/>
            </a:xfrm>
            <a:custGeom>
              <a:avLst/>
              <a:gdLst>
                <a:gd name="connsiteX0" fmla="*/ 109301 w 108978"/>
                <a:gd name="connsiteY0" fmla="*/ 54682 h 108978"/>
                <a:gd name="connsiteX1" fmla="*/ 54666 w 108978"/>
                <a:gd name="connsiteY1" fmla="*/ 109302 h 108978"/>
                <a:gd name="connsiteX2" fmla="*/ 46 w 108978"/>
                <a:gd name="connsiteY2" fmla="*/ 54666 h 108978"/>
                <a:gd name="connsiteX3" fmla="*/ 54674 w 108978"/>
                <a:gd name="connsiteY3" fmla="*/ 46 h 108978"/>
                <a:gd name="connsiteX4" fmla="*/ 109301 w 108978"/>
                <a:gd name="connsiteY4" fmla="*/ 54674 h 108978"/>
                <a:gd name="connsiteX5" fmla="*/ 109301 w 108978"/>
                <a:gd name="connsiteY5"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78" h="108978">
                  <a:moveTo>
                    <a:pt x="109301" y="54682"/>
                  </a:moveTo>
                  <a:cubicBezTo>
                    <a:pt x="109297" y="84852"/>
                    <a:pt x="84836" y="109306"/>
                    <a:pt x="54666" y="109302"/>
                  </a:cubicBezTo>
                  <a:cubicBezTo>
                    <a:pt x="24496" y="109297"/>
                    <a:pt x="42" y="84836"/>
                    <a:pt x="46" y="54666"/>
                  </a:cubicBezTo>
                  <a:cubicBezTo>
                    <a:pt x="51" y="24499"/>
                    <a:pt x="24507" y="46"/>
                    <a:pt x="54674" y="46"/>
                  </a:cubicBezTo>
                  <a:cubicBezTo>
                    <a:pt x="84844" y="46"/>
                    <a:pt x="109301" y="24504"/>
                    <a:pt x="109301" y="54674"/>
                  </a:cubicBezTo>
                  <a:cubicBezTo>
                    <a:pt x="109301" y="54677"/>
                    <a:pt x="109301" y="54679"/>
                    <a:pt x="109301" y="54682"/>
                  </a:cubicBezTo>
                </a:path>
              </a:pathLst>
            </a:custGeom>
            <a:solidFill>
              <a:schemeClr val="accent3"/>
            </a:solidFill>
            <a:ln w="767" cap="flat">
              <a:noFill/>
              <a:prstDash val="solid"/>
              <a:miter/>
            </a:ln>
          </p:spPr>
          <p:txBody>
            <a:bodyPr rtlCol="0" anchor="ctr"/>
            <a:lstStyle/>
            <a:p>
              <a:pPr algn="ctr"/>
              <a:endParaRPr lang="es-MX" sz="4400" dirty="0">
                <a:solidFill>
                  <a:schemeClr val="bg1"/>
                </a:solidFill>
                <a:latin typeface="Poppins Medium" pitchFamily="2" charset="77"/>
                <a:cs typeface="Poppins Medium" pitchFamily="2" charset="77"/>
              </a:endParaRPr>
            </a:p>
          </p:txBody>
        </p:sp>
        <p:grpSp>
          <p:nvGrpSpPr>
            <p:cNvPr id="31" name="Gráfico 22">
              <a:extLst>
                <a:ext uri="{FF2B5EF4-FFF2-40B4-BE49-F238E27FC236}">
                  <a16:creationId xmlns:a16="http://schemas.microsoft.com/office/drawing/2014/main" id="{CE4911E1-E1FB-F841-AD9F-524A1091CBE7}"/>
                </a:ext>
              </a:extLst>
            </p:cNvPr>
            <p:cNvGrpSpPr/>
            <p:nvPr/>
          </p:nvGrpSpPr>
          <p:grpSpPr>
            <a:xfrm>
              <a:off x="12644621" y="7215890"/>
              <a:ext cx="518306" cy="425213"/>
              <a:chOff x="8610000" y="1514163"/>
              <a:chExt cx="597977" cy="597977"/>
            </a:xfrm>
            <a:solidFill>
              <a:schemeClr val="bg1"/>
            </a:solidFill>
          </p:grpSpPr>
          <p:sp>
            <p:nvSpPr>
              <p:cNvPr id="32" name="Forma libre 340">
                <a:extLst>
                  <a:ext uri="{FF2B5EF4-FFF2-40B4-BE49-F238E27FC236}">
                    <a16:creationId xmlns:a16="http://schemas.microsoft.com/office/drawing/2014/main" id="{986E2256-0A43-414D-8485-766247EE462E}"/>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33" name="Forma libre 341">
                <a:extLst>
                  <a:ext uri="{FF2B5EF4-FFF2-40B4-BE49-F238E27FC236}">
                    <a16:creationId xmlns:a16="http://schemas.microsoft.com/office/drawing/2014/main" id="{82854A76-FF99-3841-9B27-C0B4CC1FEABC}"/>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a:p>
            </p:txBody>
          </p:sp>
          <p:sp>
            <p:nvSpPr>
              <p:cNvPr id="34" name="Forma libre 342">
                <a:extLst>
                  <a:ext uri="{FF2B5EF4-FFF2-40B4-BE49-F238E27FC236}">
                    <a16:creationId xmlns:a16="http://schemas.microsoft.com/office/drawing/2014/main" id="{9F9BE86F-04AF-3049-9120-FE3D75ECD803}"/>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35" name="Forma libre 343">
                <a:extLst>
                  <a:ext uri="{FF2B5EF4-FFF2-40B4-BE49-F238E27FC236}">
                    <a16:creationId xmlns:a16="http://schemas.microsoft.com/office/drawing/2014/main" id="{8BD64153-FFAF-B44C-8244-34B5959D7CB4}"/>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a:p>
            </p:txBody>
          </p:sp>
          <p:sp>
            <p:nvSpPr>
              <p:cNvPr id="36" name="Forma libre 344">
                <a:extLst>
                  <a:ext uri="{FF2B5EF4-FFF2-40B4-BE49-F238E27FC236}">
                    <a16:creationId xmlns:a16="http://schemas.microsoft.com/office/drawing/2014/main" id="{4ED41D37-AB1B-FE41-A2ED-AA7D860D46E6}"/>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a:p>
            </p:txBody>
          </p:sp>
          <p:sp>
            <p:nvSpPr>
              <p:cNvPr id="37" name="Forma libre 345">
                <a:extLst>
                  <a:ext uri="{FF2B5EF4-FFF2-40B4-BE49-F238E27FC236}">
                    <a16:creationId xmlns:a16="http://schemas.microsoft.com/office/drawing/2014/main" id="{F9CB2F48-C417-C441-8214-3EA41059F8E8}"/>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a:p>
            </p:txBody>
          </p:sp>
          <p:sp>
            <p:nvSpPr>
              <p:cNvPr id="38" name="Forma libre 346">
                <a:extLst>
                  <a:ext uri="{FF2B5EF4-FFF2-40B4-BE49-F238E27FC236}">
                    <a16:creationId xmlns:a16="http://schemas.microsoft.com/office/drawing/2014/main" id="{881178C5-F842-F64A-A959-9D938DF4F15E}"/>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a:p>
            </p:txBody>
          </p:sp>
        </p:grpSp>
      </p:grpSp>
      <p:sp>
        <p:nvSpPr>
          <p:cNvPr id="47" name="Rectangle 46">
            <a:extLst>
              <a:ext uri="{FF2B5EF4-FFF2-40B4-BE49-F238E27FC236}">
                <a16:creationId xmlns:a16="http://schemas.microsoft.com/office/drawing/2014/main" id="{50772CD8-6E3D-7649-9E4F-85D1BA8F3753}"/>
              </a:ext>
            </a:extLst>
          </p:cNvPr>
          <p:cNvSpPr/>
          <p:nvPr/>
        </p:nvSpPr>
        <p:spPr>
          <a:xfrm>
            <a:off x="4662595" y="4067987"/>
            <a:ext cx="4336262" cy="10067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indent="-173038"/>
            <a:r>
              <a:rPr lang="en-US" b="1" dirty="0"/>
              <a:t>Goals</a:t>
            </a:r>
          </a:p>
          <a:p>
            <a:pPr marL="360363"/>
            <a:r>
              <a:rPr lang="en-US" sz="1600" dirty="0"/>
              <a:t>Remaining active is extremely important. They don’t want to be slowed down by injuries </a:t>
            </a:r>
          </a:p>
        </p:txBody>
      </p:sp>
      <p:sp>
        <p:nvSpPr>
          <p:cNvPr id="40" name="Forma libre 529">
            <a:extLst>
              <a:ext uri="{FF2B5EF4-FFF2-40B4-BE49-F238E27FC236}">
                <a16:creationId xmlns:a16="http://schemas.microsoft.com/office/drawing/2014/main" id="{4E700B50-7194-B34F-9D24-C7371C123695}"/>
              </a:ext>
            </a:extLst>
          </p:cNvPr>
          <p:cNvSpPr/>
          <p:nvPr/>
        </p:nvSpPr>
        <p:spPr>
          <a:xfrm>
            <a:off x="4081492" y="4069030"/>
            <a:ext cx="1004226" cy="1006734"/>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1"/>
          </a:solidFill>
          <a:ln w="767" cap="flat">
            <a:noFill/>
            <a:prstDash val="solid"/>
            <a:miter/>
          </a:ln>
        </p:spPr>
        <p:txBody>
          <a:bodyPr rtlCol="0" anchor="ctr"/>
          <a:lstStyle/>
          <a:p>
            <a:pPr algn="ctr"/>
            <a:endParaRPr lang="es-MX" sz="4400" dirty="0">
              <a:solidFill>
                <a:schemeClr val="bg1"/>
              </a:solidFill>
              <a:latin typeface="Poppins Medium" pitchFamily="2" charset="77"/>
              <a:cs typeface="Poppins Medium" pitchFamily="2" charset="77"/>
            </a:endParaRPr>
          </a:p>
        </p:txBody>
      </p:sp>
      <p:grpSp>
        <p:nvGrpSpPr>
          <p:cNvPr id="41" name="Gráfico 248">
            <a:extLst>
              <a:ext uri="{FF2B5EF4-FFF2-40B4-BE49-F238E27FC236}">
                <a16:creationId xmlns:a16="http://schemas.microsoft.com/office/drawing/2014/main" id="{49AA38CF-EEA0-C042-A5B1-E779558A736A}"/>
              </a:ext>
            </a:extLst>
          </p:cNvPr>
          <p:cNvGrpSpPr/>
          <p:nvPr/>
        </p:nvGrpSpPr>
        <p:grpSpPr>
          <a:xfrm>
            <a:off x="4382759" y="4331044"/>
            <a:ext cx="405243" cy="406253"/>
            <a:chOff x="6293476" y="2836553"/>
            <a:chExt cx="654197" cy="654197"/>
          </a:xfrm>
          <a:solidFill>
            <a:schemeClr val="bg1"/>
          </a:solidFill>
        </p:grpSpPr>
        <p:sp>
          <p:nvSpPr>
            <p:cNvPr id="42" name="Forma libre 369">
              <a:extLst>
                <a:ext uri="{FF2B5EF4-FFF2-40B4-BE49-F238E27FC236}">
                  <a16:creationId xmlns:a16="http://schemas.microsoft.com/office/drawing/2014/main" id="{5BD14077-9432-1841-A612-A2A9D77B0FB5}"/>
                </a:ext>
              </a:extLst>
            </p:cNvPr>
            <p:cNvSpPr/>
            <p:nvPr/>
          </p:nvSpPr>
          <p:spPr>
            <a:xfrm>
              <a:off x="6401550" y="2835595"/>
              <a:ext cx="436983" cy="655475"/>
            </a:xfrm>
            <a:custGeom>
              <a:avLst/>
              <a:gdLst>
                <a:gd name="connsiteX0" fmla="*/ 219024 w 436983"/>
                <a:gd name="connsiteY0" fmla="*/ 958 h 655474"/>
                <a:gd name="connsiteX1" fmla="*/ 958 w 436983"/>
                <a:gd name="connsiteY1" fmla="*/ 219024 h 655474"/>
                <a:gd name="connsiteX2" fmla="*/ 62489 w 436983"/>
                <a:gd name="connsiteY2" fmla="*/ 377224 h 655474"/>
                <a:gd name="connsiteX3" fmla="*/ 82733 w 436983"/>
                <a:gd name="connsiteY3" fmla="*/ 409833 h 655474"/>
                <a:gd name="connsiteX4" fmla="*/ 82733 w 436983"/>
                <a:gd name="connsiteY4" fmla="*/ 437091 h 655474"/>
                <a:gd name="connsiteX5" fmla="*/ 109991 w 436983"/>
                <a:gd name="connsiteY5" fmla="*/ 484025 h 655474"/>
                <a:gd name="connsiteX6" fmla="*/ 109991 w 436983"/>
                <a:gd name="connsiteY6" fmla="*/ 570080 h 655474"/>
                <a:gd name="connsiteX7" fmla="*/ 125962 w 436983"/>
                <a:gd name="connsiteY7" fmla="*/ 608626 h 655474"/>
                <a:gd name="connsiteX8" fmla="*/ 141225 w 436983"/>
                <a:gd name="connsiteY8" fmla="*/ 623888 h 655474"/>
                <a:gd name="connsiteX9" fmla="*/ 141258 w 436983"/>
                <a:gd name="connsiteY9" fmla="*/ 623921 h 655474"/>
                <a:gd name="connsiteX10" fmla="*/ 152528 w 436983"/>
                <a:gd name="connsiteY10" fmla="*/ 635191 h 655474"/>
                <a:gd name="connsiteX11" fmla="*/ 200723 w 436983"/>
                <a:gd name="connsiteY11" fmla="*/ 655155 h 655474"/>
                <a:gd name="connsiteX12" fmla="*/ 237325 w 436983"/>
                <a:gd name="connsiteY12" fmla="*/ 655155 h 655474"/>
                <a:gd name="connsiteX13" fmla="*/ 285520 w 436983"/>
                <a:gd name="connsiteY13" fmla="*/ 635191 h 655474"/>
                <a:gd name="connsiteX14" fmla="*/ 296790 w 436983"/>
                <a:gd name="connsiteY14" fmla="*/ 623921 h 655474"/>
                <a:gd name="connsiteX15" fmla="*/ 296823 w 436983"/>
                <a:gd name="connsiteY15" fmla="*/ 623888 h 655474"/>
                <a:gd name="connsiteX16" fmla="*/ 312085 w 436983"/>
                <a:gd name="connsiteY16" fmla="*/ 608626 h 655474"/>
                <a:gd name="connsiteX17" fmla="*/ 328057 w 436983"/>
                <a:gd name="connsiteY17" fmla="*/ 570080 h 655474"/>
                <a:gd name="connsiteX18" fmla="*/ 328057 w 436983"/>
                <a:gd name="connsiteY18" fmla="*/ 484025 h 655474"/>
                <a:gd name="connsiteX19" fmla="*/ 355315 w 436983"/>
                <a:gd name="connsiteY19" fmla="*/ 437091 h 655474"/>
                <a:gd name="connsiteX20" fmla="*/ 355315 w 436983"/>
                <a:gd name="connsiteY20" fmla="*/ 409831 h 655474"/>
                <a:gd name="connsiteX21" fmla="*/ 375559 w 436983"/>
                <a:gd name="connsiteY21" fmla="*/ 377223 h 655474"/>
                <a:gd name="connsiteX22" fmla="*/ 437089 w 436983"/>
                <a:gd name="connsiteY22" fmla="*/ 219023 h 655474"/>
                <a:gd name="connsiteX23" fmla="*/ 219024 w 436983"/>
                <a:gd name="connsiteY23" fmla="*/ 958 h 655474"/>
                <a:gd name="connsiteX24" fmla="*/ 219024 w 436983"/>
                <a:gd name="connsiteY24" fmla="*/ 246282 h 655474"/>
                <a:gd name="connsiteX25" fmla="*/ 178137 w 436983"/>
                <a:gd name="connsiteY25" fmla="*/ 205395 h 655474"/>
                <a:gd name="connsiteX26" fmla="*/ 205395 w 436983"/>
                <a:gd name="connsiteY26" fmla="*/ 167018 h 655474"/>
                <a:gd name="connsiteX27" fmla="*/ 205395 w 436983"/>
                <a:gd name="connsiteY27" fmla="*/ 164508 h 655474"/>
                <a:gd name="connsiteX28" fmla="*/ 219024 w 436983"/>
                <a:gd name="connsiteY28" fmla="*/ 150878 h 655474"/>
                <a:gd name="connsiteX29" fmla="*/ 232654 w 436983"/>
                <a:gd name="connsiteY29" fmla="*/ 164508 h 655474"/>
                <a:gd name="connsiteX30" fmla="*/ 246283 w 436983"/>
                <a:gd name="connsiteY30" fmla="*/ 164508 h 655474"/>
                <a:gd name="connsiteX31" fmla="*/ 259913 w 436983"/>
                <a:gd name="connsiteY31" fmla="*/ 178137 h 655474"/>
                <a:gd name="connsiteX32" fmla="*/ 246283 w 436983"/>
                <a:gd name="connsiteY32" fmla="*/ 191767 h 655474"/>
                <a:gd name="connsiteX33" fmla="*/ 219024 w 436983"/>
                <a:gd name="connsiteY33" fmla="*/ 191767 h 655474"/>
                <a:gd name="connsiteX34" fmla="*/ 205395 w 436983"/>
                <a:gd name="connsiteY34" fmla="*/ 205396 h 655474"/>
                <a:gd name="connsiteX35" fmla="*/ 219024 w 436983"/>
                <a:gd name="connsiteY35" fmla="*/ 219026 h 655474"/>
                <a:gd name="connsiteX36" fmla="*/ 259912 w 436983"/>
                <a:gd name="connsiteY36" fmla="*/ 259913 h 655474"/>
                <a:gd name="connsiteX37" fmla="*/ 232654 w 436983"/>
                <a:gd name="connsiteY37" fmla="*/ 298290 h 655474"/>
                <a:gd name="connsiteX38" fmla="*/ 232654 w 436983"/>
                <a:gd name="connsiteY38" fmla="*/ 300800 h 655474"/>
                <a:gd name="connsiteX39" fmla="*/ 219024 w 436983"/>
                <a:gd name="connsiteY39" fmla="*/ 314430 h 655474"/>
                <a:gd name="connsiteX40" fmla="*/ 205395 w 436983"/>
                <a:gd name="connsiteY40" fmla="*/ 300800 h 655474"/>
                <a:gd name="connsiteX41" fmla="*/ 191765 w 436983"/>
                <a:gd name="connsiteY41" fmla="*/ 300800 h 655474"/>
                <a:gd name="connsiteX42" fmla="*/ 178136 w 436983"/>
                <a:gd name="connsiteY42" fmla="*/ 287171 h 655474"/>
                <a:gd name="connsiteX43" fmla="*/ 191765 w 436983"/>
                <a:gd name="connsiteY43" fmla="*/ 273541 h 655474"/>
                <a:gd name="connsiteX44" fmla="*/ 219024 w 436983"/>
                <a:gd name="connsiteY44" fmla="*/ 273541 h 655474"/>
                <a:gd name="connsiteX45" fmla="*/ 232654 w 436983"/>
                <a:gd name="connsiteY45" fmla="*/ 259912 h 655474"/>
                <a:gd name="connsiteX46" fmla="*/ 219024 w 436983"/>
                <a:gd name="connsiteY46" fmla="*/ 246282 h 655474"/>
                <a:gd name="connsiteX47" fmla="*/ 292813 w 436983"/>
                <a:gd name="connsiteY47" fmla="*/ 589352 h 655474"/>
                <a:gd name="connsiteX48" fmla="*/ 281527 w 436983"/>
                <a:gd name="connsiteY48" fmla="*/ 600638 h 655474"/>
                <a:gd name="connsiteX49" fmla="*/ 156523 w 436983"/>
                <a:gd name="connsiteY49" fmla="*/ 600638 h 655474"/>
                <a:gd name="connsiteX50" fmla="*/ 145237 w 436983"/>
                <a:gd name="connsiteY50" fmla="*/ 589352 h 655474"/>
                <a:gd name="connsiteX51" fmla="*/ 137913 w 436983"/>
                <a:gd name="connsiteY51" fmla="*/ 573381 h 655474"/>
                <a:gd name="connsiteX52" fmla="*/ 300138 w 436983"/>
                <a:gd name="connsiteY52" fmla="*/ 573381 h 655474"/>
                <a:gd name="connsiteX53" fmla="*/ 292813 w 436983"/>
                <a:gd name="connsiteY53" fmla="*/ 589352 h 655474"/>
                <a:gd name="connsiteX54" fmla="*/ 300799 w 436983"/>
                <a:gd name="connsiteY54" fmla="*/ 518864 h 655474"/>
                <a:gd name="connsiteX55" fmla="*/ 137250 w 436983"/>
                <a:gd name="connsiteY55" fmla="*/ 518864 h 655474"/>
                <a:gd name="connsiteX56" fmla="*/ 137250 w 436983"/>
                <a:gd name="connsiteY56" fmla="*/ 491606 h 655474"/>
                <a:gd name="connsiteX57" fmla="*/ 300799 w 436983"/>
                <a:gd name="connsiteY57" fmla="*/ 491606 h 655474"/>
                <a:gd name="connsiteX58" fmla="*/ 300799 w 436983"/>
                <a:gd name="connsiteY58" fmla="*/ 518864 h 65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36983" h="655474">
                  <a:moveTo>
                    <a:pt x="219024" y="958"/>
                  </a:moveTo>
                  <a:cubicBezTo>
                    <a:pt x="98785" y="958"/>
                    <a:pt x="958" y="98785"/>
                    <a:pt x="958" y="219024"/>
                  </a:cubicBezTo>
                  <a:cubicBezTo>
                    <a:pt x="958" y="301118"/>
                    <a:pt x="37986" y="346917"/>
                    <a:pt x="62489" y="377224"/>
                  </a:cubicBezTo>
                  <a:cubicBezTo>
                    <a:pt x="73349" y="390653"/>
                    <a:pt x="82733" y="402260"/>
                    <a:pt x="82733" y="409833"/>
                  </a:cubicBezTo>
                  <a:lnTo>
                    <a:pt x="82733" y="437091"/>
                  </a:lnTo>
                  <a:cubicBezTo>
                    <a:pt x="82733" y="457183"/>
                    <a:pt x="93775" y="474570"/>
                    <a:pt x="109991" y="484025"/>
                  </a:cubicBezTo>
                  <a:lnTo>
                    <a:pt x="109991" y="570080"/>
                  </a:lnTo>
                  <a:cubicBezTo>
                    <a:pt x="109991" y="584428"/>
                    <a:pt x="115807" y="598483"/>
                    <a:pt x="125962" y="608626"/>
                  </a:cubicBezTo>
                  <a:lnTo>
                    <a:pt x="141225" y="623888"/>
                  </a:lnTo>
                  <a:lnTo>
                    <a:pt x="141258" y="623921"/>
                  </a:lnTo>
                  <a:lnTo>
                    <a:pt x="152528" y="635191"/>
                  </a:lnTo>
                  <a:cubicBezTo>
                    <a:pt x="165399" y="648061"/>
                    <a:pt x="182516" y="655155"/>
                    <a:pt x="200723" y="655155"/>
                  </a:cubicBezTo>
                  <a:lnTo>
                    <a:pt x="237325" y="655155"/>
                  </a:lnTo>
                  <a:cubicBezTo>
                    <a:pt x="255533" y="655155"/>
                    <a:pt x="272649" y="648061"/>
                    <a:pt x="285520" y="635191"/>
                  </a:cubicBezTo>
                  <a:lnTo>
                    <a:pt x="296790" y="623921"/>
                  </a:lnTo>
                  <a:lnTo>
                    <a:pt x="296823" y="623888"/>
                  </a:lnTo>
                  <a:lnTo>
                    <a:pt x="312085" y="608626"/>
                  </a:lnTo>
                  <a:cubicBezTo>
                    <a:pt x="322241" y="598483"/>
                    <a:pt x="328057" y="584428"/>
                    <a:pt x="328057" y="570080"/>
                  </a:cubicBezTo>
                  <a:lnTo>
                    <a:pt x="328057" y="484025"/>
                  </a:lnTo>
                  <a:cubicBezTo>
                    <a:pt x="344272" y="474570"/>
                    <a:pt x="355315" y="457183"/>
                    <a:pt x="355315" y="437091"/>
                  </a:cubicBezTo>
                  <a:lnTo>
                    <a:pt x="355315" y="409831"/>
                  </a:lnTo>
                  <a:cubicBezTo>
                    <a:pt x="355315" y="402258"/>
                    <a:pt x="364698" y="390653"/>
                    <a:pt x="375559" y="377223"/>
                  </a:cubicBezTo>
                  <a:cubicBezTo>
                    <a:pt x="400062" y="346916"/>
                    <a:pt x="437089" y="301117"/>
                    <a:pt x="437089" y="219023"/>
                  </a:cubicBezTo>
                  <a:cubicBezTo>
                    <a:pt x="437090" y="98785"/>
                    <a:pt x="339264" y="958"/>
                    <a:pt x="219024" y="958"/>
                  </a:cubicBezTo>
                  <a:close/>
                  <a:moveTo>
                    <a:pt x="219024" y="246282"/>
                  </a:moveTo>
                  <a:cubicBezTo>
                    <a:pt x="196478" y="246282"/>
                    <a:pt x="178137" y="227942"/>
                    <a:pt x="178137" y="205395"/>
                  </a:cubicBezTo>
                  <a:cubicBezTo>
                    <a:pt x="178137" y="187650"/>
                    <a:pt x="189565" y="172663"/>
                    <a:pt x="205395" y="167018"/>
                  </a:cubicBezTo>
                  <a:lnTo>
                    <a:pt x="205395" y="164508"/>
                  </a:lnTo>
                  <a:cubicBezTo>
                    <a:pt x="205395" y="156974"/>
                    <a:pt x="211491" y="150878"/>
                    <a:pt x="219024" y="150878"/>
                  </a:cubicBezTo>
                  <a:cubicBezTo>
                    <a:pt x="226558" y="150878"/>
                    <a:pt x="232654" y="156974"/>
                    <a:pt x="232654" y="164508"/>
                  </a:cubicBezTo>
                  <a:lnTo>
                    <a:pt x="246283" y="164508"/>
                  </a:lnTo>
                  <a:cubicBezTo>
                    <a:pt x="253817" y="164508"/>
                    <a:pt x="259913" y="170604"/>
                    <a:pt x="259913" y="178137"/>
                  </a:cubicBezTo>
                  <a:cubicBezTo>
                    <a:pt x="259913" y="185671"/>
                    <a:pt x="253817" y="191767"/>
                    <a:pt x="246283" y="191767"/>
                  </a:cubicBezTo>
                  <a:lnTo>
                    <a:pt x="219024" y="191767"/>
                  </a:lnTo>
                  <a:cubicBezTo>
                    <a:pt x="211505" y="191767"/>
                    <a:pt x="205395" y="197875"/>
                    <a:pt x="205395" y="205396"/>
                  </a:cubicBezTo>
                  <a:cubicBezTo>
                    <a:pt x="205395" y="212917"/>
                    <a:pt x="211504" y="219026"/>
                    <a:pt x="219024" y="219026"/>
                  </a:cubicBezTo>
                  <a:cubicBezTo>
                    <a:pt x="241571" y="219026"/>
                    <a:pt x="259912" y="237366"/>
                    <a:pt x="259912" y="259913"/>
                  </a:cubicBezTo>
                  <a:cubicBezTo>
                    <a:pt x="259912" y="277658"/>
                    <a:pt x="248484" y="292645"/>
                    <a:pt x="232654" y="298290"/>
                  </a:cubicBezTo>
                  <a:lnTo>
                    <a:pt x="232654" y="300800"/>
                  </a:lnTo>
                  <a:cubicBezTo>
                    <a:pt x="232654" y="308334"/>
                    <a:pt x="226558" y="314430"/>
                    <a:pt x="219024" y="314430"/>
                  </a:cubicBezTo>
                  <a:cubicBezTo>
                    <a:pt x="211491" y="314430"/>
                    <a:pt x="205395" y="308334"/>
                    <a:pt x="205395" y="300800"/>
                  </a:cubicBezTo>
                  <a:lnTo>
                    <a:pt x="191765" y="300800"/>
                  </a:lnTo>
                  <a:cubicBezTo>
                    <a:pt x="184232" y="300800"/>
                    <a:pt x="178136" y="294704"/>
                    <a:pt x="178136" y="287171"/>
                  </a:cubicBezTo>
                  <a:cubicBezTo>
                    <a:pt x="178136" y="279637"/>
                    <a:pt x="184232" y="273541"/>
                    <a:pt x="191765" y="273541"/>
                  </a:cubicBezTo>
                  <a:lnTo>
                    <a:pt x="219024" y="273541"/>
                  </a:lnTo>
                  <a:cubicBezTo>
                    <a:pt x="226544" y="273541"/>
                    <a:pt x="232654" y="267432"/>
                    <a:pt x="232654" y="259912"/>
                  </a:cubicBezTo>
                  <a:cubicBezTo>
                    <a:pt x="232654" y="252391"/>
                    <a:pt x="226544" y="246282"/>
                    <a:pt x="219024" y="246282"/>
                  </a:cubicBezTo>
                  <a:close/>
                  <a:moveTo>
                    <a:pt x="292813" y="589352"/>
                  </a:moveTo>
                  <a:lnTo>
                    <a:pt x="281527" y="600638"/>
                  </a:lnTo>
                  <a:lnTo>
                    <a:pt x="156523" y="600638"/>
                  </a:lnTo>
                  <a:lnTo>
                    <a:pt x="145237" y="589352"/>
                  </a:lnTo>
                  <a:cubicBezTo>
                    <a:pt x="140969" y="585085"/>
                    <a:pt x="138673" y="579341"/>
                    <a:pt x="137913" y="573381"/>
                  </a:cubicBezTo>
                  <a:lnTo>
                    <a:pt x="300138" y="573381"/>
                  </a:lnTo>
                  <a:cubicBezTo>
                    <a:pt x="299377" y="579341"/>
                    <a:pt x="297081" y="585085"/>
                    <a:pt x="292813" y="589352"/>
                  </a:cubicBezTo>
                  <a:close/>
                  <a:moveTo>
                    <a:pt x="300799" y="518864"/>
                  </a:moveTo>
                  <a:lnTo>
                    <a:pt x="137250" y="518864"/>
                  </a:lnTo>
                  <a:lnTo>
                    <a:pt x="137250" y="491606"/>
                  </a:lnTo>
                  <a:lnTo>
                    <a:pt x="300799" y="491606"/>
                  </a:lnTo>
                  <a:lnTo>
                    <a:pt x="300799" y="518864"/>
                  </a:lnTo>
                  <a:close/>
                </a:path>
              </a:pathLst>
            </a:custGeom>
            <a:grpFill/>
            <a:ln w="9525" cap="flat">
              <a:noFill/>
              <a:prstDash val="solid"/>
              <a:miter/>
            </a:ln>
          </p:spPr>
          <p:txBody>
            <a:bodyPr rtlCol="0" anchor="ctr"/>
            <a:lstStyle/>
            <a:p>
              <a:endParaRPr lang="es-MX"/>
            </a:p>
          </p:txBody>
        </p:sp>
      </p:grpSp>
      <p:sp>
        <p:nvSpPr>
          <p:cNvPr id="48" name="Rectangle 47">
            <a:extLst>
              <a:ext uri="{FF2B5EF4-FFF2-40B4-BE49-F238E27FC236}">
                <a16:creationId xmlns:a16="http://schemas.microsoft.com/office/drawing/2014/main" id="{A1BD5221-F32D-9F4A-B588-8AEA543369C0}"/>
              </a:ext>
            </a:extLst>
          </p:cNvPr>
          <p:cNvSpPr/>
          <p:nvPr/>
        </p:nvSpPr>
        <p:spPr>
          <a:xfrm>
            <a:off x="4662595" y="5339318"/>
            <a:ext cx="4336262" cy="1277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1225"/>
            <a:r>
              <a:rPr lang="en-US" dirty="0">
                <a:solidFill>
                  <a:schemeClr val="tx1"/>
                </a:solidFill>
              </a:rPr>
              <a:t>Training with friends but remaining competitive is a great release from their professional job.  Staying healthy &amp; fit is part of who they are</a:t>
            </a:r>
          </a:p>
        </p:txBody>
      </p:sp>
      <p:sp>
        <p:nvSpPr>
          <p:cNvPr id="44" name="Forma libre 530">
            <a:extLst>
              <a:ext uri="{FF2B5EF4-FFF2-40B4-BE49-F238E27FC236}">
                <a16:creationId xmlns:a16="http://schemas.microsoft.com/office/drawing/2014/main" id="{7F19D921-04CC-3E4A-A480-DC439FC14758}"/>
              </a:ext>
            </a:extLst>
          </p:cNvPr>
          <p:cNvSpPr/>
          <p:nvPr/>
        </p:nvSpPr>
        <p:spPr>
          <a:xfrm>
            <a:off x="4092755" y="5340361"/>
            <a:ext cx="1004226" cy="1277815"/>
          </a:xfrm>
          <a:custGeom>
            <a:avLst/>
            <a:gdLst>
              <a:gd name="connsiteX0" fmla="*/ 109317 w 108978"/>
              <a:gd name="connsiteY0" fmla="*/ 54682 h 108978"/>
              <a:gd name="connsiteX1" fmla="*/ 54682 w 108978"/>
              <a:gd name="connsiteY1" fmla="*/ 109317 h 108978"/>
              <a:gd name="connsiteX2" fmla="*/ 46 w 108978"/>
              <a:gd name="connsiteY2" fmla="*/ 54682 h 108978"/>
              <a:gd name="connsiteX3" fmla="*/ 54682 w 108978"/>
              <a:gd name="connsiteY3" fmla="*/ 46 h 108978"/>
              <a:gd name="connsiteX4" fmla="*/ 54689 w 108978"/>
              <a:gd name="connsiteY4" fmla="*/ 46 h 108978"/>
              <a:gd name="connsiteX5" fmla="*/ 109317 w 108978"/>
              <a:gd name="connsiteY5" fmla="*/ 54674 h 108978"/>
              <a:gd name="connsiteX6" fmla="*/ 109317 w 108978"/>
              <a:gd name="connsiteY6" fmla="*/ 54682 h 1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78" h="108978">
                <a:moveTo>
                  <a:pt x="109317" y="54682"/>
                </a:moveTo>
                <a:cubicBezTo>
                  <a:pt x="109317" y="84856"/>
                  <a:pt x="84856" y="109317"/>
                  <a:pt x="54682" y="109317"/>
                </a:cubicBezTo>
                <a:cubicBezTo>
                  <a:pt x="24507" y="109317"/>
                  <a:pt x="46" y="84856"/>
                  <a:pt x="46" y="54682"/>
                </a:cubicBezTo>
                <a:cubicBezTo>
                  <a:pt x="46" y="24507"/>
                  <a:pt x="24507" y="46"/>
                  <a:pt x="54682" y="46"/>
                </a:cubicBezTo>
                <a:cubicBezTo>
                  <a:pt x="54684" y="46"/>
                  <a:pt x="54687" y="46"/>
                  <a:pt x="54689" y="46"/>
                </a:cubicBezTo>
                <a:cubicBezTo>
                  <a:pt x="84859" y="46"/>
                  <a:pt x="109317" y="24504"/>
                  <a:pt x="109317" y="54674"/>
                </a:cubicBezTo>
                <a:cubicBezTo>
                  <a:pt x="109317" y="54677"/>
                  <a:pt x="109317" y="54679"/>
                  <a:pt x="109317" y="54682"/>
                </a:cubicBezTo>
              </a:path>
            </a:pathLst>
          </a:custGeom>
          <a:solidFill>
            <a:schemeClr val="accent2"/>
          </a:solidFill>
          <a:ln w="767" cap="flat">
            <a:noFill/>
            <a:prstDash val="solid"/>
            <a:miter/>
          </a:ln>
        </p:spPr>
        <p:txBody>
          <a:bodyPr rtlCol="0" anchor="ctr"/>
          <a:lstStyle/>
          <a:p>
            <a:pPr algn="ctr"/>
            <a:endParaRPr lang="es-MX" sz="4400" dirty="0">
              <a:solidFill>
                <a:schemeClr val="bg1"/>
              </a:solidFill>
              <a:latin typeface="Poppins Medium" pitchFamily="2" charset="77"/>
              <a:cs typeface="Poppins Medium" pitchFamily="2" charset="77"/>
            </a:endParaRPr>
          </a:p>
        </p:txBody>
      </p:sp>
      <p:sp>
        <p:nvSpPr>
          <p:cNvPr id="45" name="Gráfico 221">
            <a:extLst>
              <a:ext uri="{FF2B5EF4-FFF2-40B4-BE49-F238E27FC236}">
                <a16:creationId xmlns:a16="http://schemas.microsoft.com/office/drawing/2014/main" id="{4548E71D-F28A-1949-A40A-9FEC6589AC34}"/>
              </a:ext>
            </a:extLst>
          </p:cNvPr>
          <p:cNvSpPr/>
          <p:nvPr/>
        </p:nvSpPr>
        <p:spPr>
          <a:xfrm>
            <a:off x="4378999" y="5733938"/>
            <a:ext cx="424402" cy="405605"/>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a:p>
        </p:txBody>
      </p:sp>
      <p:sp>
        <p:nvSpPr>
          <p:cNvPr id="49" name="TextBox 48">
            <a:extLst>
              <a:ext uri="{FF2B5EF4-FFF2-40B4-BE49-F238E27FC236}">
                <a16:creationId xmlns:a16="http://schemas.microsoft.com/office/drawing/2014/main" id="{7D9EF04A-5BD4-D643-8528-EF5D2A6146D3}"/>
              </a:ext>
            </a:extLst>
          </p:cNvPr>
          <p:cNvSpPr txBox="1"/>
          <p:nvPr/>
        </p:nvSpPr>
        <p:spPr>
          <a:xfrm>
            <a:off x="4426823" y="2438400"/>
            <a:ext cx="1295008" cy="369332"/>
          </a:xfrm>
          <a:prstGeom prst="rect">
            <a:avLst/>
          </a:prstGeom>
          <a:noFill/>
        </p:spPr>
        <p:txBody>
          <a:bodyPr wrap="square" rtlCol="0">
            <a:spAutoFit/>
          </a:bodyPr>
          <a:lstStyle/>
          <a:p>
            <a:r>
              <a:rPr lang="en-US" dirty="0"/>
              <a:t>EXAMPLE</a:t>
            </a:r>
          </a:p>
        </p:txBody>
      </p:sp>
      <p:pic>
        <p:nvPicPr>
          <p:cNvPr id="50" name="Picture 49">
            <a:extLst>
              <a:ext uri="{FF2B5EF4-FFF2-40B4-BE49-F238E27FC236}">
                <a16:creationId xmlns:a16="http://schemas.microsoft.com/office/drawing/2014/main" id="{DD0C97CD-3960-9944-AA1B-A1FDC7793C42}"/>
              </a:ext>
            </a:extLst>
          </p:cNvPr>
          <p:cNvPicPr>
            <a:picLocks noChangeAspect="1"/>
          </p:cNvPicPr>
          <p:nvPr/>
        </p:nvPicPr>
        <p:blipFill>
          <a:blip r:embed="rId5"/>
          <a:stretch>
            <a:fillRect/>
          </a:stretch>
        </p:blipFill>
        <p:spPr>
          <a:xfrm>
            <a:off x="9698490" y="5372099"/>
            <a:ext cx="2918733" cy="2334986"/>
          </a:xfrm>
          <a:prstGeom prst="rect">
            <a:avLst/>
          </a:prstGeom>
        </p:spPr>
      </p:pic>
    </p:spTree>
    <p:extLst>
      <p:ext uri="{BB962C8B-B14F-4D97-AF65-F5344CB8AC3E}">
        <p14:creationId xmlns:p14="http://schemas.microsoft.com/office/powerpoint/2010/main" val="621129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qua blue 24ecdc4">
      <a:dk1>
        <a:srgbClr val="005E7C"/>
      </a:dk1>
      <a:lt1>
        <a:srgbClr val="FFFFFF"/>
      </a:lt1>
      <a:dk2>
        <a:srgbClr val="4ECDC3"/>
      </a:dk2>
      <a:lt2>
        <a:srgbClr val="EBEBEB"/>
      </a:lt2>
      <a:accent1>
        <a:srgbClr val="005E7C"/>
      </a:accent1>
      <a:accent2>
        <a:srgbClr val="DBF353"/>
      </a:accent2>
      <a:accent3>
        <a:srgbClr val="4ECDC3"/>
      </a:accent3>
      <a:accent4>
        <a:srgbClr val="EBEAEB"/>
      </a:accent4>
      <a:accent5>
        <a:srgbClr val="DBF353"/>
      </a:accent5>
      <a:accent6>
        <a:srgbClr val="4ECDC3"/>
      </a:accent6>
      <a:hlink>
        <a:srgbClr val="828282"/>
      </a:hlink>
      <a:folHlink>
        <a:srgbClr val="A5A5A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Personalizados 344">
      <a:dk1>
        <a:srgbClr val="989998"/>
      </a:dk1>
      <a:lt1>
        <a:srgbClr val="FFFFFF"/>
      </a:lt1>
      <a:dk2>
        <a:srgbClr val="353E49"/>
      </a:dk2>
      <a:lt2>
        <a:srgbClr val="FDFFFE"/>
      </a:lt2>
      <a:accent1>
        <a:srgbClr val="BECB6F"/>
      </a:accent1>
      <a:accent2>
        <a:srgbClr val="7C8E68"/>
      </a:accent2>
      <a:accent3>
        <a:srgbClr val="85A037"/>
      </a:accent3>
      <a:accent4>
        <a:srgbClr val="646A43"/>
      </a:accent4>
      <a:accent5>
        <a:srgbClr val="9DAF4E"/>
      </a:accent5>
      <a:accent6>
        <a:srgbClr val="10132D"/>
      </a:accent6>
      <a:hlink>
        <a:srgbClr val="CCCCFF"/>
      </a:hlink>
      <a:folHlink>
        <a:srgbClr val="B2B2B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67190</TotalTime>
  <Words>3283</Words>
  <Application>Microsoft Macintosh PowerPoint</Application>
  <PresentationFormat>Widescreen</PresentationFormat>
  <Paragraphs>487</Paragraphs>
  <Slides>31</Slides>
  <Notes>7</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31</vt:i4>
      </vt:variant>
    </vt:vector>
  </HeadingPairs>
  <TitlesOfParts>
    <vt:vector size="50" baseType="lpstr">
      <vt:lpstr>Aharoni</vt:lpstr>
      <vt:lpstr>Arial</vt:lpstr>
      <vt:lpstr>Avenir Black</vt:lpstr>
      <vt:lpstr>Avenir Book</vt:lpstr>
      <vt:lpstr>Avenir Next LT Pro</vt:lpstr>
      <vt:lpstr>Calibri</vt:lpstr>
      <vt:lpstr>Calibri Light</vt:lpstr>
      <vt:lpstr>Franklin Gothic Book</vt:lpstr>
      <vt:lpstr>Lato</vt:lpstr>
      <vt:lpstr>Lato Light</vt:lpstr>
      <vt:lpstr>Lato Regular</vt:lpstr>
      <vt:lpstr>Poppins Medium</vt:lpstr>
      <vt:lpstr>Roboto Medium</vt:lpstr>
      <vt:lpstr>Times New Roman</vt:lpstr>
      <vt:lpstr>Tw Cen MT</vt:lpstr>
      <vt:lpstr>Tw Cen MT Condensed</vt:lpstr>
      <vt:lpstr>Wingdings 3</vt:lpstr>
      <vt:lpstr>Integral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dc:title>
  <dc:creator>Rebecca Joslin</dc:creator>
  <cp:lastModifiedBy>Rebecca Joslin</cp:lastModifiedBy>
  <cp:revision>137</cp:revision>
  <dcterms:created xsi:type="dcterms:W3CDTF">2022-01-04T09:44:24Z</dcterms:created>
  <dcterms:modified xsi:type="dcterms:W3CDTF">2022-05-13T17:22:25Z</dcterms:modified>
</cp:coreProperties>
</file>